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2" r:id="rId7"/>
    <p:sldId id="266" r:id="rId8"/>
    <p:sldId id="283" r:id="rId9"/>
    <p:sldId id="284" r:id="rId10"/>
    <p:sldId id="285" r:id="rId11"/>
    <p:sldId id="287" r:id="rId12"/>
    <p:sldId id="288" r:id="rId13"/>
    <p:sldId id="289" r:id="rId14"/>
    <p:sldId id="291" r:id="rId15"/>
    <p:sldId id="298" r:id="rId16"/>
    <p:sldId id="299" r:id="rId17"/>
    <p:sldId id="30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5B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3790-1108-464F-87BE-CFE5D02C50B2}" type="datetimeFigureOut">
              <a:rPr lang="tr-TR" smtClean="0"/>
              <a:t>13.11.2019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3C1-81F4-45F7-B976-561478D57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30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tr-TR" noProof="0" smtClean="0"/>
              <a:t>Click to edit Master subtitle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2674AD-7C5D-4B39-879E-67C5D6C3E275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2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63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8"/>
            <a:ext cx="94488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tr-T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17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37CED0-41FE-4CB4-B4A1-2D890EA5DBDE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0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921752" y="96838"/>
            <a:ext cx="2559049" cy="59991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42484" y="96838"/>
            <a:ext cx="7476067" cy="59991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AAB86-10A7-4EB9-B1E5-60448D73E656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3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tr-TR" noProof="0" smtClean="0"/>
              <a:t>Click to edit Master subtitle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6F57F4-8CD7-49CD-AEC0-2775CD530280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2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63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8"/>
            <a:ext cx="94488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tr-T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68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BA4D6F-FC32-41A5-B6A6-D0BD48E9AAC1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6E8D89-E20B-4ABB-9FA5-EB3354CE69A4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6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17A53C-9F1F-4AA0-972F-D19FC4CFF180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4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D7872-2772-4EC2-BB40-BE7BB244B2B7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8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772BCE-3C70-40BE-9399-AEFB59890F3F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1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26CD5-DB98-4ECB-83DD-D50ADCDAD29F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53F359-52C9-4473-A4E2-93559EE46779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4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59D96C-B463-40EB-9096-3E64733459E2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C62B6E-F153-4720-BA26-395A5A6FA7CB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6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5D18E-B20B-435B-ACDC-B5AB00C51DB0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3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921752" y="96838"/>
            <a:ext cx="2559049" cy="59991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42484" y="96838"/>
            <a:ext cx="7476067" cy="59991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207D79-A342-459C-B061-2B4012A680A3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1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C963B8-8577-46D3-9F7B-982A475F4B42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5676F-8C1F-4602-AEAA-AFBE2D57B493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CCB45-2BC1-4E93-BD08-1DC4CC022A26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91AE88-6D14-4E56-BF03-0DB22F4D9127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2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B338C3-7674-4DD3-A885-C7FCD77C2453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5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B7C233-F79C-44A3-9113-ECA83DCE9015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4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2CCC0-54F7-4D64-AE66-E26407E078D0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377950"/>
            <a:ext cx="28448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30400" y="1377950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2485" y="96839"/>
            <a:ext cx="9544049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768" y="1981200"/>
            <a:ext cx="102150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153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F84C6C-75B8-41A3-B147-16128835BC5E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2537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8" name="Freeform 10"/>
          <p:cNvSpPr>
            <a:spLocks noChangeArrowheads="1"/>
          </p:cNvSpPr>
          <p:nvPr/>
        </p:nvSpPr>
        <p:spPr bwMode="auto">
          <a:xfrm>
            <a:off x="11017251" y="269875"/>
            <a:ext cx="2032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377950"/>
            <a:ext cx="28448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30400" y="1377950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2485" y="96839"/>
            <a:ext cx="9544049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768" y="1981200"/>
            <a:ext cx="102150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153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8C82B3-5D06-4553-BCEA-99656AC8C7BB}" type="slidenum">
              <a:rPr lang="en-US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2537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8" name="Freeform 10"/>
          <p:cNvSpPr>
            <a:spLocks noChangeArrowheads="1"/>
          </p:cNvSpPr>
          <p:nvPr/>
        </p:nvSpPr>
        <p:spPr bwMode="auto">
          <a:xfrm>
            <a:off x="11017251" y="269875"/>
            <a:ext cx="2032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524000" y="-6350"/>
          <a:ext cx="9144000" cy="68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Bit Eşlem Resmi" r:id="rId3" imgW="7542857" imgH="5668166" progId="Paint.Picture">
                  <p:embed/>
                </p:oleObj>
              </mc:Choice>
              <mc:Fallback>
                <p:oleObj name="Bit Eşlem Resmi" r:id="rId3" imgW="7542857" imgH="5668166" progId="Paint.Picture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6350"/>
                        <a:ext cx="9144000" cy="687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WordArt 11"/>
          <p:cNvSpPr>
            <a:spLocks noChangeArrowheads="1" noChangeShapeType="1"/>
          </p:cNvSpPr>
          <p:nvPr/>
        </p:nvSpPr>
        <p:spPr bwMode="auto">
          <a:xfrm>
            <a:off x="2286000" y="533400"/>
            <a:ext cx="34290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0">
                <a:solidFill>
                  <a:srgbClr val="CC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kern="10">
                <a:gradFill rotWithShape="0">
                  <a:gsLst>
                    <a:gs pos="0">
                      <a:srgbClr val="99CCFF"/>
                    </a:gs>
                    <a:gs pos="50000">
                      <a:srgbClr val="99CCFF">
                        <a:gamma/>
                        <a:shade val="0"/>
                        <a:invGamma/>
                      </a:srgbClr>
                    </a:gs>
                    <a:gs pos="100000">
                      <a:srgbClr val="99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IŞIK</a:t>
            </a:r>
          </a:p>
        </p:txBody>
      </p:sp>
    </p:spTree>
    <p:extLst>
      <p:ext uri="{BB962C8B-B14F-4D97-AF65-F5344CB8AC3E}">
        <p14:creationId xmlns:p14="http://schemas.microsoft.com/office/powerpoint/2010/main" val="14149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Suda görünen derinlik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859088" y="17573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1600200" y="1981200"/>
          <a:ext cx="7391400" cy="47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Bit Eşlem Resmi" r:id="rId3" imgW="4563112" imgH="2952381" progId="Paint.Picture">
                  <p:embed/>
                </p:oleObj>
              </mc:Choice>
              <mc:Fallback>
                <p:oleObj name="Bit Eşlem Resmi" r:id="rId3" imgW="4563112" imgH="2952381" progId="Paint.Picture">
                  <p:embed/>
                  <p:pic>
                    <p:nvPicPr>
                      <p:cNvPr id="38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7391400" cy="478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7896225" y="34925"/>
          <a:ext cx="26939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Bit Eşlem Resmi" r:id="rId5" imgW="1066667" imgH="1628571" progId="Paint.Picture">
                  <p:embed/>
                </p:oleObj>
              </mc:Choice>
              <mc:Fallback>
                <p:oleObj name="Bit Eşlem Resmi" r:id="rId5" imgW="1066667" imgH="1628571" progId="Paint.Picture">
                  <p:embed/>
                  <p:pic>
                    <p:nvPicPr>
                      <p:cNvPr id="389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34925"/>
                        <a:ext cx="26939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74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Zıpkınla balık avı...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408363" y="1763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42" name="Picture 6" descr="spearfi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9751"/>
            <a:ext cx="63246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7554913" y="131763"/>
          <a:ext cx="3054350" cy="466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Bit Eşlem Resmi" r:id="rId4" imgW="1066667" imgH="1628571" progId="Paint.Picture">
                  <p:embed/>
                </p:oleObj>
              </mc:Choice>
              <mc:Fallback>
                <p:oleObj name="Bit Eşlem Resmi" r:id="rId4" imgW="1066667" imgH="1628571" progId="Paint.Picture">
                  <p:embed/>
                  <p:pic>
                    <p:nvPicPr>
                      <p:cNvPr id="39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3" y="131763"/>
                        <a:ext cx="3054350" cy="466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27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Işığın renklere ayrılması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524000" y="1828801"/>
          <a:ext cx="914400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Bit Eşlem Resmi" r:id="rId3" imgW="5249008" imgH="2228571" progId="Paint.Picture">
                  <p:embed/>
                </p:oleObj>
              </mc:Choice>
              <mc:Fallback>
                <p:oleObj name="Bit Eşlem Resmi" r:id="rId3" imgW="5249008" imgH="2228571" progId="Paint.Picture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1"/>
                        <a:ext cx="914400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44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Yansıma ve Kritik Açı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562100" y="1905001"/>
          <a:ext cx="91059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Bit Eşlem Resmi" r:id="rId3" imgW="5106113" imgH="1743318" progId="Paint.Picture">
                  <p:embed/>
                </p:oleObj>
              </mc:Choice>
              <mc:Fallback>
                <p:oleObj name="Bit Eşlem Resmi" r:id="rId3" imgW="5106113" imgH="1743318" progId="Paint.Picture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905001"/>
                        <a:ext cx="9105900" cy="310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971800" y="5410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r-TR" altLang="tr-TR" sz="3200">
                <a:solidFill>
                  <a:srgbClr val="000066"/>
                </a:solidFill>
                <a:latin typeface="Arial" panose="020B0604020202020204" pitchFamily="34" charset="0"/>
              </a:rPr>
              <a:t>Suda kritik açı 48 derece</a:t>
            </a:r>
            <a:endParaRPr lang="en-US" altLang="tr-TR" sz="32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6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800080"/>
                </a:solidFill>
              </a:rPr>
              <a:t>Kalın kenarlı mercekler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676400" y="1993900"/>
          <a:ext cx="89916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Bit Eşlem Resmi" r:id="rId3" imgW="3362794" imgH="1647619" progId="Paint.Picture">
                  <p:embed/>
                </p:oleObj>
              </mc:Choice>
              <mc:Fallback>
                <p:oleObj name="Bit Eşlem Resmi" r:id="rId3" imgW="3362794" imgH="1647619" progId="Paint.Picture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93900"/>
                        <a:ext cx="8991600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87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Kalın kenarlı mercek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2514600" y="2057400"/>
          <a:ext cx="6934200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Bit Eşlem Resmi" r:id="rId3" imgW="2638095" imgH="1714739" progId="Paint.Picture">
                  <p:embed/>
                </p:oleObj>
              </mc:Choice>
              <mc:Fallback>
                <p:oleObj name="Bit Eşlem Resmi" r:id="rId3" imgW="2638095" imgH="1714739" progId="Paint.Picture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6934200" cy="450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74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690938" y="20955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5062" name="Picture 6" descr="rainbowme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-26988"/>
            <a:ext cx="10656888" cy="70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990033"/>
                </a:solidFill>
              </a:rPr>
              <a:t>Işığın özellikleri</a:t>
            </a:r>
            <a:endParaRPr lang="en-US" altLang="tr-TR">
              <a:solidFill>
                <a:srgbClr val="990033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3326" y="1600200"/>
            <a:ext cx="7661275" cy="4876800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tr-TR" altLang="tr-TR">
                <a:solidFill>
                  <a:srgbClr val="000066"/>
                </a:solidFill>
              </a:rPr>
              <a:t>1.Yansıma</a:t>
            </a:r>
          </a:p>
          <a:p>
            <a:pPr lvl="2"/>
            <a:r>
              <a:rPr lang="tr-TR" altLang="tr-TR">
                <a:solidFill>
                  <a:srgbClr val="000066"/>
                </a:solidFill>
              </a:rPr>
              <a:t>Düzlem ayna</a:t>
            </a:r>
          </a:p>
          <a:p>
            <a:pPr lvl="2"/>
            <a:r>
              <a:rPr lang="tr-TR" altLang="tr-TR">
                <a:solidFill>
                  <a:srgbClr val="000066"/>
                </a:solidFill>
              </a:rPr>
              <a:t>Tümsek ayna</a:t>
            </a:r>
          </a:p>
          <a:p>
            <a:pPr lvl="2"/>
            <a:r>
              <a:rPr lang="tr-TR" altLang="tr-TR">
                <a:solidFill>
                  <a:srgbClr val="000066"/>
                </a:solidFill>
              </a:rPr>
              <a:t>Çukur ayna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tr-TR" altLang="tr-TR">
                <a:solidFill>
                  <a:srgbClr val="000066"/>
                </a:solidFill>
              </a:rPr>
              <a:t>2. Kırılma</a:t>
            </a:r>
          </a:p>
          <a:p>
            <a:pPr lvl="2"/>
            <a:r>
              <a:rPr lang="tr-TR" altLang="tr-TR">
                <a:solidFill>
                  <a:srgbClr val="000066"/>
                </a:solidFill>
              </a:rPr>
              <a:t>Prizma</a:t>
            </a:r>
          </a:p>
          <a:p>
            <a:pPr lvl="2"/>
            <a:r>
              <a:rPr lang="tr-TR" altLang="tr-TR">
                <a:solidFill>
                  <a:srgbClr val="000066"/>
                </a:solidFill>
              </a:rPr>
              <a:t>Gökkuşağı</a:t>
            </a:r>
          </a:p>
          <a:p>
            <a:pPr lvl="2"/>
            <a:r>
              <a:rPr lang="tr-TR" altLang="tr-TR">
                <a:solidFill>
                  <a:srgbClr val="000066"/>
                </a:solidFill>
              </a:rPr>
              <a:t>İnce kenarlı mercek</a:t>
            </a:r>
          </a:p>
          <a:p>
            <a:pPr lvl="2"/>
            <a:r>
              <a:rPr lang="tr-TR" altLang="tr-TR">
                <a:solidFill>
                  <a:srgbClr val="000066"/>
                </a:solidFill>
              </a:rPr>
              <a:t>Kalın kenarlı mercek</a:t>
            </a:r>
          </a:p>
        </p:txBody>
      </p:sp>
    </p:spTree>
    <p:extLst>
      <p:ext uri="{BB962C8B-B14F-4D97-AF65-F5344CB8AC3E}">
        <p14:creationId xmlns:p14="http://schemas.microsoft.com/office/powerpoint/2010/main" val="12373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990033"/>
                </a:solidFill>
              </a:rPr>
              <a:t>Işığın özellikleri</a:t>
            </a:r>
            <a:endParaRPr lang="en-US" altLang="tr-TR">
              <a:solidFill>
                <a:srgbClr val="990033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800" dirty="0" err="1">
                <a:solidFill>
                  <a:srgbClr val="000066"/>
                </a:solidFill>
                <a:latin typeface="Tahoma" panose="020B0604030504040204" pitchFamily="34" charset="0"/>
              </a:rPr>
              <a:t>NŞA’da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, ışı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k homojen &amp; saydam bir ortam içinde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 ve boşlukta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800" u="sng" dirty="0">
                <a:solidFill>
                  <a:srgbClr val="990033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sabit h</a:t>
            </a:r>
            <a:r>
              <a:rPr lang="tr-TR" altLang="tr-TR" sz="2800" u="sng" dirty="0">
                <a:solidFill>
                  <a:srgbClr val="990033"/>
                </a:solidFill>
                <a:latin typeface="Tahoma" panose="020B0604030504040204" pitchFamily="34" charset="0"/>
              </a:rPr>
              <a:t>ı</a:t>
            </a:r>
            <a:r>
              <a:rPr lang="tr-TR" altLang="tr-TR" sz="2800" u="sng" dirty="0">
                <a:solidFill>
                  <a:srgbClr val="990033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zla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ve </a:t>
            </a:r>
            <a:r>
              <a:rPr lang="tr-TR" altLang="tr-TR" sz="2800" u="sng" dirty="0">
                <a:solidFill>
                  <a:srgbClr val="990033"/>
                </a:solidFill>
                <a:latin typeface="Tahoma" panose="020B0604030504040204" pitchFamily="34" charset="0"/>
              </a:rPr>
              <a:t>doğrular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 halinde 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yay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ı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ı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r.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b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Işık saniyede </a:t>
            </a:r>
            <a:r>
              <a:rPr lang="tr-TR" altLang="tr-TR" sz="2800" dirty="0">
                <a:solidFill>
                  <a:srgbClr val="99003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300,000 km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  <a:r>
              <a:rPr lang="tr-TR" altLang="tr-TR" sz="2800" dirty="0" smtClean="0">
                <a:solidFill>
                  <a:srgbClr val="8A0000"/>
                </a:solidFill>
                <a:latin typeface="Tahoma" panose="020B0604030504040204" pitchFamily="34" charset="0"/>
              </a:rPr>
              <a:t>(3.10</a:t>
            </a:r>
            <a:r>
              <a:rPr lang="tr-TR" altLang="tr-TR" sz="2800" baseline="30000" dirty="0" smtClean="0">
                <a:solidFill>
                  <a:srgbClr val="8A0000"/>
                </a:solidFill>
                <a:latin typeface="Tahoma" panose="020B0604030504040204" pitchFamily="34" charset="0"/>
              </a:rPr>
              <a:t>8</a:t>
            </a:r>
            <a:r>
              <a:rPr lang="tr-TR" altLang="tr-TR" sz="2800" dirty="0" smtClean="0">
                <a:solidFill>
                  <a:srgbClr val="8A0000"/>
                </a:solidFill>
                <a:latin typeface="Tahoma" panose="020B0604030504040204" pitchFamily="34" charset="0"/>
              </a:rPr>
              <a:t> m/s) </a:t>
            </a:r>
            <a:r>
              <a:rPr lang="tr-TR" altLang="tr-TR" sz="2800" dirty="0" smtClean="0">
                <a:solidFill>
                  <a:srgbClr val="000066"/>
                </a:solidFill>
                <a:latin typeface="Tahoma" panose="020B0604030504040204" pitchFamily="34" charset="0"/>
              </a:rPr>
              <a:t>yol 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alır.</a:t>
            </a:r>
          </a:p>
          <a:p>
            <a:pPr marL="0" indent="0">
              <a:buNone/>
            </a:pPr>
            <a:endParaRPr lang="tr-TR" altLang="tr-TR" sz="28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Yani</a:t>
            </a:r>
            <a:r>
              <a:rPr lang="tr-TR" altLang="tr-TR" sz="2800" dirty="0">
                <a:solidFill>
                  <a:srgbClr val="000066"/>
                </a:solidFill>
              </a:rPr>
              <a:t>:</a:t>
            </a:r>
            <a:br>
              <a:rPr lang="tr-TR" altLang="tr-TR" sz="2800" dirty="0">
                <a:solidFill>
                  <a:srgbClr val="000066"/>
                </a:solidFill>
              </a:rPr>
            </a:b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güneşten çıkan ışık dünyaya (149 milyon kilometre) 8 </a:t>
            </a:r>
            <a:r>
              <a:rPr lang="tr-TR" altLang="tr-TR" sz="2800" dirty="0" err="1">
                <a:solidFill>
                  <a:srgbClr val="000066"/>
                </a:solidFill>
                <a:latin typeface="Tahoma" panose="020B0604030504040204" pitchFamily="34" charset="0"/>
              </a:rPr>
              <a:t>dk’da</a:t>
            </a:r>
            <a:r>
              <a:rPr lang="tr-TR" altLang="tr-TR" sz="2800" dirty="0">
                <a:solidFill>
                  <a:srgbClr val="000066"/>
                </a:solidFill>
                <a:latin typeface="Tahoma" panose="020B0604030504040204" pitchFamily="34" charset="0"/>
              </a:rPr>
              <a:t> ulaşır.</a:t>
            </a:r>
            <a:endParaRPr lang="en-US" altLang="tr-TR" sz="2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/>
              <a:t>Işık kaynağından çıkan ve ışığın yolunu belirten doğrular </a:t>
            </a:r>
            <a:r>
              <a:rPr lang="tr-TR" altLang="tr-TR" u="sng" dirty="0">
                <a:solidFill>
                  <a:srgbClr val="990033"/>
                </a:solidFill>
              </a:rPr>
              <a:t>ışık ışınları</a:t>
            </a:r>
            <a:r>
              <a:rPr lang="tr-TR" altLang="tr-TR" dirty="0"/>
              <a:t> veya kısaca </a:t>
            </a:r>
            <a:r>
              <a:rPr lang="tr-TR" altLang="tr-TR" u="sng" dirty="0">
                <a:solidFill>
                  <a:srgbClr val="990033"/>
                </a:solidFill>
              </a:rPr>
              <a:t>ışınlar</a:t>
            </a:r>
            <a:r>
              <a:rPr lang="tr-TR" altLang="tr-TR" dirty="0"/>
              <a:t> olarak adlandırılır</a:t>
            </a:r>
            <a:r>
              <a:rPr lang="tr-TR" altLang="tr-TR" dirty="0" smtClean="0"/>
              <a:t>.</a:t>
            </a:r>
          </a:p>
          <a:p>
            <a:r>
              <a:rPr lang="tr-TR" altLang="tr-TR" dirty="0"/>
              <a:t>Saydam, yarı saydam ve saydam olmayan (</a:t>
            </a:r>
            <a:r>
              <a:rPr lang="tr-TR" altLang="tr-TR" dirty="0" err="1"/>
              <a:t>opak</a:t>
            </a:r>
            <a:r>
              <a:rPr lang="tr-TR" altLang="tr-TR" dirty="0"/>
              <a:t>) cisimler</a:t>
            </a:r>
            <a:endParaRPr lang="en-US" altLang="tr-TR" dirty="0"/>
          </a:p>
          <a:p>
            <a:endParaRPr lang="tr-TR" altLang="tr-TR" dirty="0"/>
          </a:p>
          <a:p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69118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990033"/>
                </a:solidFill>
              </a:rPr>
              <a:t>1.Yansıma</a:t>
            </a:r>
            <a:endParaRPr lang="en-US" altLang="tr-TR">
              <a:solidFill>
                <a:srgbClr val="990033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111625" y="1763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2057400" y="1447801"/>
          <a:ext cx="640080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Bit Eşlem Resmi" r:id="rId3" imgW="3809524" imgH="2962689" progId="Paint.Picture">
                  <p:embed/>
                </p:oleObj>
              </mc:Choice>
              <mc:Fallback>
                <p:oleObj name="Bit Eşlem Resmi" r:id="rId3" imgW="3809524" imgH="2962689" progId="Paint.Picture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1"/>
                        <a:ext cx="6400800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400800" y="1447801"/>
            <a:ext cx="3962400" cy="3800475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tr-TR" sz="2400" b="1">
                <a:solidFill>
                  <a:srgbClr val="000099"/>
                </a:solidFill>
                <a:latin typeface="Tahoma" panose="020B0604030504040204" pitchFamily="34" charset="0"/>
              </a:rPr>
              <a:t>Yansıma Yasası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tr-TR" sz="2400" b="1">
                <a:solidFill>
                  <a:srgbClr val="000000"/>
                </a:solidFill>
                <a:latin typeface="Tahoma" panose="020B0604030504040204" pitchFamily="34" charset="0"/>
              </a:rPr>
              <a:t>Gelen ışının açısı</a:t>
            </a:r>
            <a:br>
              <a:rPr lang="tr-TR" altLang="tr-TR" sz="2400" b="1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tr-TR" altLang="tr-TR" sz="2400" b="1">
                <a:solidFill>
                  <a:srgbClr val="000000"/>
                </a:solidFill>
                <a:latin typeface="Tahoma" panose="020B0604030504040204" pitchFamily="34" charset="0"/>
              </a:rPr>
              <a:t>= Yansıyan ışının açısı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tr-TR" sz="2400">
                <a:solidFill>
                  <a:srgbClr val="000000"/>
                </a:solidFill>
                <a:latin typeface="Tahoma" panose="020B0604030504040204" pitchFamily="34" charset="0"/>
              </a:rPr>
              <a:t>Açılar </a:t>
            </a:r>
            <a:r>
              <a:rPr lang="tr-TR" altLang="tr-TR" sz="2400" b="1">
                <a:solidFill>
                  <a:srgbClr val="000000"/>
                </a:solidFill>
                <a:latin typeface="Tahoma" panose="020B0604030504040204" pitchFamily="34" charset="0"/>
              </a:rPr>
              <a:t>normal</a:t>
            </a:r>
            <a:r>
              <a:rPr lang="tr-TR" altLang="tr-TR" sz="2400">
                <a:solidFill>
                  <a:srgbClr val="000000"/>
                </a:solidFill>
                <a:latin typeface="Tahoma" panose="020B0604030504040204" pitchFamily="34" charset="0"/>
              </a:rPr>
              <a:t>e (dik doğru) göre ölçülür.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tr-TR" sz="2400">
                <a:solidFill>
                  <a:srgbClr val="000000"/>
                </a:solidFill>
                <a:latin typeface="Tahoma" panose="020B0604030504040204" pitchFamily="34" charset="0"/>
              </a:rPr>
              <a:t>GI, YI ve N aynı düzlemdedir.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tr-TR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Yansıma çeşitleri</a:t>
            </a:r>
            <a:endParaRPr lang="en-US" altLang="tr-T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16263" y="23114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6" descr="speculardiff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4626"/>
            <a:ext cx="914400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tr-TR" sz="2400">
                <a:solidFill>
                  <a:srgbClr val="000000"/>
                </a:solidFill>
                <a:latin typeface="Tahoma" panose="020B0604030504040204" pitchFamily="34" charset="0"/>
              </a:rPr>
              <a:t> Düzgün yansıma</a:t>
            </a:r>
            <a:endParaRPr lang="en-US" altLang="tr-TR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162800" y="4572000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tr-TR" sz="2400">
                <a:solidFill>
                  <a:srgbClr val="000000"/>
                </a:solidFill>
                <a:latin typeface="Tahoma" panose="020B0604030504040204" pitchFamily="34" charset="0"/>
              </a:rPr>
              <a:t>Dağınık yansıma</a:t>
            </a:r>
            <a:endParaRPr lang="en-US" altLang="tr-TR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183" name="Picture 15" descr="laserspe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1"/>
            <a:ext cx="2971800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857750" y="28194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0" name="Picture 22" descr="laserdiff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o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8"/>
            <a:ext cx="9144000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5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714"/>
            <a:ext cx="91440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0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990033"/>
                </a:solidFill>
              </a:rPr>
              <a:t>2.Kırılma</a:t>
            </a:r>
            <a:endParaRPr lang="en-US" altLang="tr-TR">
              <a:solidFill>
                <a:srgbClr val="990033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111625" y="1763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254500" y="23574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1905001" y="1557338"/>
          <a:ext cx="4062413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Bit Eşlem Resmi" r:id="rId3" imgW="2142857" imgH="2676899" progId="Paint.Picture">
                  <p:embed/>
                </p:oleObj>
              </mc:Choice>
              <mc:Fallback>
                <p:oleObj name="Bit Eşlem Resmi" r:id="rId3" imgW="2142857" imgH="2676899" progId="Paint.Picture">
                  <p:embed/>
                  <p:pic>
                    <p:nvPicPr>
                      <p:cNvPr id="514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557338"/>
                        <a:ext cx="4062413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6096000" y="2514601"/>
          <a:ext cx="43434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Bit Eşlem Resmi" r:id="rId5" imgW="2542857" imgH="2333333" progId="Paint.Picture">
                  <p:embed/>
                </p:oleObj>
              </mc:Choice>
              <mc:Fallback>
                <p:oleObj name="Bit Eşlem Resmi" r:id="rId5" imgW="2542857" imgH="2333333" progId="Paint.Picture">
                  <p:embed/>
                  <p:pic>
                    <p:nvPicPr>
                      <p:cNvPr id="51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514601"/>
                        <a:ext cx="43434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8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7">
      <a:dk1>
        <a:srgbClr val="000000"/>
      </a:dk1>
      <a:lt1>
        <a:srgbClr val="FFFFFF"/>
      </a:lt1>
      <a:dk2>
        <a:srgbClr val="372221"/>
      </a:dk2>
      <a:lt2>
        <a:srgbClr val="808080"/>
      </a:lt2>
      <a:accent1>
        <a:srgbClr val="009999"/>
      </a:accent1>
      <a:accent2>
        <a:srgbClr val="9AAC98"/>
      </a:accent2>
      <a:accent3>
        <a:srgbClr val="FFFFFF"/>
      </a:accent3>
      <a:accent4>
        <a:srgbClr val="000000"/>
      </a:accent4>
      <a:accent5>
        <a:srgbClr val="AACACA"/>
      </a:accent5>
      <a:accent6>
        <a:srgbClr val="8B9B89"/>
      </a:accent6>
      <a:hlink>
        <a:srgbClr val="666699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xis">
  <a:themeElements>
    <a:clrScheme name="Axis 7">
      <a:dk1>
        <a:srgbClr val="000000"/>
      </a:dk1>
      <a:lt1>
        <a:srgbClr val="FFFFFF"/>
      </a:lt1>
      <a:dk2>
        <a:srgbClr val="372221"/>
      </a:dk2>
      <a:lt2>
        <a:srgbClr val="808080"/>
      </a:lt2>
      <a:accent1>
        <a:srgbClr val="009999"/>
      </a:accent1>
      <a:accent2>
        <a:srgbClr val="9AAC98"/>
      </a:accent2>
      <a:accent3>
        <a:srgbClr val="FFFFFF"/>
      </a:accent3>
      <a:accent4>
        <a:srgbClr val="000000"/>
      </a:accent4>
      <a:accent5>
        <a:srgbClr val="AACACA"/>
      </a:accent5>
      <a:accent6>
        <a:srgbClr val="8B9B89"/>
      </a:accent6>
      <a:hlink>
        <a:srgbClr val="666699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107</Words>
  <Application>Microsoft Office PowerPoint</Application>
  <PresentationFormat>Geniş ekran</PresentationFormat>
  <Paragraphs>33</Paragraphs>
  <Slides>16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Axis</vt:lpstr>
      <vt:lpstr>1_Axis</vt:lpstr>
      <vt:lpstr>Bit Eşlem Resmi</vt:lpstr>
      <vt:lpstr>PowerPoint Sunusu</vt:lpstr>
      <vt:lpstr>Işığın özellikleri</vt:lpstr>
      <vt:lpstr>Işığın özellikleri</vt:lpstr>
      <vt:lpstr>PowerPoint Sunusu</vt:lpstr>
      <vt:lpstr>1.Yansıma</vt:lpstr>
      <vt:lpstr>Yansıma çeşitleri</vt:lpstr>
      <vt:lpstr>PowerPoint Sunusu</vt:lpstr>
      <vt:lpstr>PowerPoint Sunusu</vt:lpstr>
      <vt:lpstr>2.Kırılma</vt:lpstr>
      <vt:lpstr>Suda görünen derinlik</vt:lpstr>
      <vt:lpstr>Zıpkınla balık avı...</vt:lpstr>
      <vt:lpstr>Işığın renklere ayrılması</vt:lpstr>
      <vt:lpstr>Yansıma ve Kritik Açı</vt:lpstr>
      <vt:lpstr>Kalın kenarlı mercekler</vt:lpstr>
      <vt:lpstr>Kalın kenarlı mercek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NİMET_AKBEN</cp:lastModifiedBy>
  <cp:revision>30</cp:revision>
  <dcterms:created xsi:type="dcterms:W3CDTF">2019-05-09T09:32:12Z</dcterms:created>
  <dcterms:modified xsi:type="dcterms:W3CDTF">2019-11-13T05:05:28Z</dcterms:modified>
</cp:coreProperties>
</file>