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2.xml" ContentType="application/vnd.openxmlformats-officedocument.them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3.xml" ContentType="application/vnd.openxmlformats-officedocument.them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4.xml" ContentType="application/vnd.openxmlformats-officedocument.them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5.xml" ContentType="application/vnd.openxmlformats-officedocument.them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6.xml" ContentType="application/vnd.openxmlformats-officedocument.them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0.xml" ContentType="application/vnd.openxmlformats-officedocument.themeOverrid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7.xml" ContentType="application/vnd.openxmlformats-officedocument.them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theme/themeOverride64.xml" ContentType="application/vnd.openxmlformats-officedocument.themeOverrid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8.xml" ContentType="application/vnd.openxmlformats-officedocument.theme+xml"/>
  <Override PartName="/ppt/theme/themeOverride65.xml" ContentType="application/vnd.openxmlformats-officedocument.themeOverr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theme/themeOverride68.xml" ContentType="application/vnd.openxmlformats-officedocument.themeOverrid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9.xml" ContentType="application/vnd.openxmlformats-officedocument.theme+xml"/>
  <Override PartName="/ppt/theme/themeOverride69.xml" ContentType="application/vnd.openxmlformats-officedocument.themeOverride+xml"/>
  <Override PartName="/ppt/theme/themeOverride70.xml" ContentType="application/vnd.openxmlformats-officedocument.themeOverride+xml"/>
  <Override PartName="/ppt/theme/themeOverride71.xml" ContentType="application/vnd.openxmlformats-officedocument.themeOverride+xml"/>
  <Override PartName="/ppt/theme/themeOverride72.xml" ContentType="application/vnd.openxmlformats-officedocument.themeOverrid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0.xml" ContentType="application/vnd.openxmlformats-officedocument.theme+xml"/>
  <Override PartName="/ppt/theme/themeOverride73.xml" ContentType="application/vnd.openxmlformats-officedocument.themeOverride+xml"/>
  <Override PartName="/ppt/theme/themeOverride74.xml" ContentType="application/vnd.openxmlformats-officedocument.themeOverride+xml"/>
  <Override PartName="/ppt/theme/themeOverride75.xml" ContentType="application/vnd.openxmlformats-officedocument.themeOverride+xml"/>
  <Override PartName="/ppt/theme/themeOverride76.xml" ContentType="application/vnd.openxmlformats-officedocument.themeOverride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1.xml" ContentType="application/vnd.openxmlformats-officedocument.theme+xml"/>
  <Override PartName="/ppt/theme/themeOverride77.xml" ContentType="application/vnd.openxmlformats-officedocument.themeOverride+xml"/>
  <Override PartName="/ppt/theme/themeOverride78.xml" ContentType="application/vnd.openxmlformats-officedocument.themeOverride+xml"/>
  <Override PartName="/ppt/theme/themeOverride79.xml" ContentType="application/vnd.openxmlformats-officedocument.themeOverride+xml"/>
  <Override PartName="/ppt/theme/themeOverride80.xml" ContentType="application/vnd.openxmlformats-officedocument.themeOverrid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2.xml" ContentType="application/vnd.openxmlformats-officedocument.theme+xml"/>
  <Override PartName="/ppt/theme/themeOverride81.xml" ContentType="application/vnd.openxmlformats-officedocument.themeOverride+xml"/>
  <Override PartName="/ppt/theme/themeOverride82.xml" ContentType="application/vnd.openxmlformats-officedocument.themeOverride+xml"/>
  <Override PartName="/ppt/theme/themeOverride83.xml" ContentType="application/vnd.openxmlformats-officedocument.themeOverride+xml"/>
  <Override PartName="/ppt/theme/themeOverride84.xml" ContentType="application/vnd.openxmlformats-officedocument.themeOverrid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3.xml" ContentType="application/vnd.openxmlformats-officedocument.theme+xml"/>
  <Override PartName="/ppt/theme/themeOverride85.xml" ContentType="application/vnd.openxmlformats-officedocument.themeOverride+xml"/>
  <Override PartName="/ppt/theme/themeOverride86.xml" ContentType="application/vnd.openxmlformats-officedocument.themeOverride+xml"/>
  <Override PartName="/ppt/theme/themeOverride87.xml" ContentType="application/vnd.openxmlformats-officedocument.themeOverride+xml"/>
  <Override PartName="/ppt/theme/themeOverride88.xml" ContentType="application/vnd.openxmlformats-officedocument.themeOverrid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24.xml" ContentType="application/vnd.openxmlformats-officedocument.theme+xml"/>
  <Override PartName="/ppt/theme/themeOverride89.xml" ContentType="application/vnd.openxmlformats-officedocument.themeOverride+xml"/>
  <Override PartName="/ppt/theme/themeOverride90.xml" ContentType="application/vnd.openxmlformats-officedocument.themeOverride+xml"/>
  <Override PartName="/ppt/theme/themeOverride91.xml" ContentType="application/vnd.openxmlformats-officedocument.themeOverride+xml"/>
  <Override PartName="/ppt/theme/themeOverride92.xml" ContentType="application/vnd.openxmlformats-officedocument.themeOverrid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25.xml" ContentType="application/vnd.openxmlformats-officedocument.theme+xml"/>
  <Override PartName="/ppt/theme/themeOverride93.xml" ContentType="application/vnd.openxmlformats-officedocument.themeOverride+xml"/>
  <Override PartName="/ppt/theme/themeOverride94.xml" ContentType="application/vnd.openxmlformats-officedocument.themeOverride+xml"/>
  <Override PartName="/ppt/theme/themeOverride95.xml" ContentType="application/vnd.openxmlformats-officedocument.themeOverride+xml"/>
  <Override PartName="/ppt/theme/themeOverride96.xml" ContentType="application/vnd.openxmlformats-officedocument.themeOverride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26.xml" ContentType="application/vnd.openxmlformats-officedocument.theme+xml"/>
  <Override PartName="/ppt/theme/themeOverride97.xml" ContentType="application/vnd.openxmlformats-officedocument.themeOverride+xml"/>
  <Override PartName="/ppt/theme/themeOverride98.xml" ContentType="application/vnd.openxmlformats-officedocument.themeOverride+xml"/>
  <Override PartName="/ppt/theme/themeOverride99.xml" ContentType="application/vnd.openxmlformats-officedocument.themeOverride+xml"/>
  <Override PartName="/ppt/theme/themeOverride100.xml" ContentType="application/vnd.openxmlformats-officedocument.themeOverride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27.xml" ContentType="application/vnd.openxmlformats-officedocument.theme+xml"/>
  <Override PartName="/ppt/theme/themeOverride101.xml" ContentType="application/vnd.openxmlformats-officedocument.themeOverride+xml"/>
  <Override PartName="/ppt/theme/themeOverride102.xml" ContentType="application/vnd.openxmlformats-officedocument.themeOverride+xml"/>
  <Override PartName="/ppt/theme/themeOverride103.xml" ContentType="application/vnd.openxmlformats-officedocument.themeOverride+xml"/>
  <Override PartName="/ppt/theme/themeOverride10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19" r:id="rId6"/>
    <p:sldMasterId id="2147483733" r:id="rId7"/>
    <p:sldMasterId id="2147483747" r:id="rId8"/>
    <p:sldMasterId id="2147483761" r:id="rId9"/>
    <p:sldMasterId id="2147483775" r:id="rId10"/>
    <p:sldMasterId id="2147483789" r:id="rId11"/>
    <p:sldMasterId id="2147483803" r:id="rId12"/>
    <p:sldMasterId id="2147483817" r:id="rId13"/>
    <p:sldMasterId id="2147483831" r:id="rId14"/>
    <p:sldMasterId id="2147483845" r:id="rId15"/>
    <p:sldMasterId id="2147483859" r:id="rId16"/>
    <p:sldMasterId id="2147483873" r:id="rId17"/>
    <p:sldMasterId id="2147483887" r:id="rId18"/>
    <p:sldMasterId id="2147483901" r:id="rId19"/>
    <p:sldMasterId id="2147483915" r:id="rId20"/>
    <p:sldMasterId id="2147483929" r:id="rId21"/>
    <p:sldMasterId id="2147483943" r:id="rId22"/>
    <p:sldMasterId id="2147483957" r:id="rId23"/>
    <p:sldMasterId id="2147483971" r:id="rId24"/>
    <p:sldMasterId id="2147483985" r:id="rId25"/>
    <p:sldMasterId id="2147483999" r:id="rId26"/>
    <p:sldMasterId id="2147484013" r:id="rId27"/>
  </p:sldMasterIdLst>
  <p:sldIdLst>
    <p:sldId id="256" r:id="rId28"/>
    <p:sldId id="257" r:id="rId29"/>
    <p:sldId id="258" r:id="rId30"/>
    <p:sldId id="259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281" r:id="rId53"/>
    <p:sldId id="282" r:id="rId5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.jpe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2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3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3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.jpe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3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3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3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1.jpe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37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3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3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1.jpe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4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42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4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1.jpe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4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4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4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48.xml"/><Relationship Id="rId4" Type="http://schemas.openxmlformats.org/officeDocument/2006/relationships/image" Target="../media/image1.jpe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49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5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5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52.xml"/><Relationship Id="rId4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53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54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5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56.xml"/><Relationship Id="rId4" Type="http://schemas.openxmlformats.org/officeDocument/2006/relationships/image" Target="../media/image1.jpeg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5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5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5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60.xml"/><Relationship Id="rId4" Type="http://schemas.openxmlformats.org/officeDocument/2006/relationships/image" Target="../media/image1.jpeg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61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62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6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64.xml"/><Relationship Id="rId4" Type="http://schemas.openxmlformats.org/officeDocument/2006/relationships/image" Target="../media/image1.jpeg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65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66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6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68.xml"/><Relationship Id="rId4" Type="http://schemas.openxmlformats.org/officeDocument/2006/relationships/image" Target="../media/image1.jpeg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69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7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7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72.xml"/><Relationship Id="rId4" Type="http://schemas.openxmlformats.org/officeDocument/2006/relationships/image" Target="../media/image1.jpeg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73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74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7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76.xml"/><Relationship Id="rId4" Type="http://schemas.openxmlformats.org/officeDocument/2006/relationships/image" Target="../media/image1.jpe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77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78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7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80.xml"/><Relationship Id="rId4" Type="http://schemas.openxmlformats.org/officeDocument/2006/relationships/image" Target="../media/image1.jpe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81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82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8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84.xml"/><Relationship Id="rId4" Type="http://schemas.openxmlformats.org/officeDocument/2006/relationships/image" Target="../media/image1.jpeg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85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86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8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88.xml"/><Relationship Id="rId4" Type="http://schemas.openxmlformats.org/officeDocument/2006/relationships/image" Target="../media/image1.jpeg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89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90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9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4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92.xml"/><Relationship Id="rId4" Type="http://schemas.openxmlformats.org/officeDocument/2006/relationships/image" Target="../media/image1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7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93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94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9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96.xml"/><Relationship Id="rId4" Type="http://schemas.openxmlformats.org/officeDocument/2006/relationships/image" Target="../media/image1.jpeg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9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98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9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100.xml"/><Relationship Id="rId4" Type="http://schemas.openxmlformats.org/officeDocument/2006/relationships/image" Target="../media/image1.jpeg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101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102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7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10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104.xml"/><Relationship Id="rId4" Type="http://schemas.openxmlformats.org/officeDocument/2006/relationships/image" Target="../media/image1.jpeg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1.jpe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8CB-2C1B-490E-8AE7-15D89E41731C}" type="datetimeFigureOut">
              <a:rPr lang="tr-TR" smtClean="0"/>
              <a:t>31.07.2019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A200-9EB5-4FB1-80F4-066A5C13B1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68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8CB-2C1B-490E-8AE7-15D89E41731C}" type="datetimeFigureOut">
              <a:rPr lang="tr-TR" smtClean="0"/>
              <a:t>31.07.2019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A200-9EB5-4FB1-80F4-066A5C13B1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02031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92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71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503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55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462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81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500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758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49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046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8CB-2C1B-490E-8AE7-15D89E41731C}" type="datetimeFigureOut">
              <a:rPr lang="tr-TR" smtClean="0"/>
              <a:t>31.07.2019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A200-9EB5-4FB1-80F4-066A5C13B1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39068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04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97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665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30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62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715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349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8006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041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25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555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872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8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8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12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43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394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0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87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118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82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7080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367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1490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167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205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50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7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82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532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29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65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58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568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638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538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05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71419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2106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56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36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80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96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53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662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76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54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506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756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181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040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457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7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02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08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1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4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14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4706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54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92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0306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8542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856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9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858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9954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318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28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6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16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58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36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66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75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3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48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5480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9115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8384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4194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4736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68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78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10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19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29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1195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72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07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332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7003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5506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327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642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724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77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8CB-2C1B-490E-8AE7-15D89E41731C}" type="datetimeFigureOut">
              <a:rPr lang="tr-TR" smtClean="0"/>
              <a:t>31.07.2019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A200-9EB5-4FB1-80F4-066A5C13B1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3781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85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46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97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68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5775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72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68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3124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4979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0804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24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2132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9129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3291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75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77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66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05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5374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18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22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48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9668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5783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268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7914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8443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2957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3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24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27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9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78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Başlık, 2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5BD7F9-BD4C-4CC7-AF26-00084DDC59CA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5809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25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66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6425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6853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54774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541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3996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3548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01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49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49807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06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55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4898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04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42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6688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21542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2952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1444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341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2047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6720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31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48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41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28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1382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31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08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3158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12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157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9293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075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4171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6237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81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46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93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34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5643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5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35513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3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3830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20726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930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5414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3974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3904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72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85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38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23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14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529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46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77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4174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0232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76502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349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8379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1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94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72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65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02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7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7993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2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03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14815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913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3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8CB-2C1B-490E-8AE7-15D89E41731C}" type="datetimeFigureOut">
              <a:rPr lang="tr-TR" smtClean="0"/>
              <a:t>31.07.2019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A200-9EB5-4FB1-80F4-066A5C13B1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6985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44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0063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07761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27237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64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87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81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63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216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05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66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53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88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8592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1368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1340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52468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50883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47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40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8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91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1415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2465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03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07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76011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0481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47328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9655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5248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85209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26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13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54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491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32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2145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11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55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1081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444188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93255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25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8377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77150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23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84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93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81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1715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78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3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2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2645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9269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8638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03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55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Başlık, 2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5BD7F9-BD4C-4CC7-AF26-00084DDC59CA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88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692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5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8CB-2C1B-490E-8AE7-15D89E41731C}" type="datetimeFigureOut">
              <a:rPr lang="tr-TR" smtClean="0"/>
              <a:t>31.07.2019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A200-9EB5-4FB1-80F4-066A5C13B1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0626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73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53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39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24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47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62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08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22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4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8CB-2C1B-490E-8AE7-15D89E41731C}" type="datetimeFigureOut">
              <a:rPr lang="tr-TR" smtClean="0"/>
              <a:t>31.07.2019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A200-9EB5-4FB1-80F4-066A5C13B1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67058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161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Başlık, 2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5BD7F9-BD4C-4CC7-AF26-00084DDC59CA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602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38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711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170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477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28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96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88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18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8CB-2C1B-490E-8AE7-15D89E41731C}" type="datetimeFigureOut">
              <a:rPr lang="tr-TR" smtClean="0"/>
              <a:t>31.07.2019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A200-9EB5-4FB1-80F4-066A5C13B1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86963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466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57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4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8264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7352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5256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843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49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142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5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8CB-2C1B-490E-8AE7-15D89E41731C}" type="datetimeFigureOut">
              <a:rPr lang="tr-TR" smtClean="0"/>
              <a:t>31.07.2019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A200-9EB5-4FB1-80F4-066A5C13B1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26078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67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37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60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189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97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145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0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206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8CB-2C1B-490E-8AE7-15D89E41731C}" type="datetimeFigureOut">
              <a:rPr lang="tr-TR" smtClean="0"/>
              <a:t>31.07.2019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A200-9EB5-4FB1-80F4-066A5C13B1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28157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8886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1509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51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9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8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85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005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A73DEC-EB3B-40A0-903D-EF25F98A725D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7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16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8" name="18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9 Köşeli Çift Ayraç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20 Köşeli Çift Ayraç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8853AE-34EA-4852-8030-9E13ED7C6C30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F2754A-978E-467E-9B48-F8E9C7F257FC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7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A8CB-2C1B-490E-8AE7-15D89E41731C}" type="datetimeFigureOut">
              <a:rPr lang="tr-TR" smtClean="0"/>
              <a:t>31.07.2019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DA200-9EB5-4FB1-80F4-066A5C13B1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7712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76762B-25FF-44B0-B99B-ECD81EE84844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35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A8E077-8ED8-4D26-BCF5-49E47E7BDC5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412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CD5CE-6239-41C4-A082-B9F0B447BBF6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675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19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0" name="20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11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12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002DB6-8EAF-4819-A31A-0BE28B76392E}" type="slidenum">
              <a:rPr lang="tr-TR" altLang="tr-TR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135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B84C6A-85DF-4350-A794-1CCCA2600B17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460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15 Köşeli Çift Ayraç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1E83B2-202E-4D61-B8C6-0E2EAD326DB7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22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71859-BF6F-4365-826B-1E757C7D8BCA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59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535015-1750-40FF-BD22-5BA00E9D7D1E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35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7A25E-CCB4-4887-8568-61BB08F005BE}" type="slidenum">
              <a:rPr lang="tr-TR" altLang="tr-TR" smtClean="0">
                <a:solidFill>
                  <a:prstClr val="white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60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210DEA-F683-452B-A592-B0FBF77E8D89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2" Type="http://schemas.openxmlformats.org/officeDocument/2006/relationships/slideLayout" Target="../slideLayouts/slideLayout250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13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12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6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13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13" Type="http://schemas.openxmlformats.org/officeDocument/2006/relationships/slideLayout" Target="../slideLayouts/slideLayout326.xml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slideLayout" Target="../slideLayouts/slideLayout325.xml"/><Relationship Id="rId2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13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12" Type="http://schemas.openxmlformats.org/officeDocument/2006/relationships/slideLayout" Target="../slideLayouts/slideLayout338.xml"/><Relationship Id="rId2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13" Type="http://schemas.openxmlformats.org/officeDocument/2006/relationships/slideLayout" Target="../slideLayouts/slideLayout352.xml"/><Relationship Id="rId3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6.xml"/><Relationship Id="rId12" Type="http://schemas.openxmlformats.org/officeDocument/2006/relationships/slideLayout" Target="../slideLayouts/slideLayout351.xml"/><Relationship Id="rId2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Relationship Id="rId14" Type="http://schemas.openxmlformats.org/officeDocument/2006/relationships/theme" Target="../theme/theme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EA8CB-2C1B-490E-8AE7-15D89E41731C}" type="datetimeFigureOut">
              <a:rPr lang="tr-TR" smtClean="0"/>
              <a:t>31.07.2019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DA200-9EB5-4FB1-80F4-066A5C13B1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56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4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7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27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1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2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2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9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1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3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22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4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6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9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8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9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0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4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7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7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2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9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5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18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C1D277-154B-412B-975F-EFD47CFD8761}" type="slidenum">
              <a:rPr lang="tr-TR" altLang="tr-TR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8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DİZ KİNEZYOLOJİSİ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7497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2 İçerik Yer Tutucusu"/>
          <p:cNvSpPr>
            <a:spLocks noGrp="1"/>
          </p:cNvSpPr>
          <p:nvPr>
            <p:ph idx="1"/>
          </p:nvPr>
        </p:nvSpPr>
        <p:spPr>
          <a:xfrm>
            <a:off x="1919288" y="1412876"/>
            <a:ext cx="8229600" cy="4525963"/>
          </a:xfrm>
        </p:spPr>
        <p:txBody>
          <a:bodyPr/>
          <a:lstStyle/>
          <a:p>
            <a:pPr eaLnBrk="1" hangingPunct="1"/>
            <a:r>
              <a:rPr lang="tr-TR" altLang="tr-TR" smtClean="0"/>
              <a:t>Dizin fleksiyon  ve ekstansiyon  hareketlerinde   menisküsler yer değiştirir.</a:t>
            </a:r>
          </a:p>
          <a:p>
            <a:pPr eaLnBrk="1" hangingPunct="1"/>
            <a:r>
              <a:rPr lang="tr-TR" altLang="tr-TR" smtClean="0"/>
              <a:t>Lateral menisküs medial menisküse göre 2 kat daha fazla yer değiştirir.</a:t>
            </a:r>
          </a:p>
          <a:p>
            <a:pPr eaLnBrk="1" hangingPunct="1"/>
            <a:endParaRPr lang="tr-TR" altLang="tr-TR" smtClean="0"/>
          </a:p>
        </p:txBody>
      </p:sp>
      <p:sp>
        <p:nvSpPr>
          <p:cNvPr id="4813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7482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00213"/>
            <a:ext cx="4762500" cy="3816350"/>
          </a:xfrm>
        </p:spPr>
        <p:txBody>
          <a:bodyPr/>
          <a:lstStyle/>
          <a:p>
            <a:pPr marL="609600" indent="-609600" eaLnBrk="1" hangingPunct="1"/>
            <a:r>
              <a:rPr lang="tr-TR" altLang="tr-TR" sz="2800"/>
              <a:t>Anterior kompleks</a:t>
            </a:r>
          </a:p>
          <a:p>
            <a:pPr marL="609600" indent="-609600" eaLnBrk="1" hangingPunct="1"/>
            <a:r>
              <a:rPr lang="tr-TR" altLang="tr-TR" sz="2800"/>
              <a:t>Medial kompleks</a:t>
            </a:r>
          </a:p>
          <a:p>
            <a:pPr marL="609600" indent="-609600" eaLnBrk="1" hangingPunct="1"/>
            <a:r>
              <a:rPr lang="tr-TR" altLang="tr-TR" sz="2800"/>
              <a:t>Posteromedial köşe</a:t>
            </a:r>
          </a:p>
          <a:p>
            <a:pPr marL="609600" indent="-609600" eaLnBrk="1" hangingPunct="1"/>
            <a:r>
              <a:rPr lang="tr-TR" altLang="tr-TR" sz="2800"/>
              <a:t>Lateral kompleks</a:t>
            </a:r>
          </a:p>
          <a:p>
            <a:pPr marL="609600" indent="-609600" eaLnBrk="1" hangingPunct="1"/>
            <a:r>
              <a:rPr lang="tr-TR" altLang="tr-TR" sz="2800"/>
              <a:t>Posterior kompleks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KAPSÜL VE BAĞLAR</a:t>
            </a:r>
          </a:p>
        </p:txBody>
      </p:sp>
    </p:spTree>
    <p:extLst>
      <p:ext uri="{BB962C8B-B14F-4D97-AF65-F5344CB8AC3E}">
        <p14:creationId xmlns:p14="http://schemas.microsoft.com/office/powerpoint/2010/main" val="37323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smtClean="0"/>
              <a:t>Quadriceps tendonu</a:t>
            </a:r>
          </a:p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smtClean="0"/>
              <a:t>Patellar tendon</a:t>
            </a:r>
          </a:p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smtClean="0"/>
              <a:t>İnfrapatellar yağ yastığı</a:t>
            </a:r>
          </a:p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smtClean="0"/>
              <a:t>Medial, lateral retinakulum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Anterior Kompleks </a:t>
            </a:r>
          </a:p>
        </p:txBody>
      </p:sp>
    </p:spTree>
    <p:extLst>
      <p:ext uri="{BB962C8B-B14F-4D97-AF65-F5344CB8AC3E}">
        <p14:creationId xmlns:p14="http://schemas.microsoft.com/office/powerpoint/2010/main" val="36749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Quadriceps tendonu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tr-TR" altLang="tr-TR" sz="2800"/>
              <a:t>Rectus femoris</a:t>
            </a:r>
          </a:p>
          <a:p>
            <a:pPr eaLnBrk="1" hangingPunct="1"/>
            <a:endParaRPr lang="tr-TR" altLang="tr-TR" sz="2800"/>
          </a:p>
          <a:p>
            <a:pPr eaLnBrk="1" hangingPunct="1"/>
            <a:r>
              <a:rPr lang="tr-TR" altLang="tr-TR" sz="2800"/>
              <a:t>Vastus medialis</a:t>
            </a:r>
          </a:p>
          <a:p>
            <a:pPr eaLnBrk="1" hangingPunct="1"/>
            <a:endParaRPr lang="tr-TR" altLang="tr-TR" sz="2800"/>
          </a:p>
          <a:p>
            <a:pPr eaLnBrk="1" hangingPunct="1"/>
            <a:r>
              <a:rPr lang="tr-TR" altLang="tr-TR" sz="2800"/>
              <a:t>Vastus lateralis</a:t>
            </a:r>
          </a:p>
          <a:p>
            <a:pPr eaLnBrk="1" hangingPunct="1"/>
            <a:endParaRPr lang="tr-TR" altLang="tr-TR" sz="2800"/>
          </a:p>
          <a:p>
            <a:pPr eaLnBrk="1" hangingPunct="1"/>
            <a:r>
              <a:rPr lang="tr-TR" altLang="tr-TR" sz="2800"/>
              <a:t>Vastus intermedius 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0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Patellar tendon 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596064" y="1714501"/>
            <a:ext cx="3614737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800"/>
              <a:t>Proksimalde patella alt kenarına</a:t>
            </a:r>
          </a:p>
          <a:p>
            <a:pPr eaLnBrk="1" hangingPunct="1">
              <a:lnSpc>
                <a:spcPct val="90000"/>
              </a:lnSpc>
            </a:pPr>
            <a:endParaRPr lang="tr-TR" altLang="tr-TR" sz="2800"/>
          </a:p>
          <a:p>
            <a:pPr eaLnBrk="1" hangingPunct="1">
              <a:lnSpc>
                <a:spcPct val="90000"/>
              </a:lnSpc>
            </a:pPr>
            <a:r>
              <a:rPr lang="tr-TR" altLang="tr-TR" sz="2800"/>
              <a:t>Distalde tuberositas tibia’ya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0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Medial  Retinakul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tr-TR" altLang="tr-TR" sz="280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tr-TR" altLang="tr-TR" sz="2800"/>
              <a:t>Vastus medialisten köken alır</a:t>
            </a:r>
          </a:p>
          <a:p>
            <a:pPr eaLnBrk="1" hangingPunct="1"/>
            <a:endParaRPr lang="tr-TR" altLang="tr-TR" sz="2800"/>
          </a:p>
          <a:p>
            <a:pPr eaLnBrk="1" hangingPunct="1"/>
            <a:r>
              <a:rPr lang="tr-TR" altLang="tr-TR" sz="2800"/>
              <a:t>Medial kollateral ligamente ve patellar tendona yapışır</a:t>
            </a:r>
          </a:p>
        </p:txBody>
      </p:sp>
    </p:spTree>
    <p:extLst>
      <p:ext uri="{BB962C8B-B14F-4D97-AF65-F5344CB8AC3E}">
        <p14:creationId xmlns:p14="http://schemas.microsoft.com/office/powerpoint/2010/main" val="36408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Lateral Retinakul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tr-TR" altLang="tr-TR" sz="280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tr-TR" altLang="tr-TR" sz="2800"/>
              <a:t>Vastus lateralisten köken alır.</a:t>
            </a:r>
          </a:p>
          <a:p>
            <a:pPr eaLnBrk="1" hangingPunct="1"/>
            <a:endParaRPr lang="tr-TR" altLang="tr-TR" sz="2800"/>
          </a:p>
          <a:p>
            <a:pPr eaLnBrk="1" hangingPunct="1"/>
            <a:r>
              <a:rPr lang="tr-TR" altLang="tr-TR" sz="2800"/>
              <a:t>İliotibial traktusa ve patelar tendona uzanır.</a:t>
            </a:r>
          </a:p>
        </p:txBody>
      </p:sp>
    </p:spTree>
    <p:extLst>
      <p:ext uri="{BB962C8B-B14F-4D97-AF65-F5344CB8AC3E}">
        <p14:creationId xmlns:p14="http://schemas.microsoft.com/office/powerpoint/2010/main" val="25675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İnfrapatellar yağ yastığı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711200" indent="-7112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800" dirty="0" err="1"/>
              <a:t>Patellar</a:t>
            </a:r>
            <a:r>
              <a:rPr lang="tr-TR" sz="2800" dirty="0"/>
              <a:t> </a:t>
            </a:r>
            <a:r>
              <a:rPr lang="tr-TR" sz="2800" dirty="0" err="1"/>
              <a:t>tendon</a:t>
            </a:r>
            <a:r>
              <a:rPr lang="tr-TR" sz="2800" dirty="0"/>
              <a:t> ve </a:t>
            </a:r>
            <a:r>
              <a:rPr lang="tr-TR" sz="2800" dirty="0" err="1"/>
              <a:t>synovial</a:t>
            </a:r>
            <a:r>
              <a:rPr lang="tr-TR" sz="2800" dirty="0"/>
              <a:t> </a:t>
            </a:r>
            <a:r>
              <a:rPr lang="tr-TR" sz="2800" dirty="0" err="1"/>
              <a:t>memran</a:t>
            </a:r>
            <a:r>
              <a:rPr lang="tr-TR" sz="2800" dirty="0"/>
              <a:t> arasında diz ekleminin ön bölümünde yer alır</a:t>
            </a:r>
          </a:p>
          <a:p>
            <a:pPr marL="711200" indent="-7112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800" dirty="0"/>
              <a:t>Fonksiyonu:</a:t>
            </a:r>
          </a:p>
          <a:p>
            <a:pPr marL="1066800" lvl="1" indent="-60960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sz="2400" b="1" dirty="0"/>
              <a:t>Şok </a:t>
            </a:r>
            <a:r>
              <a:rPr lang="tr-TR" sz="2400" b="1" dirty="0" err="1"/>
              <a:t>absorbe</a:t>
            </a:r>
            <a:r>
              <a:rPr lang="tr-TR" sz="2400" b="1" dirty="0"/>
              <a:t> eder</a:t>
            </a:r>
          </a:p>
          <a:p>
            <a:pPr marL="1066800" lvl="1" indent="-609600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sz="2400" b="1" dirty="0"/>
              <a:t>ACL’ </a:t>
            </a:r>
            <a:r>
              <a:rPr lang="tr-TR" sz="2400" b="1" dirty="0" err="1"/>
              <a:t>nin</a:t>
            </a:r>
            <a:r>
              <a:rPr lang="tr-TR" sz="2400" b="1" dirty="0"/>
              <a:t> kanlanmasına katkıda bulunur.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sz="2800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711200" indent="-711200" eaLnBrk="1" hangingPunct="1"/>
            <a:endParaRPr lang="tr-TR" altLang="tr-TR" sz="2400" b="1"/>
          </a:p>
        </p:txBody>
      </p:sp>
    </p:spTree>
    <p:extLst>
      <p:ext uri="{BB962C8B-B14F-4D97-AF65-F5344CB8AC3E}">
        <p14:creationId xmlns:p14="http://schemas.microsoft.com/office/powerpoint/2010/main" val="38855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Medial Kollateral Ligament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51538" y="1484313"/>
            <a:ext cx="4259262" cy="464185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400"/>
              <a:t>Paralel seyreden ön ve oblik seyreden arka liflerden oluşmuştur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400"/>
              <a:t> Ön lifler, medial femoral epikondilden başlayarak distale doğru uzanır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sz="2000"/>
              <a:t>tibiyaya yapışır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400"/>
              <a:t>Arka lifler, medial femoral epikondilden başlar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sz="2000"/>
              <a:t>menisküse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tr-TR" sz="2000"/>
              <a:t>eklem kapsülüne yapışır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09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Lateral Kollateral Ligament 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tr-TR" altLang="tr-TR" sz="2800"/>
          </a:p>
          <a:p>
            <a:pPr eaLnBrk="1" hangingPunct="1"/>
            <a:r>
              <a:rPr lang="tr-TR" altLang="tr-TR" sz="2800"/>
              <a:t>Lateral femoral epicondilden başlar</a:t>
            </a:r>
          </a:p>
          <a:p>
            <a:pPr eaLnBrk="1" hangingPunct="1"/>
            <a:endParaRPr lang="tr-TR" altLang="tr-TR" sz="2800"/>
          </a:p>
          <a:p>
            <a:pPr eaLnBrk="1" hangingPunct="1"/>
            <a:r>
              <a:rPr lang="tr-TR" altLang="tr-TR" sz="2800"/>
              <a:t>Distalde fibula başına yapışır 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8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Diz eklemi vücuttaki en büyüklerden olup  en karmaşık eklemidir.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tr-TR" altLang="tr-TR" smtClean="0"/>
          </a:p>
          <a:p>
            <a:pPr eaLnBrk="1" hangingPunct="1"/>
            <a:r>
              <a:rPr lang="tr-TR" altLang="tr-TR" smtClean="0"/>
              <a:t>Temel olarak tek bir kavite içinde yer alan 3 eklemden oluşur.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tr-TR" altLang="tr-TR" smtClean="0"/>
          </a:p>
          <a:p>
            <a:pPr eaLnBrk="1" hangingPunct="1"/>
            <a:r>
              <a:rPr lang="tr-TR" altLang="tr-TR" smtClean="0"/>
              <a:t>Vücudun en uzun kemikleri arasında yer almasından dolayı travmalara en fazla maruz kalan eklemidir.</a:t>
            </a:r>
          </a:p>
          <a:p>
            <a:pPr eaLnBrk="1" hangingPunct="1"/>
            <a:endParaRPr lang="tr-TR" altLang="tr-TR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Diz kinezyolojisi</a:t>
            </a:r>
          </a:p>
        </p:txBody>
      </p:sp>
    </p:spTree>
    <p:extLst>
      <p:ext uri="{BB962C8B-B14F-4D97-AF65-F5344CB8AC3E}">
        <p14:creationId xmlns:p14="http://schemas.microsoft.com/office/powerpoint/2010/main" val="12510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812800" indent="-812800" eaLnBrk="1" hangingPunct="1"/>
            <a:r>
              <a:rPr lang="tr-TR" altLang="tr-TR" smtClean="0"/>
              <a:t>Oblik popliteal ligament</a:t>
            </a:r>
          </a:p>
          <a:p>
            <a:pPr marL="812800" indent="-812800" eaLnBrk="1" hangingPunct="1"/>
            <a:endParaRPr lang="tr-TR" altLang="tr-TR" smtClean="0"/>
          </a:p>
          <a:p>
            <a:pPr marL="812800" indent="-812800" eaLnBrk="1" hangingPunct="1"/>
            <a:r>
              <a:rPr lang="tr-TR" altLang="tr-TR" smtClean="0"/>
              <a:t>Arkuat ligament</a:t>
            </a:r>
          </a:p>
          <a:p>
            <a:pPr marL="812800" indent="-812800" eaLnBrk="1" hangingPunct="1"/>
            <a:endParaRPr lang="tr-TR" altLang="tr-TR" smtClean="0"/>
          </a:p>
          <a:p>
            <a:pPr marL="812800" indent="-812800" eaLnBrk="1" hangingPunct="1"/>
            <a:r>
              <a:rPr lang="tr-TR" altLang="tr-TR" smtClean="0"/>
              <a:t>Popliteus kası</a:t>
            </a:r>
          </a:p>
          <a:p>
            <a:pPr marL="812800" indent="-812800" eaLnBrk="1" hangingPunct="1"/>
            <a:endParaRPr lang="tr-TR" altLang="tr-TR" smtClean="0"/>
          </a:p>
          <a:p>
            <a:pPr marL="812800" indent="-812800" eaLnBrk="1" hangingPunct="1"/>
            <a:r>
              <a:rPr lang="tr-TR" altLang="tr-TR" smtClean="0"/>
              <a:t>Gastroknemius kası 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Posterior</a:t>
            </a:r>
            <a:r>
              <a:rPr lang="tr-TR" dirty="0" smtClean="0"/>
              <a:t> Kompleks </a:t>
            </a:r>
          </a:p>
        </p:txBody>
      </p:sp>
    </p:spTree>
    <p:extLst>
      <p:ext uri="{BB962C8B-B14F-4D97-AF65-F5344CB8AC3E}">
        <p14:creationId xmlns:p14="http://schemas.microsoft.com/office/powerpoint/2010/main" val="24050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2 İçerik Yer Tutucusu"/>
          <p:cNvSpPr>
            <a:spLocks noGrp="1"/>
          </p:cNvSpPr>
          <p:nvPr>
            <p:ph idx="1"/>
          </p:nvPr>
        </p:nvSpPr>
        <p:spPr>
          <a:xfrm>
            <a:off x="1981200" y="1481139"/>
            <a:ext cx="8218488" cy="2308225"/>
          </a:xfrm>
        </p:spPr>
        <p:txBody>
          <a:bodyPr/>
          <a:lstStyle/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smtClean="0"/>
              <a:t>Ön çapraz bağ tibianın femur üzerindeki anterior dislokasyonunu önler.</a:t>
            </a:r>
          </a:p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smtClean="0"/>
              <a:t>Arka çapraz bağ arka dislokasyonunu önler. </a:t>
            </a:r>
          </a:p>
        </p:txBody>
      </p:sp>
      <p:sp>
        <p:nvSpPr>
          <p:cNvPr id="675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Ön çapraz ve arka çapraz bağ</a:t>
            </a:r>
          </a:p>
        </p:txBody>
      </p:sp>
    </p:spTree>
    <p:extLst>
      <p:ext uri="{BB962C8B-B14F-4D97-AF65-F5344CB8AC3E}">
        <p14:creationId xmlns:p14="http://schemas.microsoft.com/office/powerpoint/2010/main" val="19699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2 İçerik Yer Tutucusu"/>
          <p:cNvSpPr>
            <a:spLocks noGrp="1"/>
          </p:cNvSpPr>
          <p:nvPr>
            <p:ph idx="1"/>
          </p:nvPr>
        </p:nvSpPr>
        <p:spPr>
          <a:xfrm>
            <a:off x="1981200" y="1643063"/>
            <a:ext cx="8229600" cy="4857750"/>
          </a:xfrm>
        </p:spPr>
        <p:txBody>
          <a:bodyPr/>
          <a:lstStyle/>
          <a:p>
            <a:pPr eaLnBrk="1" hangingPunct="1"/>
            <a:r>
              <a:rPr lang="tr-TR" altLang="tr-TR" sz="2800"/>
              <a:t>Patella, kuadriseps femoris kasının hareket aksına uzaklığını arttırarak, kasın döndürme momentini arttırır. </a:t>
            </a:r>
          </a:p>
          <a:p>
            <a:pPr eaLnBrk="1" hangingPunct="1"/>
            <a:r>
              <a:rPr lang="tr-TR" altLang="tr-TR" sz="2800"/>
              <a:t>Diz fleksiyonda iken, femoral kondillere kemik koruması sağlar.</a:t>
            </a:r>
          </a:p>
          <a:p>
            <a:pPr eaLnBrk="1" hangingPunct="1"/>
            <a:r>
              <a:rPr lang="tr-TR" altLang="tr-TR" sz="2800"/>
              <a:t>Femur üzerindeki basıncı azaltarak kuvvetleri dağıtır.  </a:t>
            </a:r>
          </a:p>
          <a:p>
            <a:pPr eaLnBrk="1" hangingPunct="1"/>
            <a:r>
              <a:rPr lang="tr-TR" altLang="tr-TR" sz="2800"/>
              <a:t>Çömelmelerde kuadriseps tendonuna zarar verebilecek kompresyon kuvvetlerini engeller. </a:t>
            </a:r>
          </a:p>
        </p:txBody>
      </p:sp>
      <p:sp>
        <p:nvSpPr>
          <p:cNvPr id="68610" name="1 Başlık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8229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Patellofemoral eklem</a:t>
            </a:r>
          </a:p>
        </p:txBody>
      </p:sp>
    </p:spTree>
    <p:extLst>
      <p:ext uri="{BB962C8B-B14F-4D97-AF65-F5344CB8AC3E}">
        <p14:creationId xmlns:p14="http://schemas.microsoft.com/office/powerpoint/2010/main" val="13929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800"/>
              <a:t>Ekstansiyondaki dize önden bakıldığında femur ve tibia şaftları arasında 170ºlik açı vardır.</a:t>
            </a:r>
          </a:p>
          <a:p>
            <a:pPr eaLnBrk="1" hangingPunct="1"/>
            <a:r>
              <a:rPr lang="tr-TR" altLang="tr-TR" sz="2800"/>
              <a:t>Açı&lt;170º ise GENU VALGUM (X bacak)</a:t>
            </a:r>
          </a:p>
          <a:p>
            <a:pPr eaLnBrk="1" hangingPunct="1"/>
            <a:r>
              <a:rPr lang="tr-TR" altLang="tr-TR" sz="2800"/>
              <a:t>Açı&gt;170º ise GENU VARUM (Obein bacak). </a:t>
            </a:r>
          </a:p>
        </p:txBody>
      </p:sp>
      <p:sp>
        <p:nvSpPr>
          <p:cNvPr id="69634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Diz ekleminde morfolojik düzen</a:t>
            </a:r>
          </a:p>
        </p:txBody>
      </p:sp>
    </p:spTree>
    <p:extLst>
      <p:ext uri="{BB962C8B-B14F-4D97-AF65-F5344CB8AC3E}">
        <p14:creationId xmlns:p14="http://schemas.microsoft.com/office/powerpoint/2010/main" val="3010509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214439"/>
            <a:ext cx="5338763" cy="4911725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800" dirty="0" err="1"/>
              <a:t>Frontal</a:t>
            </a:r>
            <a:r>
              <a:rPr lang="tr-TR" sz="2800" dirty="0"/>
              <a:t> düzlemde </a:t>
            </a:r>
            <a:r>
              <a:rPr lang="tr-TR" sz="2800" dirty="0" err="1"/>
              <a:t>patellanın</a:t>
            </a:r>
            <a:r>
              <a:rPr lang="tr-TR" sz="2800" dirty="0"/>
              <a:t> pozisyonuyla alt </a:t>
            </a:r>
            <a:r>
              <a:rPr lang="tr-TR" sz="2800" dirty="0" err="1"/>
              <a:t>ekstremitenin</a:t>
            </a:r>
            <a:r>
              <a:rPr lang="tr-TR" sz="2800" dirty="0"/>
              <a:t> dizilimini belirler.SIAS dan </a:t>
            </a:r>
            <a:r>
              <a:rPr lang="tr-TR" sz="2800" dirty="0" err="1"/>
              <a:t>patellanın</a:t>
            </a:r>
            <a:r>
              <a:rPr lang="tr-TR" sz="2800" dirty="0"/>
              <a:t> ortasına çizilen çizgiyle </a:t>
            </a:r>
            <a:r>
              <a:rPr lang="tr-TR" sz="2800" dirty="0" err="1"/>
              <a:t>tüberositas</a:t>
            </a:r>
            <a:r>
              <a:rPr lang="tr-TR" sz="2800" dirty="0"/>
              <a:t> </a:t>
            </a:r>
            <a:r>
              <a:rPr lang="tr-TR" sz="2800" dirty="0" err="1"/>
              <a:t>tibiaya</a:t>
            </a:r>
            <a:r>
              <a:rPr lang="tr-TR" sz="2800" dirty="0"/>
              <a:t> arasındaki açıdır.Erkeklerde 10-14º iken kadınlarda 15-17º arasındadır.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800" dirty="0"/>
              <a:t>20º</a:t>
            </a:r>
            <a:r>
              <a:rPr lang="tr-TR" sz="2800" dirty="0" err="1"/>
              <a:t>nin</a:t>
            </a:r>
            <a:r>
              <a:rPr lang="tr-TR" sz="2800" dirty="0"/>
              <a:t> üstü ise </a:t>
            </a:r>
            <a:r>
              <a:rPr lang="tr-TR" sz="2800" dirty="0" err="1"/>
              <a:t>patellofemoral</a:t>
            </a:r>
            <a:r>
              <a:rPr lang="tr-TR" sz="2800" dirty="0"/>
              <a:t> eklem patolojisi vardır. 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20040"/>
            <a:ext cx="7239000" cy="9658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Q açısı</a:t>
            </a:r>
          </a:p>
        </p:txBody>
      </p:sp>
    </p:spTree>
    <p:extLst>
      <p:ext uri="{BB962C8B-B14F-4D97-AF65-F5344CB8AC3E}">
        <p14:creationId xmlns:p14="http://schemas.microsoft.com/office/powerpoint/2010/main" val="14502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İki ayak üzerinde dururken, vücut ağırlığının vektörü dizlerin arasından geçer ve her tibial platoda vücut ağırlığının %45’i kadar bir kompresif kuvvet oluşur.</a:t>
            </a:r>
          </a:p>
          <a:p>
            <a:pPr eaLnBrk="1" hangingPunct="1"/>
            <a:r>
              <a:rPr lang="tr-TR" altLang="tr-TR" smtClean="0"/>
              <a:t>Tek ayak üzerinde durmada ise kompresif kuvvetler vücut ağırlığının 2 katına çıkar ve ağırlık dizin medialinden geçerek varus etkisi oluşturur.</a:t>
            </a:r>
          </a:p>
        </p:txBody>
      </p:sp>
      <p:sp>
        <p:nvSpPr>
          <p:cNvPr id="82946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EKLEM KUVVETLERİ</a:t>
            </a:r>
          </a:p>
        </p:txBody>
      </p:sp>
    </p:spTree>
    <p:extLst>
      <p:ext uri="{BB962C8B-B14F-4D97-AF65-F5344CB8AC3E}">
        <p14:creationId xmlns:p14="http://schemas.microsoft.com/office/powerpoint/2010/main" val="4077432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800"/>
              <a:t>Yürüme sırasında dizde oluşan kuvvetin % 70’i kaslara bağlı, %30’u da zemin reaksiyon kuvvetlerinden kaynaklanmaktadır. </a:t>
            </a:r>
          </a:p>
          <a:p>
            <a:pPr eaLnBrk="1" hangingPunct="1"/>
            <a:endParaRPr lang="tr-TR" altLang="tr-TR" sz="2800"/>
          </a:p>
          <a:p>
            <a:pPr eaLnBrk="1" hangingPunct="1"/>
            <a:r>
              <a:rPr lang="tr-TR" altLang="tr-TR" sz="2800"/>
              <a:t>Vücut ağırlığının diz ekleminde oluşturduğu kuvvet, iliotibial banttaki dinamik ve statik kuvvetlerle dengelenir. </a:t>
            </a:r>
          </a:p>
        </p:txBody>
      </p:sp>
      <p:sp>
        <p:nvSpPr>
          <p:cNvPr id="8397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176998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800"/>
              <a:t>Diz ekstansörlerinin maksimum kuvveti, diz fleksiyonunun 60ºsinde tepe yapar ve ekstansiyon arttıkça azalır.</a:t>
            </a:r>
          </a:p>
          <a:p>
            <a:pPr eaLnBrk="1" hangingPunct="1"/>
            <a:endParaRPr lang="tr-TR" altLang="tr-TR" sz="2800"/>
          </a:p>
          <a:p>
            <a:pPr eaLnBrk="1" hangingPunct="1"/>
            <a:r>
              <a:rPr lang="tr-TR" altLang="tr-TR" sz="2800"/>
              <a:t>Kuvvetlendirme egzersizleri sırasında hamstring ve quadriceps kasları arasında imbalans olmamsına dikkat edilmelidir.</a:t>
            </a:r>
          </a:p>
          <a:p>
            <a:pPr eaLnBrk="1" hangingPunct="1"/>
            <a:endParaRPr lang="tr-TR" altLang="tr-TR" sz="2800"/>
          </a:p>
          <a:p>
            <a:pPr eaLnBrk="1" hangingPunct="1"/>
            <a:endParaRPr lang="tr-TR" altLang="tr-TR" sz="2800"/>
          </a:p>
        </p:txBody>
      </p:sp>
      <p:sp>
        <p:nvSpPr>
          <p:cNvPr id="849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68916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800"/>
              <a:t>Diz ekleminde 3 eksenli hareket izlenir.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tr-TR" altLang="tr-TR" sz="2800"/>
          </a:p>
          <a:p>
            <a:pPr eaLnBrk="1" hangingPunct="1">
              <a:buFontTx/>
              <a:buNone/>
            </a:pPr>
            <a:r>
              <a:rPr lang="tr-TR" altLang="tr-TR" sz="2800"/>
              <a:t>1.Transvers eksen: Fleksiyon-ekstansiyon  hareketleri yapılır.</a:t>
            </a:r>
          </a:p>
          <a:p>
            <a:pPr eaLnBrk="1" hangingPunct="1">
              <a:buFontTx/>
              <a:buNone/>
            </a:pPr>
            <a:r>
              <a:rPr lang="tr-TR" altLang="tr-TR" sz="2800"/>
              <a:t>2.Uzun Eksen:Tibianın rotasyonun ifadesidir.</a:t>
            </a:r>
          </a:p>
          <a:p>
            <a:pPr eaLnBrk="1" hangingPunct="1">
              <a:buFontTx/>
              <a:buNone/>
            </a:pPr>
            <a:r>
              <a:rPr lang="tr-TR" altLang="tr-TR" sz="2800"/>
              <a:t>3.Ön arka eksen:istemli değildir.</a:t>
            </a:r>
          </a:p>
        </p:txBody>
      </p:sp>
    </p:spTree>
    <p:extLst>
      <p:ext uri="{BB962C8B-B14F-4D97-AF65-F5344CB8AC3E}">
        <p14:creationId xmlns:p14="http://schemas.microsoft.com/office/powerpoint/2010/main" val="10456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6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dirty="0"/>
              <a:t>Eklemi oluşturan kemik yapılar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310314" y="1600201"/>
            <a:ext cx="3900487" cy="4043363"/>
          </a:xfrm>
        </p:spPr>
        <p:txBody>
          <a:bodyPr/>
          <a:lstStyle/>
          <a:p>
            <a:pPr eaLnBrk="1" hangingPunct="1"/>
            <a:r>
              <a:rPr lang="tr-TR" altLang="tr-TR" sz="2800" b="1"/>
              <a:t>Femur ve tibianın medial ve lateral kondilleri</a:t>
            </a:r>
            <a:r>
              <a:rPr lang="tr-TR" altLang="tr-TR" sz="2800"/>
              <a:t> </a:t>
            </a:r>
          </a:p>
          <a:p>
            <a:pPr eaLnBrk="1" hangingPunct="1"/>
            <a:r>
              <a:rPr lang="tr-TR" altLang="tr-TR" sz="2800" b="1"/>
              <a:t>patellanın arka yüzü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82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/>
              <a:t>Sinovial</a:t>
            </a:r>
            <a:r>
              <a:rPr lang="tr-TR" dirty="0" smtClean="0"/>
              <a:t> </a:t>
            </a:r>
            <a:r>
              <a:rPr lang="tr-TR" dirty="0" err="1" smtClean="0"/>
              <a:t>membranlar</a:t>
            </a:r>
            <a:endParaRPr lang="tr-TR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881189" y="1785939"/>
            <a:ext cx="6846887" cy="3113087"/>
          </a:xfrm>
        </p:spPr>
        <p:txBody>
          <a:bodyPr/>
          <a:lstStyle/>
          <a:p>
            <a:pPr eaLnBrk="1" hangingPunct="1"/>
            <a:r>
              <a:rPr lang="tr-TR" altLang="tr-TR" sz="2800"/>
              <a:t>Suprapatellar </a:t>
            </a:r>
            <a:r>
              <a:rPr lang="tr-TR" altLang="tr-TR" smtClean="0"/>
              <a:t>bursa</a:t>
            </a:r>
          </a:p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sz="2800"/>
              <a:t>patellofemoral eklem</a:t>
            </a:r>
          </a:p>
          <a:p>
            <a:pPr eaLnBrk="1" hangingPunct="1"/>
            <a:endParaRPr lang="tr-TR" altLang="tr-TR" sz="2800"/>
          </a:p>
          <a:p>
            <a:pPr eaLnBrk="1" hangingPunct="1"/>
            <a:r>
              <a:rPr lang="tr-TR" altLang="tr-TR" sz="2800"/>
              <a:t>tibio femoral eklem</a:t>
            </a:r>
          </a:p>
        </p:txBody>
      </p:sp>
    </p:spTree>
    <p:extLst>
      <p:ext uri="{BB962C8B-B14F-4D97-AF65-F5344CB8AC3E}">
        <p14:creationId xmlns:p14="http://schemas.microsoft.com/office/powerpoint/2010/main" val="22197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060575"/>
            <a:ext cx="8229600" cy="236855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endParaRPr lang="tr-TR" altLang="tr-TR" sz="28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Menisküsler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98459"/>
            <a:ext cx="9144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11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Medial menisküs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383339" y="1600201"/>
            <a:ext cx="4033837" cy="4525963"/>
          </a:xfrm>
        </p:spPr>
        <p:txBody>
          <a:bodyPr/>
          <a:lstStyle/>
          <a:p>
            <a:pPr eaLnBrk="1" hangingPunct="1"/>
            <a:r>
              <a:rPr lang="tr-TR" altLang="tr-TR" sz="2400"/>
              <a:t>Yarım ay şeklinde</a:t>
            </a:r>
          </a:p>
          <a:p>
            <a:pPr eaLnBrk="1" hangingPunct="1"/>
            <a:r>
              <a:rPr lang="tr-TR" altLang="tr-TR" sz="2400"/>
              <a:t>Ön boynuz anterior interkondiler alana </a:t>
            </a:r>
          </a:p>
          <a:p>
            <a:pPr eaLnBrk="1" hangingPunct="1"/>
            <a:r>
              <a:rPr lang="tr-TR" altLang="tr-TR" sz="2400"/>
              <a:t>Arka boynuz posterior interkondiler alana </a:t>
            </a:r>
          </a:p>
          <a:p>
            <a:pPr eaLnBrk="1" hangingPunct="1"/>
            <a:r>
              <a:rPr lang="tr-TR" altLang="tr-TR" sz="2400"/>
              <a:t>Orta  1 / 3  bölümde </a:t>
            </a:r>
          </a:p>
          <a:p>
            <a:pPr lvl="1" eaLnBrk="1" hangingPunct="1">
              <a:buFontTx/>
              <a:buNone/>
            </a:pPr>
            <a:r>
              <a:rPr lang="tr-TR" altLang="tr-TR" sz="2400"/>
              <a:t>fibröz kapsüle ve </a:t>
            </a:r>
          </a:p>
          <a:p>
            <a:pPr lvl="1" eaLnBrk="1" hangingPunct="1">
              <a:buFontTx/>
              <a:buNone/>
            </a:pPr>
            <a:r>
              <a:rPr lang="tr-TR" altLang="tr-TR" sz="2400"/>
              <a:t>medial kollateral   ligamentte sıkıca    tutunur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9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mtClean="0"/>
              <a:t>Lateral menisküs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1774826" y="1484313"/>
            <a:ext cx="5184775" cy="4525962"/>
          </a:xfrm>
        </p:spPr>
        <p:txBody>
          <a:bodyPr/>
          <a:lstStyle/>
          <a:p>
            <a:pPr eaLnBrk="1" hangingPunct="1"/>
            <a:r>
              <a:rPr lang="tr-TR" altLang="tr-TR" sz="2800"/>
              <a:t>Dairesel yapıda</a:t>
            </a:r>
          </a:p>
          <a:p>
            <a:pPr eaLnBrk="1" hangingPunct="1"/>
            <a:r>
              <a:rPr lang="tr-TR" altLang="tr-TR" sz="2800"/>
              <a:t>Önde anterior interkondiler alanda </a:t>
            </a:r>
          </a:p>
          <a:p>
            <a:pPr eaLnBrk="1" hangingPunct="1"/>
            <a:r>
              <a:rPr lang="tr-TR" altLang="tr-TR" sz="2800"/>
              <a:t>Arkada posterior interkondiler alanda medial menisküsün yapışma yerinin önünde</a:t>
            </a:r>
          </a:p>
          <a:p>
            <a:pPr eaLnBrk="1" hangingPunct="1"/>
            <a:r>
              <a:rPr lang="tr-TR" altLang="tr-TR" sz="2800"/>
              <a:t>Arka dış kısmındaki olukta, popliteus kasının tendonu bulunur</a:t>
            </a:r>
          </a:p>
        </p:txBody>
      </p:sp>
    </p:spTree>
    <p:extLst>
      <p:ext uri="{BB962C8B-B14F-4D97-AF65-F5344CB8AC3E}">
        <p14:creationId xmlns:p14="http://schemas.microsoft.com/office/powerpoint/2010/main" val="1082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4614863"/>
          </a:xfrm>
        </p:spPr>
        <p:txBody>
          <a:bodyPr/>
          <a:lstStyle/>
          <a:p>
            <a:pPr eaLnBrk="1" hangingPunct="1"/>
            <a:r>
              <a:rPr lang="tr-TR" altLang="tr-TR" sz="2800"/>
              <a:t>Menisküsler kontakt noktalarında daha büyük kayma gerçekleşmesine izin verebilirler.</a:t>
            </a:r>
          </a:p>
          <a:p>
            <a:pPr eaLnBrk="1" hangingPunct="1"/>
            <a:r>
              <a:rPr lang="tr-TR" altLang="tr-TR" sz="2800"/>
              <a:t>Baskı yapan   kuvvetler altında, eklemde çevrilmeye izin vermeyerek eklem stabilitesini arttırırlar.</a:t>
            </a:r>
          </a:p>
          <a:p>
            <a:pPr eaLnBrk="1" hangingPunct="1"/>
            <a:r>
              <a:rPr lang="tr-TR" altLang="tr-TR" sz="2800"/>
              <a:t>Eklemdeki  temas alanını arttırıp, basıyı azaltarak, eklem uyumunu arttırırlar</a:t>
            </a:r>
            <a:r>
              <a:rPr lang="tr-TR" altLang="tr-TR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9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1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2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3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4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5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0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5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6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7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8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9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0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5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6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7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8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9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0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5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6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7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8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9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0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5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6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7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8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9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0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5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6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7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8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9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0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5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6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7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8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9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0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5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6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7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8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9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0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5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6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7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8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9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0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5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6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7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8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9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597</Words>
  <Application>Microsoft Office PowerPoint</Application>
  <PresentationFormat>Geniş ekran</PresentationFormat>
  <Paragraphs>125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27</vt:i4>
      </vt:variant>
      <vt:variant>
        <vt:lpstr>Slayt Başlıkları</vt:lpstr>
      </vt:variant>
      <vt:variant>
        <vt:i4>27</vt:i4>
      </vt:variant>
    </vt:vector>
  </HeadingPairs>
  <TitlesOfParts>
    <vt:vector size="61" baseType="lpstr">
      <vt:lpstr>Arial</vt:lpstr>
      <vt:lpstr>Calibri</vt:lpstr>
      <vt:lpstr>Calibri Light</vt:lpstr>
      <vt:lpstr>Lucida Sans Unicode</vt:lpstr>
      <vt:lpstr>Verdana</vt:lpstr>
      <vt:lpstr>Wingdings 2</vt:lpstr>
      <vt:lpstr>Wingdings 3</vt:lpstr>
      <vt:lpstr>Office Teması</vt:lpstr>
      <vt:lpstr>Kalabalık</vt:lpstr>
      <vt:lpstr>1_Kalabalık</vt:lpstr>
      <vt:lpstr>2_Kalabalık</vt:lpstr>
      <vt:lpstr>3_Kalabalık</vt:lpstr>
      <vt:lpstr>4_Kalabalık</vt:lpstr>
      <vt:lpstr>5_Kalabalık</vt:lpstr>
      <vt:lpstr>6_Kalabalık</vt:lpstr>
      <vt:lpstr>7_Kalabalık</vt:lpstr>
      <vt:lpstr>8_Kalabalık</vt:lpstr>
      <vt:lpstr>9_Kalabalık</vt:lpstr>
      <vt:lpstr>10_Kalabalık</vt:lpstr>
      <vt:lpstr>11_Kalabalık</vt:lpstr>
      <vt:lpstr>12_Kalabalık</vt:lpstr>
      <vt:lpstr>13_Kalabalık</vt:lpstr>
      <vt:lpstr>14_Kalabalık</vt:lpstr>
      <vt:lpstr>15_Kalabalık</vt:lpstr>
      <vt:lpstr>16_Kalabalık</vt:lpstr>
      <vt:lpstr>17_Kalabalık</vt:lpstr>
      <vt:lpstr>18_Kalabalık</vt:lpstr>
      <vt:lpstr>19_Kalabalık</vt:lpstr>
      <vt:lpstr>20_Kalabalık</vt:lpstr>
      <vt:lpstr>21_Kalabalık</vt:lpstr>
      <vt:lpstr>22_Kalabalık</vt:lpstr>
      <vt:lpstr>23_Kalabalık</vt:lpstr>
      <vt:lpstr>24_Kalabalık</vt:lpstr>
      <vt:lpstr>25_Kalabalık</vt:lpstr>
      <vt:lpstr>DİZ KİNEZYOLOJİSİ</vt:lpstr>
      <vt:lpstr>Diz kinezyolojisi</vt:lpstr>
      <vt:lpstr>PowerPoint Sunusu</vt:lpstr>
      <vt:lpstr>Eklemi oluşturan kemik yapılar</vt:lpstr>
      <vt:lpstr>Sinovial membranlar</vt:lpstr>
      <vt:lpstr>Menisküsler</vt:lpstr>
      <vt:lpstr>Medial menisküs</vt:lpstr>
      <vt:lpstr>Lateral menisküs </vt:lpstr>
      <vt:lpstr>PowerPoint Sunusu</vt:lpstr>
      <vt:lpstr>PowerPoint Sunusu</vt:lpstr>
      <vt:lpstr>KAPSÜL VE BAĞLAR</vt:lpstr>
      <vt:lpstr>Anterior Kompleks </vt:lpstr>
      <vt:lpstr>Quadriceps tendonu</vt:lpstr>
      <vt:lpstr>Patellar tendon </vt:lpstr>
      <vt:lpstr>Medial  Retinakul </vt:lpstr>
      <vt:lpstr>Lateral Retinakul</vt:lpstr>
      <vt:lpstr>İnfrapatellar yağ yastığı </vt:lpstr>
      <vt:lpstr>Medial Kollateral Ligament</vt:lpstr>
      <vt:lpstr>Lateral Kollateral Ligament </vt:lpstr>
      <vt:lpstr>Posterior Kompleks </vt:lpstr>
      <vt:lpstr>Ön çapraz ve arka çapraz bağ</vt:lpstr>
      <vt:lpstr>Patellofemoral eklem</vt:lpstr>
      <vt:lpstr>Diz ekleminde morfolojik düzen</vt:lpstr>
      <vt:lpstr>Q açısı</vt:lpstr>
      <vt:lpstr>EKLEM KUVVETLERİ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sinan sert</dc:creator>
  <cp:lastModifiedBy>sinan sert</cp:lastModifiedBy>
  <cp:revision>2</cp:revision>
  <dcterms:created xsi:type="dcterms:W3CDTF">2019-07-31T10:54:37Z</dcterms:created>
  <dcterms:modified xsi:type="dcterms:W3CDTF">2019-07-31T11:06:34Z</dcterms:modified>
</cp:coreProperties>
</file>