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92" d="100"/>
          <a:sy n="92" d="100"/>
        </p:scale>
        <p:origin x="2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001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88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580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776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963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950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509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811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804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543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865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662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028700"/>
            <a:ext cx="10515600" cy="3533775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latin typeface="+mn-lt"/>
              </a:rPr>
              <a:t>Analysis of the </a:t>
            </a:r>
            <a:r>
              <a:rPr lang="tr-TR" dirty="0" err="1" smtClean="0">
                <a:latin typeface="+mn-lt"/>
              </a:rPr>
              <a:t>hatching</a:t>
            </a:r>
            <a:r>
              <a:rPr lang="tr-TR" dirty="0" smtClean="0">
                <a:latin typeface="+mn-lt"/>
              </a:rPr>
              <a:t> </a:t>
            </a:r>
            <a:r>
              <a:rPr lang="tr-TR" dirty="0" err="1" smtClean="0">
                <a:latin typeface="+mn-lt"/>
              </a:rPr>
              <a:t>results</a:t>
            </a:r>
            <a:r>
              <a:rPr lang="en-US" dirty="0">
                <a:latin typeface="+mn-lt"/>
              </a:rPr>
              <a:t/>
            </a:r>
            <a:br>
              <a:rPr lang="en-US" dirty="0">
                <a:latin typeface="+mn-lt"/>
              </a:rPr>
            </a:br>
            <a:endParaRPr lang="en-US" dirty="0">
              <a:latin typeface="+mn-lt"/>
            </a:endParaRP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5615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6. </a:t>
            </a:r>
            <a:r>
              <a:rPr lang="en-US" dirty="0">
                <a:solidFill>
                  <a:srgbClr val="242021"/>
                </a:solidFill>
                <a:latin typeface="MyriadPro-Light"/>
              </a:rPr>
              <a:t>Dead </a:t>
            </a:r>
            <a:r>
              <a:rPr lang="en-US" dirty="0" smtClean="0">
                <a:solidFill>
                  <a:srgbClr val="242021"/>
                </a:solidFill>
                <a:latin typeface="MyriadPro-Light"/>
              </a:rPr>
              <a:t>embryos</a:t>
            </a:r>
            <a:r>
              <a:rPr lang="tr-TR" dirty="0" smtClean="0">
                <a:solidFill>
                  <a:srgbClr val="242021"/>
                </a:solidFill>
                <a:latin typeface="MyriadPro-Light"/>
              </a:rPr>
              <a:t> </a:t>
            </a:r>
            <a:r>
              <a:rPr lang="en-US" dirty="0" smtClean="0">
                <a:solidFill>
                  <a:srgbClr val="242021"/>
                </a:solidFill>
                <a:latin typeface="MyriadPro-Light"/>
              </a:rPr>
              <a:t>&gt;</a:t>
            </a:r>
            <a:r>
              <a:rPr lang="en-US" dirty="0">
                <a:solidFill>
                  <a:srgbClr val="242021"/>
                </a:solidFill>
                <a:latin typeface="MyriadPro-Light"/>
              </a:rPr>
              <a:t>18 days </a:t>
            </a:r>
            <a:r>
              <a:rPr lang="en-US" dirty="0" smtClean="0">
                <a:solidFill>
                  <a:srgbClr val="242021"/>
                </a:solidFill>
                <a:latin typeface="MyriadPro-Light"/>
              </a:rPr>
              <a:t>of</a:t>
            </a:r>
            <a:r>
              <a:rPr lang="tr-TR" dirty="0" smtClean="0">
                <a:solidFill>
                  <a:srgbClr val="242021"/>
                </a:solidFill>
                <a:latin typeface="MyriadPro-Light"/>
              </a:rPr>
              <a:t> </a:t>
            </a:r>
            <a:r>
              <a:rPr lang="en-US" dirty="0" smtClean="0">
                <a:solidFill>
                  <a:srgbClr val="242021"/>
                </a:solidFill>
                <a:latin typeface="MyriadPro-Light"/>
              </a:rPr>
              <a:t>incubation</a:t>
            </a:r>
            <a:r>
              <a:rPr lang="en-US" dirty="0">
                <a:solidFill>
                  <a:srgbClr val="242021"/>
                </a:solidFill>
                <a:latin typeface="MyriadPro-Light"/>
              </a:rPr>
              <a:t>.</a:t>
            </a:r>
            <a:r>
              <a:rPr lang="en-US" dirty="0"/>
              <a:t> </a:t>
            </a:r>
            <a:br>
              <a:rPr lang="en-US" dirty="0"/>
            </a:br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r>
              <a:rPr lang="en-US" b="1" i="1" dirty="0"/>
              <a:t>Possible causes</a:t>
            </a:r>
            <a:r>
              <a:rPr lang="tr-TR" b="1" i="1" dirty="0"/>
              <a:t> ?????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42668009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7. </a:t>
            </a:r>
            <a:r>
              <a:rPr lang="en-US" dirty="0">
                <a:solidFill>
                  <a:srgbClr val="242021"/>
                </a:solidFill>
                <a:latin typeface="MyriadPro-Light-Identity-H"/>
              </a:rPr>
              <a:t>Pipped. </a:t>
            </a:r>
            <a:r>
              <a:rPr lang="en-US" dirty="0" smtClean="0">
                <a:solidFill>
                  <a:srgbClr val="242021"/>
                </a:solidFill>
                <a:latin typeface="MyriadPro-Light-Identity-H"/>
              </a:rPr>
              <a:t>Full-term</a:t>
            </a:r>
            <a:r>
              <a:rPr lang="tr-TR" dirty="0" smtClean="0">
                <a:solidFill>
                  <a:srgbClr val="242021"/>
                </a:solidFill>
                <a:latin typeface="MyriadPro-Light-Identity-H"/>
              </a:rPr>
              <a:t> </a:t>
            </a:r>
            <a:r>
              <a:rPr lang="en-US" dirty="0" smtClean="0">
                <a:solidFill>
                  <a:srgbClr val="242021"/>
                </a:solidFill>
                <a:latin typeface="MyriadPro-Light"/>
              </a:rPr>
              <a:t>embryo</a:t>
            </a:r>
            <a:r>
              <a:rPr lang="en-US" dirty="0">
                <a:solidFill>
                  <a:srgbClr val="242021"/>
                </a:solidFill>
                <a:latin typeface="MyriadPro-Light"/>
              </a:rPr>
              <a:t>, dead </a:t>
            </a:r>
            <a:r>
              <a:rPr lang="en-US" dirty="0" smtClean="0">
                <a:solidFill>
                  <a:srgbClr val="242021"/>
                </a:solidFill>
                <a:latin typeface="MyriadPro-Light"/>
              </a:rPr>
              <a:t>in</a:t>
            </a:r>
            <a:r>
              <a:rPr lang="tr-TR" dirty="0" smtClean="0">
                <a:solidFill>
                  <a:srgbClr val="242021"/>
                </a:solidFill>
                <a:latin typeface="MyriadPro-Light"/>
              </a:rPr>
              <a:t> </a:t>
            </a:r>
            <a:r>
              <a:rPr lang="en-US" dirty="0" smtClean="0">
                <a:solidFill>
                  <a:srgbClr val="242021"/>
                </a:solidFill>
                <a:latin typeface="MyriadPro-Light"/>
              </a:rPr>
              <a:t>shell</a:t>
            </a:r>
            <a:r>
              <a:rPr lang="en-US" dirty="0">
                <a:solidFill>
                  <a:srgbClr val="242021"/>
                </a:solidFill>
                <a:latin typeface="MyriadPro-Light"/>
              </a:rPr>
              <a:t>.</a:t>
            </a:r>
            <a:r>
              <a:rPr lang="en-US" dirty="0"/>
              <a:t> </a:t>
            </a:r>
            <a:br>
              <a:rPr lang="en-US" dirty="0"/>
            </a:br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r>
              <a:rPr lang="en-US" b="1" i="1" dirty="0"/>
              <a:t>Possible causes</a:t>
            </a:r>
            <a:r>
              <a:rPr lang="tr-TR" b="1" i="1" dirty="0"/>
              <a:t> ?????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7956434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8. </a:t>
            </a:r>
            <a:r>
              <a:rPr lang="en-US" dirty="0"/>
              <a:t>Chicks hatch late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b="1" i="1" dirty="0"/>
              <a:t>Possible causes</a:t>
            </a:r>
            <a:r>
              <a:rPr lang="tr-TR" b="1" i="1" dirty="0"/>
              <a:t> ?????</a:t>
            </a:r>
            <a:endParaRPr lang="en-US" b="1" i="1" dirty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5094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>
                <a:solidFill>
                  <a:srgbClr val="242021"/>
                </a:solidFill>
                <a:latin typeface="MyriadPro-Light"/>
              </a:rPr>
              <a:t>9. </a:t>
            </a:r>
            <a:r>
              <a:rPr lang="en-US" dirty="0" smtClean="0">
                <a:solidFill>
                  <a:srgbClr val="242021"/>
                </a:solidFill>
                <a:latin typeface="MyriadPro-Light"/>
              </a:rPr>
              <a:t>Slow</a:t>
            </a:r>
            <a:r>
              <a:rPr lang="en-US" dirty="0">
                <a:solidFill>
                  <a:srgbClr val="242021"/>
                </a:solidFill>
                <a:latin typeface="MyriadPro-Light"/>
              </a:rPr>
              <a:t>, protracted (drawn-out</a:t>
            </a:r>
            <a:r>
              <a:rPr lang="en-US" dirty="0" smtClean="0">
                <a:solidFill>
                  <a:srgbClr val="242021"/>
                </a:solidFill>
                <a:latin typeface="MyriadPro-Light"/>
              </a:rPr>
              <a:t>)</a:t>
            </a:r>
            <a:r>
              <a:rPr lang="tr-TR" dirty="0" smtClean="0">
                <a:solidFill>
                  <a:srgbClr val="242021"/>
                </a:solidFill>
                <a:latin typeface="MyriadPro-Light"/>
              </a:rPr>
              <a:t> </a:t>
            </a:r>
            <a:r>
              <a:rPr lang="en-US" dirty="0" smtClean="0">
                <a:solidFill>
                  <a:srgbClr val="242021"/>
                </a:solidFill>
                <a:latin typeface="MyriadPro-Light"/>
              </a:rPr>
              <a:t>hatch</a:t>
            </a:r>
            <a:endParaRPr lang="tr-TR" dirty="0" smtClean="0">
              <a:solidFill>
                <a:srgbClr val="242021"/>
              </a:solidFill>
              <a:latin typeface="MyriadPro-Light"/>
            </a:endParaRPr>
          </a:p>
          <a:p>
            <a:pPr marL="0" indent="0">
              <a:buNone/>
            </a:pPr>
            <a:endParaRPr lang="tr-TR" dirty="0">
              <a:solidFill>
                <a:srgbClr val="242021"/>
              </a:solidFill>
              <a:latin typeface="MyriadPro-Light"/>
            </a:endParaRPr>
          </a:p>
          <a:p>
            <a:pPr marL="0" indent="0">
              <a:buNone/>
            </a:pPr>
            <a:endParaRPr lang="tr-TR" dirty="0" smtClean="0">
              <a:solidFill>
                <a:srgbClr val="242021"/>
              </a:solidFill>
              <a:latin typeface="MyriadPro-Light"/>
            </a:endParaRPr>
          </a:p>
          <a:p>
            <a:pPr marL="0" indent="0">
              <a:buNone/>
            </a:pPr>
            <a:r>
              <a:rPr lang="en-US" b="1" i="1" dirty="0"/>
              <a:t>Possible causes</a:t>
            </a:r>
            <a:r>
              <a:rPr lang="tr-TR" b="1" i="1" dirty="0"/>
              <a:t> ?????</a:t>
            </a:r>
            <a:endParaRPr lang="en-US" b="1" i="1" dirty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5161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10. </a:t>
            </a:r>
            <a:r>
              <a:rPr lang="tr-TR" dirty="0"/>
              <a:t>N</a:t>
            </a:r>
            <a:r>
              <a:rPr lang="en-US" dirty="0" err="1" smtClean="0"/>
              <a:t>ot</a:t>
            </a:r>
            <a:r>
              <a:rPr lang="en-US" dirty="0" smtClean="0"/>
              <a:t> uniform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hatch or </a:t>
            </a:r>
            <a:r>
              <a:rPr lang="en-US" dirty="0" smtClean="0"/>
              <a:t>chick</a:t>
            </a:r>
            <a:r>
              <a:rPr lang="tr-TR" dirty="0" smtClean="0"/>
              <a:t> </a:t>
            </a:r>
            <a:r>
              <a:rPr lang="en-US" dirty="0" smtClean="0"/>
              <a:t>quality.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b="1" i="1" dirty="0"/>
              <a:t>Possible causes</a:t>
            </a:r>
            <a:r>
              <a:rPr lang="tr-TR" b="1" i="1" dirty="0"/>
              <a:t> ?????</a:t>
            </a:r>
            <a:endParaRPr lang="en-US" b="1" i="1" dirty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07283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11. </a:t>
            </a:r>
            <a:r>
              <a:rPr lang="tr-TR" dirty="0"/>
              <a:t>M</a:t>
            </a:r>
            <a:r>
              <a:rPr lang="en-US" dirty="0" err="1" smtClean="0"/>
              <a:t>alpositi</a:t>
            </a:r>
            <a:r>
              <a:rPr lang="tr-TR" dirty="0" smtClean="0"/>
              <a:t>on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 </a:t>
            </a:r>
            <a:endParaRPr lang="tr-TR" dirty="0"/>
          </a:p>
          <a:p>
            <a:pPr marL="0" indent="0">
              <a:buNone/>
            </a:pPr>
            <a:r>
              <a:rPr lang="en-US" b="1" i="1" dirty="0"/>
              <a:t>Possible causes</a:t>
            </a:r>
            <a:r>
              <a:rPr lang="tr-TR" b="1" i="1" dirty="0"/>
              <a:t> ?????</a:t>
            </a:r>
            <a:endParaRPr lang="en-US" b="1" i="1" dirty="0"/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1591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12. </a:t>
            </a:r>
            <a:r>
              <a:rPr lang="en-US" dirty="0" smtClean="0">
                <a:solidFill>
                  <a:srgbClr val="242021"/>
                </a:solidFill>
                <a:latin typeface="MyriadPro-Light"/>
              </a:rPr>
              <a:t>Malformation.</a:t>
            </a:r>
            <a:endParaRPr lang="tr-TR" dirty="0" smtClean="0">
              <a:solidFill>
                <a:srgbClr val="242021"/>
              </a:solidFill>
              <a:latin typeface="MyriadPro-Light"/>
            </a:endParaRPr>
          </a:p>
          <a:p>
            <a:pPr marL="0" indent="0">
              <a:buNone/>
            </a:pPr>
            <a:endParaRPr lang="tr-TR" dirty="0">
              <a:solidFill>
                <a:srgbClr val="242021"/>
              </a:solidFill>
              <a:latin typeface="MyriadPro-Light"/>
            </a:endParaRPr>
          </a:p>
          <a:p>
            <a:pPr marL="0" indent="0">
              <a:buNone/>
            </a:pPr>
            <a:r>
              <a:rPr lang="en-US" b="1" i="1" dirty="0"/>
              <a:t>Possible causes</a:t>
            </a:r>
            <a:r>
              <a:rPr lang="tr-TR" b="1" i="1" dirty="0"/>
              <a:t> ?????</a:t>
            </a:r>
            <a:endParaRPr lang="en-US" b="1" i="1" dirty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00828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13. </a:t>
            </a:r>
            <a:r>
              <a:rPr lang="en-US" dirty="0" smtClean="0"/>
              <a:t>Contamination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b="1" i="1" dirty="0"/>
              <a:t>Possible causes</a:t>
            </a:r>
            <a:r>
              <a:rPr lang="tr-TR" b="1" i="1" dirty="0"/>
              <a:t> ?????</a:t>
            </a:r>
            <a:endParaRPr lang="en-US" b="1" i="1" dirty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458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MyriadPro-Regular"/>
              </a:rPr>
              <a:t>Breakout analysis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i="1" dirty="0"/>
              <a:t>A fertile </a:t>
            </a:r>
            <a:r>
              <a:rPr lang="en-US" b="1" i="1" dirty="0" smtClean="0"/>
              <a:t>egg</a:t>
            </a:r>
            <a:endParaRPr lang="tr-TR" b="1" i="1" dirty="0" smtClean="0"/>
          </a:p>
          <a:p>
            <a:pPr marL="0" indent="0">
              <a:buNone/>
            </a:pPr>
            <a:r>
              <a:rPr lang="en-US" b="1" i="1" dirty="0"/>
              <a:t/>
            </a:r>
            <a:br>
              <a:rPr lang="en-US" b="1" i="1" dirty="0"/>
            </a:br>
            <a:r>
              <a:rPr lang="en-US" dirty="0"/>
              <a:t>• </a:t>
            </a:r>
            <a:r>
              <a:rPr lang="en-US" dirty="0" err="1"/>
              <a:t>Blastoderm</a:t>
            </a:r>
            <a:r>
              <a:rPr lang="en-US" dirty="0"/>
              <a:t> (embryo) always </a:t>
            </a:r>
            <a:r>
              <a:rPr lang="en-US" dirty="0" smtClean="0"/>
              <a:t>round</a:t>
            </a:r>
            <a:r>
              <a:rPr lang="tr-TR" dirty="0" smtClean="0"/>
              <a:t> </a:t>
            </a:r>
          </a:p>
          <a:p>
            <a:r>
              <a:rPr lang="en-US" dirty="0" smtClean="0"/>
              <a:t> </a:t>
            </a:r>
            <a:r>
              <a:rPr lang="en-US" dirty="0"/>
              <a:t>Doughnut </a:t>
            </a:r>
            <a:r>
              <a:rPr lang="en-US" dirty="0" smtClean="0"/>
              <a:t>shape</a:t>
            </a:r>
            <a:endParaRPr lang="tr-TR" dirty="0"/>
          </a:p>
          <a:p>
            <a:r>
              <a:rPr lang="en-US" dirty="0" smtClean="0"/>
              <a:t>White </a:t>
            </a:r>
            <a:r>
              <a:rPr lang="en-US" dirty="0"/>
              <a:t>symmetrical ring with </a:t>
            </a:r>
            <a:r>
              <a:rPr lang="en-US" dirty="0" smtClean="0"/>
              <a:t>clear</a:t>
            </a:r>
            <a:r>
              <a:rPr lang="tr-TR" dirty="0" smtClean="0"/>
              <a:t> </a:t>
            </a:r>
            <a:r>
              <a:rPr lang="en-US" dirty="0" err="1" smtClean="0"/>
              <a:t>centre</a:t>
            </a:r>
            <a:endParaRPr lang="tr-TR" dirty="0"/>
          </a:p>
          <a:p>
            <a:r>
              <a:rPr lang="en-US" dirty="0" smtClean="0"/>
              <a:t>Sometimes </a:t>
            </a:r>
            <a:r>
              <a:rPr lang="en-US" dirty="0"/>
              <a:t>white dot present in </a:t>
            </a:r>
            <a:r>
              <a:rPr lang="en-US" dirty="0" err="1" smtClean="0"/>
              <a:t>centre</a:t>
            </a:r>
            <a:endParaRPr lang="tr-TR" dirty="0"/>
          </a:p>
          <a:p>
            <a:r>
              <a:rPr lang="en-US" dirty="0" smtClean="0"/>
              <a:t>Larger </a:t>
            </a:r>
            <a:r>
              <a:rPr lang="en-US" dirty="0"/>
              <a:t>than </a:t>
            </a:r>
            <a:r>
              <a:rPr lang="en-US" dirty="0" err="1"/>
              <a:t>blastodisc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667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i="1" dirty="0" smtClean="0"/>
              <a:t>A</a:t>
            </a:r>
            <a:r>
              <a:rPr lang="tr-TR" b="1" i="1" dirty="0" smtClean="0"/>
              <a:t>n</a:t>
            </a:r>
            <a:r>
              <a:rPr lang="en-US" b="1" i="1" dirty="0" smtClean="0"/>
              <a:t> infertile </a:t>
            </a:r>
            <a:r>
              <a:rPr lang="en-US" b="1" i="1" dirty="0" smtClean="0"/>
              <a:t>egg</a:t>
            </a:r>
            <a:endParaRPr lang="tr-TR" b="1" i="1" dirty="0" smtClean="0"/>
          </a:p>
          <a:p>
            <a:pPr marL="0" indent="0">
              <a:buNone/>
            </a:pPr>
            <a:r>
              <a:rPr lang="en-US" b="1" i="1" dirty="0"/>
              <a:t/>
            </a:r>
            <a:br>
              <a:rPr lang="en-US" b="1" i="1" dirty="0"/>
            </a:br>
            <a:r>
              <a:rPr lang="en-US" dirty="0"/>
              <a:t>• </a:t>
            </a:r>
            <a:r>
              <a:rPr lang="en-US" dirty="0" err="1"/>
              <a:t>Blastodisc</a:t>
            </a:r>
            <a:r>
              <a:rPr lang="en-US" dirty="0"/>
              <a:t> </a:t>
            </a:r>
            <a:r>
              <a:rPr lang="en-US" dirty="0" smtClean="0"/>
              <a:t>rarely</a:t>
            </a:r>
            <a:r>
              <a:rPr lang="tr-TR" dirty="0" smtClean="0"/>
              <a:t> </a:t>
            </a:r>
            <a:r>
              <a:rPr lang="en-US" dirty="0" smtClean="0"/>
              <a:t>perfectly </a:t>
            </a:r>
            <a:r>
              <a:rPr lang="en-US" dirty="0"/>
              <a:t>round</a:t>
            </a:r>
            <a:br>
              <a:rPr lang="en-US" dirty="0"/>
            </a:br>
            <a:r>
              <a:rPr lang="en-US" dirty="0"/>
              <a:t>• Jagged edges</a:t>
            </a:r>
            <a:br>
              <a:rPr lang="en-US" dirty="0"/>
            </a:br>
            <a:r>
              <a:rPr lang="en-US" dirty="0"/>
              <a:t>• Usually more vacuoles (bubbles)</a:t>
            </a:r>
            <a:br>
              <a:rPr lang="en-US" dirty="0"/>
            </a:br>
            <a:r>
              <a:rPr lang="en-US" dirty="0"/>
              <a:t>• Small intense white spot, </a:t>
            </a:r>
            <a:r>
              <a:rPr lang="en-US" dirty="0" smtClean="0"/>
              <a:t>sometimes</a:t>
            </a:r>
            <a:r>
              <a:rPr lang="tr-TR" dirty="0" smtClean="0"/>
              <a:t> </a:t>
            </a:r>
            <a:r>
              <a:rPr lang="en-US" dirty="0" smtClean="0"/>
              <a:t>granulated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0962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latin typeface="+mn-lt"/>
              </a:rPr>
              <a:t>C</a:t>
            </a:r>
            <a:r>
              <a:rPr lang="en-US" b="1" dirty="0" err="1" smtClean="0">
                <a:latin typeface="+mn-lt"/>
              </a:rPr>
              <a:t>andling</a:t>
            </a:r>
            <a:r>
              <a:rPr lang="tr-TR" b="1" dirty="0" smtClean="0">
                <a:latin typeface="+mn-lt"/>
              </a:rPr>
              <a:t> </a:t>
            </a:r>
            <a:r>
              <a:rPr lang="tr-TR" b="1" dirty="0" err="1" smtClean="0">
                <a:latin typeface="+mn-lt"/>
              </a:rPr>
              <a:t>to</a:t>
            </a:r>
            <a:r>
              <a:rPr lang="tr-TR" b="1" dirty="0" smtClean="0">
                <a:latin typeface="+mn-lt"/>
              </a:rPr>
              <a:t> </a:t>
            </a:r>
            <a:r>
              <a:rPr lang="tr-TR" b="1" dirty="0" err="1" smtClean="0">
                <a:latin typeface="+mn-lt"/>
              </a:rPr>
              <a:t>determine</a:t>
            </a:r>
            <a:r>
              <a:rPr lang="tr-TR" b="1" dirty="0" smtClean="0">
                <a:latin typeface="+mn-lt"/>
              </a:rPr>
              <a:t> </a:t>
            </a:r>
            <a:r>
              <a:rPr lang="tr-TR" b="1" dirty="0" err="1" smtClean="0">
                <a:latin typeface="+mn-lt"/>
              </a:rPr>
              <a:t>the</a:t>
            </a:r>
            <a:r>
              <a:rPr lang="tr-TR" b="1" dirty="0" smtClean="0">
                <a:latin typeface="+mn-lt"/>
              </a:rPr>
              <a:t> </a:t>
            </a:r>
            <a:r>
              <a:rPr lang="tr-TR" b="1" dirty="0" err="1" smtClean="0">
                <a:latin typeface="+mn-lt"/>
              </a:rPr>
              <a:t>fertility</a:t>
            </a:r>
            <a:r>
              <a:rPr lang="en-US" b="1" dirty="0" smtClean="0">
                <a:latin typeface="+mn-lt"/>
              </a:rPr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596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latin typeface="+mn-lt"/>
              </a:rPr>
              <a:t>Hatchability</a:t>
            </a:r>
            <a:r>
              <a:rPr lang="tr-TR" dirty="0" smtClean="0">
                <a:latin typeface="+mn-lt"/>
              </a:rPr>
              <a:t> problem </a:t>
            </a:r>
            <a:r>
              <a:rPr lang="tr-TR" dirty="0" err="1" smtClean="0">
                <a:latin typeface="+mn-lt"/>
              </a:rPr>
              <a:t>analysis</a:t>
            </a:r>
            <a:endParaRPr lang="en-US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Eggs </a:t>
            </a:r>
            <a:r>
              <a:rPr lang="en-US" dirty="0"/>
              <a:t>candle clear</a:t>
            </a:r>
            <a:r>
              <a:rPr lang="en-US" dirty="0" smtClean="0"/>
              <a:t>;</a:t>
            </a:r>
            <a:r>
              <a:rPr lang="tr-TR" dirty="0" smtClean="0"/>
              <a:t> </a:t>
            </a:r>
            <a:r>
              <a:rPr lang="en-US" dirty="0" smtClean="0"/>
              <a:t>broken </a:t>
            </a:r>
            <a:r>
              <a:rPr lang="en-US" dirty="0"/>
              <a:t>out </a:t>
            </a:r>
            <a:r>
              <a:rPr lang="en-US" dirty="0" smtClean="0"/>
              <a:t>eggs</a:t>
            </a:r>
            <a:r>
              <a:rPr lang="tr-TR" dirty="0" smtClean="0"/>
              <a:t> </a:t>
            </a:r>
            <a:r>
              <a:rPr lang="en-US" dirty="0" smtClean="0"/>
              <a:t>show small</a:t>
            </a:r>
            <a:r>
              <a:rPr lang="tr-TR" dirty="0" smtClean="0"/>
              <a:t> </a:t>
            </a:r>
            <a:r>
              <a:rPr lang="en-US" dirty="0" smtClean="0"/>
              <a:t>white-dot</a:t>
            </a:r>
            <a:r>
              <a:rPr lang="tr-TR" dirty="0" smtClean="0"/>
              <a:t> </a:t>
            </a:r>
            <a:r>
              <a:rPr lang="en-US" dirty="0" smtClean="0"/>
              <a:t>germinal </a:t>
            </a:r>
            <a:r>
              <a:rPr lang="en-US" dirty="0"/>
              <a:t>discs</a:t>
            </a:r>
            <a:r>
              <a:rPr lang="en-US" dirty="0" smtClean="0"/>
              <a:t>;</a:t>
            </a:r>
            <a:r>
              <a:rPr lang="tr-TR" dirty="0" smtClean="0"/>
              <a:t> </a:t>
            </a:r>
            <a:r>
              <a:rPr lang="en-US" dirty="0" smtClean="0"/>
              <a:t>no </a:t>
            </a:r>
            <a:r>
              <a:rPr lang="en-US" dirty="0"/>
              <a:t>blood</a:t>
            </a:r>
            <a:r>
              <a:rPr lang="en-US" dirty="0" smtClean="0"/>
              <a:t>.</a:t>
            </a:r>
            <a:r>
              <a:rPr lang="tr-TR" dirty="0" smtClean="0"/>
              <a:t> </a:t>
            </a:r>
            <a:r>
              <a:rPr lang="en-US" dirty="0" smtClean="0"/>
              <a:t>Infertile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b="1" u="sng" dirty="0" smtClean="0"/>
              <a:t>Possible causes</a:t>
            </a:r>
            <a:r>
              <a:rPr lang="tr-TR" b="1" u="sng" dirty="0" smtClean="0"/>
              <a:t> ?????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312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2. </a:t>
            </a:r>
            <a:r>
              <a:rPr lang="en-US" dirty="0" smtClean="0"/>
              <a:t>Eggs </a:t>
            </a:r>
            <a:r>
              <a:rPr lang="en-US" dirty="0"/>
              <a:t>candle clear</a:t>
            </a:r>
            <a:r>
              <a:rPr lang="en-US" dirty="0" smtClean="0"/>
              <a:t>;</a:t>
            </a:r>
            <a:r>
              <a:rPr lang="tr-TR" dirty="0" smtClean="0"/>
              <a:t> </a:t>
            </a:r>
            <a:r>
              <a:rPr lang="en-US" dirty="0" smtClean="0"/>
              <a:t>broken </a:t>
            </a:r>
            <a:r>
              <a:rPr lang="en-US" dirty="0"/>
              <a:t>out </a:t>
            </a:r>
            <a:r>
              <a:rPr lang="en-US" dirty="0" smtClean="0"/>
              <a:t>eggs</a:t>
            </a:r>
            <a:r>
              <a:rPr lang="tr-TR" dirty="0" smtClean="0"/>
              <a:t> </a:t>
            </a:r>
            <a:r>
              <a:rPr lang="en-US" dirty="0" smtClean="0"/>
              <a:t>show enlarged</a:t>
            </a:r>
            <a:r>
              <a:rPr lang="tr-TR" dirty="0" smtClean="0"/>
              <a:t> </a:t>
            </a:r>
            <a:r>
              <a:rPr lang="en-US" dirty="0" smtClean="0"/>
              <a:t>germinal </a:t>
            </a:r>
            <a:r>
              <a:rPr lang="en-US" dirty="0"/>
              <a:t>disc;</a:t>
            </a:r>
            <a:br>
              <a:rPr lang="en-US" dirty="0"/>
            </a:br>
            <a:r>
              <a:rPr lang="en-US" dirty="0"/>
              <a:t>no blood</a:t>
            </a:r>
            <a:r>
              <a:rPr lang="en-US" dirty="0" smtClean="0"/>
              <a:t>.</a:t>
            </a:r>
            <a:r>
              <a:rPr lang="tr-TR" dirty="0" smtClean="0"/>
              <a:t> </a:t>
            </a:r>
            <a:r>
              <a:rPr lang="en-US" dirty="0" smtClean="0"/>
              <a:t>Fertile.</a:t>
            </a:r>
            <a:r>
              <a:rPr lang="tr-TR" dirty="0"/>
              <a:t> </a:t>
            </a:r>
            <a:r>
              <a:rPr lang="en-US" dirty="0" smtClean="0"/>
              <a:t>Very </a:t>
            </a:r>
            <a:r>
              <a:rPr lang="en-US" dirty="0"/>
              <a:t>early dead. </a:t>
            </a:r>
            <a:endParaRPr lang="tr-TR" dirty="0" smtClean="0"/>
          </a:p>
          <a:p>
            <a:endParaRPr lang="tr-TR" dirty="0"/>
          </a:p>
          <a:p>
            <a:r>
              <a:rPr lang="en-US" b="1" i="1" dirty="0"/>
              <a:t>Possible causes</a:t>
            </a:r>
            <a:r>
              <a:rPr lang="tr-TR" b="1" i="1" dirty="0"/>
              <a:t> ?????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5290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3. </a:t>
            </a:r>
            <a:r>
              <a:rPr lang="en-US" dirty="0" smtClean="0"/>
              <a:t>Eggs </a:t>
            </a:r>
            <a:r>
              <a:rPr lang="en-US" dirty="0"/>
              <a:t>candle clear</a:t>
            </a:r>
            <a:r>
              <a:rPr lang="en-US" dirty="0" smtClean="0"/>
              <a:t>;</a:t>
            </a:r>
            <a:r>
              <a:rPr lang="tr-TR" dirty="0" smtClean="0"/>
              <a:t> </a:t>
            </a:r>
            <a:r>
              <a:rPr lang="en-US" dirty="0" smtClean="0"/>
              <a:t>broken </a:t>
            </a:r>
            <a:r>
              <a:rPr lang="en-US" dirty="0"/>
              <a:t>out </a:t>
            </a:r>
            <a:r>
              <a:rPr lang="en-US" dirty="0" smtClean="0"/>
              <a:t>eggs</a:t>
            </a:r>
            <a:r>
              <a:rPr lang="tr-TR" dirty="0" smtClean="0"/>
              <a:t> </a:t>
            </a:r>
            <a:r>
              <a:rPr lang="en-US" dirty="0" smtClean="0"/>
              <a:t>show </a:t>
            </a:r>
            <a:r>
              <a:rPr lang="en-US" dirty="0"/>
              <a:t>blood </a:t>
            </a:r>
            <a:r>
              <a:rPr lang="en-US" dirty="0" smtClean="0"/>
              <a:t>ring</a:t>
            </a:r>
            <a:r>
              <a:rPr lang="tr-TR" dirty="0" smtClean="0"/>
              <a:t> </a:t>
            </a:r>
            <a:r>
              <a:rPr lang="en-US" dirty="0" smtClean="0"/>
              <a:t>or </a:t>
            </a:r>
            <a:r>
              <a:rPr lang="en-US" dirty="0"/>
              <a:t>small embryo</a:t>
            </a:r>
            <a:br>
              <a:rPr lang="en-US" dirty="0"/>
            </a:br>
            <a:r>
              <a:rPr lang="en-US" dirty="0"/>
              <a:t>that died </a:t>
            </a:r>
            <a:r>
              <a:rPr lang="en-US" dirty="0" smtClean="0"/>
              <a:t>before</a:t>
            </a:r>
            <a:r>
              <a:rPr lang="tr-TR" dirty="0" smtClean="0"/>
              <a:t> </a:t>
            </a:r>
            <a:r>
              <a:rPr lang="en-US" dirty="0" smtClean="0"/>
              <a:t>3 </a:t>
            </a:r>
            <a:r>
              <a:rPr lang="en-US" dirty="0"/>
              <a:t>days of incubation; no dark </a:t>
            </a:r>
            <a:r>
              <a:rPr lang="en-US" dirty="0" smtClean="0"/>
              <a:t>eye</a:t>
            </a:r>
            <a:r>
              <a:rPr lang="tr-TR" dirty="0" smtClean="0"/>
              <a:t> </a:t>
            </a:r>
            <a:r>
              <a:rPr lang="en-US" dirty="0" smtClean="0"/>
              <a:t>visible</a:t>
            </a:r>
            <a:r>
              <a:rPr lang="en-US" dirty="0"/>
              <a:t>. </a:t>
            </a:r>
            <a:br>
              <a:rPr lang="en-US" dirty="0"/>
            </a:br>
            <a:endParaRPr lang="tr-TR" dirty="0"/>
          </a:p>
          <a:p>
            <a:r>
              <a:rPr lang="en-US" dirty="0" smtClean="0"/>
              <a:t>Possible </a:t>
            </a:r>
            <a:r>
              <a:rPr lang="en-US" dirty="0"/>
              <a:t>causes</a:t>
            </a:r>
            <a:r>
              <a:rPr lang="tr-TR" dirty="0"/>
              <a:t> ?????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74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4. </a:t>
            </a:r>
            <a:r>
              <a:rPr lang="en-US" dirty="0">
                <a:solidFill>
                  <a:srgbClr val="242021"/>
                </a:solidFill>
                <a:latin typeface="MyriadPro-Light"/>
              </a:rPr>
              <a:t>Dead embryos</a:t>
            </a:r>
            <a:r>
              <a:rPr lang="en-US" dirty="0" smtClean="0">
                <a:solidFill>
                  <a:srgbClr val="242021"/>
                </a:solidFill>
                <a:latin typeface="MyriadPro-Light"/>
              </a:rPr>
              <a:t>;</a:t>
            </a:r>
            <a:r>
              <a:rPr lang="tr-TR" dirty="0" smtClean="0">
                <a:solidFill>
                  <a:srgbClr val="242021"/>
                </a:solidFill>
                <a:latin typeface="MyriadPro-Light"/>
              </a:rPr>
              <a:t> </a:t>
            </a:r>
            <a:r>
              <a:rPr lang="en-US" dirty="0" smtClean="0">
                <a:solidFill>
                  <a:srgbClr val="242021"/>
                </a:solidFill>
                <a:latin typeface="MyriadPro-Light"/>
              </a:rPr>
              <a:t>3 </a:t>
            </a:r>
            <a:r>
              <a:rPr lang="en-US" dirty="0">
                <a:solidFill>
                  <a:srgbClr val="242021"/>
                </a:solidFill>
                <a:latin typeface="MyriadPro-Light"/>
              </a:rPr>
              <a:t>to 6 days </a:t>
            </a:r>
            <a:r>
              <a:rPr lang="en-US" dirty="0" smtClean="0">
                <a:solidFill>
                  <a:srgbClr val="242021"/>
                </a:solidFill>
                <a:latin typeface="MyriadPro-Light"/>
              </a:rPr>
              <a:t>of</a:t>
            </a:r>
            <a:r>
              <a:rPr lang="tr-TR" dirty="0" smtClean="0">
                <a:solidFill>
                  <a:srgbClr val="242021"/>
                </a:solidFill>
                <a:latin typeface="MyriadPro-Light"/>
              </a:rPr>
              <a:t> </a:t>
            </a:r>
            <a:r>
              <a:rPr lang="en-US" dirty="0" smtClean="0">
                <a:solidFill>
                  <a:srgbClr val="242021"/>
                </a:solidFill>
                <a:latin typeface="MyriadPro-Light"/>
              </a:rPr>
              <a:t>incubation;</a:t>
            </a:r>
            <a:r>
              <a:rPr lang="tr-TR" dirty="0" smtClean="0">
                <a:solidFill>
                  <a:srgbClr val="242021"/>
                </a:solidFill>
                <a:latin typeface="MyriadPro-Light"/>
              </a:rPr>
              <a:t> </a:t>
            </a:r>
            <a:r>
              <a:rPr lang="en-US" dirty="0" smtClean="0">
                <a:solidFill>
                  <a:srgbClr val="242021"/>
                </a:solidFill>
                <a:latin typeface="MyriadPro-Light"/>
              </a:rPr>
              <a:t>yolk </a:t>
            </a:r>
            <a:r>
              <a:rPr lang="en-US" dirty="0">
                <a:solidFill>
                  <a:srgbClr val="242021"/>
                </a:solidFill>
                <a:latin typeface="MyriadPro-Light"/>
              </a:rPr>
              <a:t>sac circulatory system present</a:t>
            </a:r>
            <a:r>
              <a:rPr lang="en-US" dirty="0" smtClean="0">
                <a:solidFill>
                  <a:srgbClr val="242021"/>
                </a:solidFill>
                <a:latin typeface="MyriadPro-Light"/>
              </a:rPr>
              <a:t>,</a:t>
            </a:r>
            <a:r>
              <a:rPr lang="tr-TR" dirty="0" smtClean="0">
                <a:solidFill>
                  <a:srgbClr val="242021"/>
                </a:solidFill>
                <a:latin typeface="MyriadPro-Light"/>
              </a:rPr>
              <a:t> </a:t>
            </a:r>
            <a:r>
              <a:rPr lang="en-US" dirty="0" smtClean="0">
                <a:solidFill>
                  <a:srgbClr val="242021"/>
                </a:solidFill>
                <a:latin typeface="MyriadPro-Light"/>
              </a:rPr>
              <a:t>embryo </a:t>
            </a:r>
            <a:r>
              <a:rPr lang="en-US" dirty="0">
                <a:solidFill>
                  <a:srgbClr val="242021"/>
                </a:solidFill>
                <a:latin typeface="MyriadPro-Light"/>
              </a:rPr>
              <a:t>on </a:t>
            </a:r>
            <a:r>
              <a:rPr lang="en-US" dirty="0" smtClean="0">
                <a:solidFill>
                  <a:srgbClr val="242021"/>
                </a:solidFill>
                <a:latin typeface="MyriadPro-Light"/>
              </a:rPr>
              <a:t>left</a:t>
            </a:r>
            <a:r>
              <a:rPr lang="tr-TR" dirty="0" smtClean="0">
                <a:solidFill>
                  <a:srgbClr val="242021"/>
                </a:solidFill>
                <a:latin typeface="MyriadPro-Light"/>
              </a:rPr>
              <a:t> </a:t>
            </a:r>
            <a:r>
              <a:rPr lang="en-US" dirty="0" smtClean="0">
                <a:solidFill>
                  <a:srgbClr val="242021"/>
                </a:solidFill>
                <a:latin typeface="MyriadPro-Light"/>
              </a:rPr>
              <a:t>side</a:t>
            </a:r>
            <a:r>
              <a:rPr lang="en-US" dirty="0">
                <a:solidFill>
                  <a:srgbClr val="242021"/>
                </a:solidFill>
                <a:latin typeface="MyriadPro-Light"/>
              </a:rPr>
              <a:t>, no </a:t>
            </a:r>
            <a:r>
              <a:rPr lang="en-US" dirty="0" smtClean="0">
                <a:solidFill>
                  <a:srgbClr val="242021"/>
                </a:solidFill>
                <a:latin typeface="MyriadPro-Light"/>
              </a:rPr>
              <a:t>egg</a:t>
            </a:r>
            <a:r>
              <a:rPr lang="tr-TR" dirty="0" smtClean="0">
                <a:solidFill>
                  <a:srgbClr val="242021"/>
                </a:solidFill>
                <a:latin typeface="MyriadPro-Light"/>
              </a:rPr>
              <a:t> </a:t>
            </a:r>
            <a:r>
              <a:rPr lang="en-US" dirty="0" smtClean="0">
                <a:solidFill>
                  <a:srgbClr val="242021"/>
                </a:solidFill>
                <a:latin typeface="MyriadPro-Light"/>
              </a:rPr>
              <a:t>tooth</a:t>
            </a:r>
            <a:r>
              <a:rPr lang="en-US" dirty="0">
                <a:solidFill>
                  <a:srgbClr val="242021"/>
                </a:solidFill>
                <a:latin typeface="MyriadPro-Light"/>
              </a:rPr>
              <a:t>.</a:t>
            </a:r>
            <a:r>
              <a:rPr lang="en-US" dirty="0"/>
              <a:t> </a:t>
            </a:r>
            <a:br>
              <a:rPr lang="en-US" dirty="0"/>
            </a:br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en-US" b="1" i="1" dirty="0"/>
              <a:t>Possible causes</a:t>
            </a:r>
            <a:r>
              <a:rPr lang="tr-TR" b="1" i="1" dirty="0"/>
              <a:t> ?????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37758776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5. </a:t>
            </a:r>
            <a:r>
              <a:rPr lang="en-US" dirty="0">
                <a:solidFill>
                  <a:srgbClr val="242021"/>
                </a:solidFill>
                <a:latin typeface="MyriadPro-Light"/>
              </a:rPr>
              <a:t>Dead embryos</a:t>
            </a:r>
            <a:r>
              <a:rPr lang="en-US" dirty="0" smtClean="0">
                <a:solidFill>
                  <a:srgbClr val="242021"/>
                </a:solidFill>
                <a:latin typeface="MyriadPro-Light"/>
              </a:rPr>
              <a:t>;</a:t>
            </a:r>
            <a:r>
              <a:rPr lang="tr-TR" dirty="0" smtClean="0">
                <a:solidFill>
                  <a:srgbClr val="242021"/>
                </a:solidFill>
                <a:latin typeface="MyriadPro-Light"/>
              </a:rPr>
              <a:t> </a:t>
            </a:r>
            <a:r>
              <a:rPr lang="en-US" dirty="0" smtClean="0">
                <a:solidFill>
                  <a:srgbClr val="242021"/>
                </a:solidFill>
                <a:latin typeface="MyriadPro-Light"/>
              </a:rPr>
              <a:t>7 </a:t>
            </a:r>
            <a:r>
              <a:rPr lang="en-US" dirty="0">
                <a:solidFill>
                  <a:srgbClr val="242021"/>
                </a:solidFill>
                <a:latin typeface="MyriadPro-Light"/>
              </a:rPr>
              <a:t>to 17 days </a:t>
            </a:r>
            <a:r>
              <a:rPr lang="en-US" dirty="0" smtClean="0">
                <a:solidFill>
                  <a:srgbClr val="242021"/>
                </a:solidFill>
                <a:latin typeface="MyriadPro-Light"/>
              </a:rPr>
              <a:t>of</a:t>
            </a:r>
            <a:r>
              <a:rPr lang="tr-TR" dirty="0" smtClean="0">
                <a:solidFill>
                  <a:srgbClr val="242021"/>
                </a:solidFill>
                <a:latin typeface="MyriadPro-Light"/>
              </a:rPr>
              <a:t> </a:t>
            </a:r>
            <a:r>
              <a:rPr lang="en-US" dirty="0" smtClean="0">
                <a:solidFill>
                  <a:srgbClr val="242021"/>
                </a:solidFill>
                <a:latin typeface="MyriadPro-Light"/>
              </a:rPr>
              <a:t>incubation;</a:t>
            </a:r>
            <a:r>
              <a:rPr lang="tr-TR" dirty="0" smtClean="0">
                <a:solidFill>
                  <a:srgbClr val="242021"/>
                </a:solidFill>
                <a:latin typeface="MyriadPro-Light"/>
              </a:rPr>
              <a:t> </a:t>
            </a:r>
            <a:r>
              <a:rPr lang="en-US" dirty="0" smtClean="0">
                <a:solidFill>
                  <a:srgbClr val="242021"/>
                </a:solidFill>
                <a:latin typeface="MyriadPro-Light"/>
              </a:rPr>
              <a:t>each </a:t>
            </a:r>
            <a:r>
              <a:rPr lang="en-US" dirty="0">
                <a:solidFill>
                  <a:srgbClr val="242021"/>
                </a:solidFill>
                <a:latin typeface="MyriadPro-Light"/>
              </a:rPr>
              <a:t>embryo</a:t>
            </a:r>
            <a:br>
              <a:rPr lang="en-US" dirty="0">
                <a:solidFill>
                  <a:srgbClr val="242021"/>
                </a:solidFill>
                <a:latin typeface="MyriadPro-Light"/>
              </a:rPr>
            </a:br>
            <a:r>
              <a:rPr lang="en-US" dirty="0">
                <a:solidFill>
                  <a:srgbClr val="242021"/>
                </a:solidFill>
                <a:latin typeface="MyriadPro-Light"/>
              </a:rPr>
              <a:t>has egg tooth</a:t>
            </a:r>
            <a:r>
              <a:rPr lang="en-US" dirty="0" smtClean="0">
                <a:solidFill>
                  <a:srgbClr val="242021"/>
                </a:solidFill>
                <a:latin typeface="MyriadPro-Light"/>
              </a:rPr>
              <a:t>,</a:t>
            </a:r>
            <a:r>
              <a:rPr lang="tr-TR" dirty="0" smtClean="0">
                <a:solidFill>
                  <a:srgbClr val="242021"/>
                </a:solidFill>
                <a:latin typeface="MyriadPro-Light"/>
              </a:rPr>
              <a:t> </a:t>
            </a:r>
            <a:r>
              <a:rPr lang="en-US" dirty="0" smtClean="0">
                <a:solidFill>
                  <a:srgbClr val="242021"/>
                </a:solidFill>
                <a:latin typeface="MyriadPro-Light"/>
              </a:rPr>
              <a:t>toenails</a:t>
            </a:r>
            <a:r>
              <a:rPr lang="en-US" dirty="0">
                <a:solidFill>
                  <a:srgbClr val="242021"/>
                </a:solidFill>
                <a:latin typeface="MyriadPro-Light"/>
              </a:rPr>
              <a:t>, </a:t>
            </a:r>
            <a:r>
              <a:rPr lang="en-US" dirty="0" smtClean="0">
                <a:solidFill>
                  <a:srgbClr val="242021"/>
                </a:solidFill>
                <a:latin typeface="MyriadPro-Light"/>
              </a:rPr>
              <a:t>feather</a:t>
            </a:r>
            <a:r>
              <a:rPr lang="tr-TR" dirty="0" smtClean="0">
                <a:solidFill>
                  <a:srgbClr val="242021"/>
                </a:solidFill>
                <a:latin typeface="MyriadPro-Light"/>
              </a:rPr>
              <a:t> </a:t>
            </a:r>
            <a:r>
              <a:rPr lang="en-US" dirty="0" smtClean="0">
                <a:solidFill>
                  <a:srgbClr val="242021"/>
                </a:solidFill>
                <a:latin typeface="MyriadPro-Light"/>
              </a:rPr>
              <a:t>follicles </a:t>
            </a:r>
            <a:r>
              <a:rPr lang="en-US" dirty="0">
                <a:solidFill>
                  <a:srgbClr val="242021"/>
                </a:solidFill>
                <a:latin typeface="MyriadPro-Light"/>
              </a:rPr>
              <a:t>(8 days</a:t>
            </a:r>
            <a:r>
              <a:rPr lang="en-US" dirty="0" smtClean="0">
                <a:solidFill>
                  <a:srgbClr val="242021"/>
                </a:solidFill>
                <a:latin typeface="MyriadPro-Light"/>
              </a:rPr>
              <a:t>),</a:t>
            </a:r>
            <a:r>
              <a:rPr lang="tr-TR" dirty="0" smtClean="0">
                <a:solidFill>
                  <a:srgbClr val="242021"/>
                </a:solidFill>
                <a:latin typeface="MyriadPro-Light"/>
              </a:rPr>
              <a:t> </a:t>
            </a:r>
            <a:r>
              <a:rPr lang="en-US" dirty="0" smtClean="0">
                <a:solidFill>
                  <a:srgbClr val="242021"/>
                </a:solidFill>
                <a:latin typeface="MyriadPro-Light"/>
              </a:rPr>
              <a:t>feathers </a:t>
            </a:r>
            <a:r>
              <a:rPr lang="en-US" dirty="0">
                <a:solidFill>
                  <a:srgbClr val="242021"/>
                </a:solidFill>
                <a:latin typeface="MyriadPro-Light"/>
              </a:rPr>
              <a:t>(11 days).</a:t>
            </a:r>
            <a:r>
              <a:rPr lang="en-US" dirty="0"/>
              <a:t> </a:t>
            </a:r>
            <a:br>
              <a:rPr lang="en-US" dirty="0"/>
            </a:br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en-US" b="1" i="1" dirty="0"/>
              <a:t>Possible causes</a:t>
            </a:r>
            <a:r>
              <a:rPr lang="tr-TR" b="1" i="1" dirty="0"/>
              <a:t> ?????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2199801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1566</TotalTime>
  <Words>196</Words>
  <Application>Microsoft Office PowerPoint</Application>
  <PresentationFormat>Geniş ekran</PresentationFormat>
  <Paragraphs>68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4" baseType="lpstr">
      <vt:lpstr>Arial</vt:lpstr>
      <vt:lpstr>Calibri</vt:lpstr>
      <vt:lpstr>Calibri Light</vt:lpstr>
      <vt:lpstr>MyriadPro-Light</vt:lpstr>
      <vt:lpstr>MyriadPro-Light-Identity-H</vt:lpstr>
      <vt:lpstr>MyriadPro-Regular</vt:lpstr>
      <vt:lpstr>Office Teması</vt:lpstr>
      <vt:lpstr>Analysis of the hatching results </vt:lpstr>
      <vt:lpstr>Breakout analysis  </vt:lpstr>
      <vt:lpstr>PowerPoint Sunusu</vt:lpstr>
      <vt:lpstr>Candling to determine the fertility  </vt:lpstr>
      <vt:lpstr>Hatchability problem analysis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</dc:creator>
  <cp:lastModifiedBy>a</cp:lastModifiedBy>
  <cp:revision>46</cp:revision>
  <dcterms:created xsi:type="dcterms:W3CDTF">2019-10-16T11:05:23Z</dcterms:created>
  <dcterms:modified xsi:type="dcterms:W3CDTF">2019-10-18T06:03:00Z</dcterms:modified>
</cp:coreProperties>
</file>