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8" r:id="rId3"/>
    <p:sldId id="259" r:id="rId4"/>
    <p:sldId id="271" r:id="rId5"/>
    <p:sldId id="272" r:id="rId6"/>
    <p:sldId id="274" r:id="rId7"/>
    <p:sldId id="325" r:id="rId8"/>
    <p:sldId id="32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73" autoAdjust="0"/>
    <p:restoredTop sz="94501"/>
  </p:normalViewPr>
  <p:slideViewPr>
    <p:cSldViewPr>
      <p:cViewPr varScale="1">
        <p:scale>
          <a:sx n="67" d="100"/>
          <a:sy n="67" d="100"/>
        </p:scale>
        <p:origin x="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D3753-ABBE-6642-8B21-3A875A2FCE73}" type="datetimeFigureOut">
              <a:rPr lang="tr-TR" smtClean="0"/>
              <a:pPr/>
              <a:t>27.03.2019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2EE4A-AD5D-0D4F-91B7-41D4B460AC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03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2EE4A-AD5D-0D4F-91B7-41D4B460AC58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233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3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8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2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7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5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3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2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53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b="1" dirty="0" smtClean="0"/>
              <a:t>SAHA ARAŞTIRMASI  VE DERİNLEMESİNE GÖRÜŞMELER</a:t>
            </a:r>
            <a:endParaRPr lang="en-US" sz="44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accent2"/>
                </a:solidFill>
              </a:rPr>
              <a:t>Saha araştırması neyle ilgilenir?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Birbiriyle etkileşim içindeki bir grup hakkında bilgi edinmeyle,onları anlamayla ya da tarif etmeyle ilgilenir.</a:t>
            </a:r>
          </a:p>
          <a:p>
            <a:r>
              <a:rPr lang="tr-TR" sz="3200" dirty="0" smtClean="0"/>
              <a:t>“Toplumsal dünyada insanlar </a:t>
            </a:r>
            <a:r>
              <a:rPr lang="tr-TR" sz="3200" dirty="0" err="1" smtClean="0"/>
              <a:t>Y’yi</a:t>
            </a:r>
            <a:r>
              <a:rPr lang="tr-TR" sz="3200" dirty="0" smtClean="0"/>
              <a:t> nasıl yapıyor, veya </a:t>
            </a:r>
            <a:r>
              <a:rPr lang="tr-TR" sz="3200" dirty="0" err="1" smtClean="0"/>
              <a:t>X’in</a:t>
            </a:r>
            <a:r>
              <a:rPr lang="tr-TR" sz="3200" dirty="0" smtClean="0"/>
              <a:t> toplumsal dünyası neye benziyor?” sorularını sorar.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404664"/>
            <a:ext cx="8003232" cy="5615136"/>
          </a:xfrm>
        </p:spPr>
        <p:txBody>
          <a:bodyPr>
            <a:normAutofit/>
          </a:bodyPr>
          <a:lstStyle/>
          <a:p>
            <a:endParaRPr lang="tr-TR" sz="3200" b="1" dirty="0" smtClean="0">
              <a:solidFill>
                <a:schemeClr val="accent2"/>
              </a:solidFill>
            </a:endParaRPr>
          </a:p>
          <a:p>
            <a:endParaRPr lang="tr-TR" sz="3200" b="1" dirty="0">
              <a:solidFill>
                <a:schemeClr val="accent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35307"/>
            <a:ext cx="6489526" cy="593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836712"/>
            <a:ext cx="8003232" cy="5183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smtClean="0">
                <a:solidFill>
                  <a:schemeClr val="accent2"/>
                </a:solidFill>
              </a:rPr>
              <a:t> </a:t>
            </a:r>
            <a:endParaRPr lang="tr-TR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22" y="623958"/>
            <a:ext cx="8181044" cy="525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770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319" y="980728"/>
            <a:ext cx="7381116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8561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chemeClr val="accent2"/>
                </a:solidFill>
              </a:rPr>
              <a:t>Araştırmacının Sahayla İlişki Düzeyi</a:t>
            </a:r>
            <a:endParaRPr lang="en-US" sz="3200" b="1" dirty="0">
              <a:solidFill>
                <a:schemeClr val="accent2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914400" y="980728"/>
            <a:ext cx="7772400" cy="5039072"/>
          </a:xfrm>
        </p:spPr>
        <p:txBody>
          <a:bodyPr/>
          <a:lstStyle/>
          <a:p>
            <a:r>
              <a:rPr lang="tr-TR" sz="3000" dirty="0" err="1" smtClean="0"/>
              <a:t>Junker</a:t>
            </a:r>
            <a:r>
              <a:rPr lang="tr-TR" sz="3000" dirty="0" smtClean="0"/>
              <a:t> (1960) dörtlü bir sınıflandırma önerir:</a:t>
            </a:r>
          </a:p>
          <a:p>
            <a:r>
              <a:rPr lang="tr-TR" sz="3000" b="1" dirty="0" smtClean="0">
                <a:solidFill>
                  <a:schemeClr val="accent2"/>
                </a:solidFill>
              </a:rPr>
              <a:t>Tamamen gözlemci: </a:t>
            </a:r>
            <a:r>
              <a:rPr lang="tr-TR" sz="3000" dirty="0" smtClean="0"/>
              <a:t>Araştırmacı kulak misafiridir ya da bir aynanın arkasından izler gibidir. Tamamen görünmezdir. </a:t>
            </a:r>
          </a:p>
          <a:p>
            <a:r>
              <a:rPr lang="tr-TR" sz="3000" b="1" dirty="0" smtClean="0">
                <a:solidFill>
                  <a:schemeClr val="accent2"/>
                </a:solidFill>
              </a:rPr>
              <a:t>Katılımcı olarak gözlemci: </a:t>
            </a:r>
            <a:r>
              <a:rPr lang="tr-TR" sz="3000" dirty="0" smtClean="0"/>
              <a:t>Araştırmacı baştan itibaren bilinir ama sınırlı temas kurar.</a:t>
            </a:r>
          </a:p>
          <a:p>
            <a:r>
              <a:rPr lang="tr-TR" sz="3000" b="1" dirty="0" smtClean="0">
                <a:solidFill>
                  <a:schemeClr val="accent2"/>
                </a:solidFill>
              </a:rPr>
              <a:t>Gözlemci olarak katılımcı: </a:t>
            </a:r>
            <a:r>
              <a:rPr lang="tr-TR" sz="3000" dirty="0" smtClean="0"/>
              <a:t>Araştırmacı açıktır ve katılımcıların yakın bir arkadaşıdır. </a:t>
            </a:r>
          </a:p>
          <a:p>
            <a:r>
              <a:rPr lang="tr-TR" sz="3000" b="1" dirty="0" smtClean="0">
                <a:solidFill>
                  <a:schemeClr val="accent2"/>
                </a:solidFill>
              </a:rPr>
              <a:t>Araştırmacı katılımcı: </a:t>
            </a:r>
            <a:r>
              <a:rPr lang="tr-TR" sz="3000" dirty="0" smtClean="0"/>
              <a:t>Araştırmacı bir üye gibi davranır ve içeridekilerin bilgilerini paylaşır.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7286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chemeClr val="accent2"/>
                </a:solidFill>
              </a:rPr>
              <a:t>Araştırmacının Sahayla İlişki Düzeyi</a:t>
            </a:r>
            <a:endParaRPr lang="en-US" sz="3200" b="1" dirty="0">
              <a:solidFill>
                <a:schemeClr val="accent2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914400" y="980728"/>
            <a:ext cx="7772400" cy="5039072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/>
              <a:t>Adler ve Adler (1987) üçlü bir sınıflandırma önerir:</a:t>
            </a:r>
          </a:p>
          <a:p>
            <a:r>
              <a:rPr lang="tr-TR" sz="2800" b="1" dirty="0" smtClean="0">
                <a:solidFill>
                  <a:schemeClr val="accent2"/>
                </a:solidFill>
              </a:rPr>
              <a:t>Çevresel üyelik: </a:t>
            </a:r>
            <a:r>
              <a:rPr lang="tr-TR" sz="2800" dirty="0" smtClean="0"/>
              <a:t>Araştırmacının kendisiyle incelenenler arasındaki mesafeyi tamamen koruduğu ilişki düzeyidir.</a:t>
            </a:r>
          </a:p>
          <a:p>
            <a:r>
              <a:rPr lang="tr-TR" sz="2800" b="1" dirty="0" smtClean="0">
                <a:solidFill>
                  <a:schemeClr val="accent2"/>
                </a:solidFill>
              </a:rPr>
              <a:t>Etkin üyelik: </a:t>
            </a:r>
            <a:r>
              <a:rPr lang="tr-TR" sz="2800" dirty="0" smtClean="0"/>
              <a:t>Araştırmacı bir üyelik rolü olduğunu varsaydığında ve üye olunmaya benzer bir süreçten geçerek bir üye gibi katılım gösterdiğinde ortaya çıkan ilişki düzeyidir. </a:t>
            </a:r>
          </a:p>
          <a:p>
            <a:r>
              <a:rPr lang="tr-TR" sz="2800" b="1" dirty="0" smtClean="0">
                <a:solidFill>
                  <a:schemeClr val="accent2"/>
                </a:solidFill>
              </a:rPr>
              <a:t>Tamamen üyelik: </a:t>
            </a:r>
            <a:r>
              <a:rPr lang="tr-TR" sz="2800" dirty="0" smtClean="0"/>
              <a:t>Araştırmacı dönerek </a:t>
            </a:r>
            <a:r>
              <a:rPr lang="tr-TR" sz="2800" b="1" dirty="0" smtClean="0">
                <a:solidFill>
                  <a:schemeClr val="accent2"/>
                </a:solidFill>
              </a:rPr>
              <a:t>yerlilik </a:t>
            </a:r>
            <a:r>
              <a:rPr lang="tr-TR" sz="2800" dirty="0" smtClean="0"/>
              <a:t>yaşadığında görülür. Araştırmacı tamamen adanmış bir üye olur ve tekrar eski yaşamına ya da araştırmacı konumuna dönmeyi çok zor ya da imkansız olarak görür.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7286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chemeClr val="accent2"/>
                </a:solidFill>
              </a:rPr>
              <a:t>Sahada Gözlem ve Veri Toplama</a:t>
            </a:r>
            <a:endParaRPr lang="en-US" sz="3200" b="1" dirty="0">
              <a:solidFill>
                <a:schemeClr val="accent2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914400" y="980728"/>
            <a:ext cx="7772400" cy="503907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Araştırmacı sahada fiziksel çevreyi</a:t>
            </a:r>
          </a:p>
          <a:p>
            <a:r>
              <a:rPr lang="tr-TR" sz="3200" dirty="0" smtClean="0"/>
              <a:t>İnsanları</a:t>
            </a:r>
          </a:p>
          <a:p>
            <a:r>
              <a:rPr lang="tr-TR" sz="3200" dirty="0" smtClean="0"/>
              <a:t>Eylemlerini/ davranışlarını</a:t>
            </a:r>
          </a:p>
          <a:p>
            <a:r>
              <a:rPr lang="tr-TR" sz="3200" dirty="0" smtClean="0"/>
              <a:t>İlişkileri</a:t>
            </a:r>
          </a:p>
          <a:p>
            <a:r>
              <a:rPr lang="tr-TR" sz="3200" dirty="0" smtClean="0"/>
              <a:t>Olayları ve olayların bağlamlarını</a:t>
            </a:r>
          </a:p>
          <a:p>
            <a:r>
              <a:rPr lang="tr-TR" sz="3200" dirty="0" smtClean="0"/>
              <a:t>Zamanın akışını</a:t>
            </a:r>
          </a:p>
          <a:p>
            <a:r>
              <a:rPr lang="tr-TR" sz="3200" dirty="0" smtClean="0"/>
              <a:t>Rutini ve rutini kıran şeyleri (tesadüfler vs.)</a:t>
            </a:r>
          </a:p>
          <a:p>
            <a:r>
              <a:rPr lang="tr-TR" sz="3200" dirty="0" smtClean="0"/>
              <a:t>ve araştırmasının gerektirdiği diğer ayrıntıları gözlemler ve kaydeder. </a:t>
            </a:r>
          </a:p>
        </p:txBody>
      </p:sp>
    </p:spTree>
    <p:extLst>
      <p:ext uri="{BB962C8B-B14F-4D97-AF65-F5344CB8AC3E}">
        <p14:creationId xmlns:p14="http://schemas.microsoft.com/office/powerpoint/2010/main" val="2457286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</TotalTime>
  <Words>237</Words>
  <Application>Microsoft Office PowerPoint</Application>
  <PresentationFormat>Ekran Gösterisi (4:3)</PresentationFormat>
  <Paragraphs>26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SAHA ARAŞTIRMASI  VE DERİNLEMESİNE GÖRÜŞMELER</vt:lpstr>
      <vt:lpstr>Saha araştırması neyle ilgilenir? </vt:lpstr>
      <vt:lpstr>PowerPoint Sunusu</vt:lpstr>
      <vt:lpstr>PowerPoint Sunusu</vt:lpstr>
      <vt:lpstr>PowerPoint Sunusu</vt:lpstr>
      <vt:lpstr>Araştırmacının Sahayla İlişki Düzeyi</vt:lpstr>
      <vt:lpstr>Araştırmacının Sahayla İlişki Düzeyi</vt:lpstr>
      <vt:lpstr>Sahada Gözlem ve Veri Toplama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Samsung</dc:creator>
  <cp:lastModifiedBy>HKARAASLAN</cp:lastModifiedBy>
  <cp:revision>69</cp:revision>
  <dcterms:created xsi:type="dcterms:W3CDTF">2016-03-08T20:36:53Z</dcterms:created>
  <dcterms:modified xsi:type="dcterms:W3CDTF">2019-03-27T11:24:10Z</dcterms:modified>
</cp:coreProperties>
</file>