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1" r:id="rId4"/>
    <p:sldId id="257" r:id="rId5"/>
    <p:sldId id="258" r:id="rId6"/>
    <p:sldId id="263" r:id="rId7"/>
    <p:sldId id="264" r:id="rId8"/>
    <p:sldId id="259" r:id="rId9"/>
    <p:sldId id="260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Başlık ve İçerik Üzerind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762000" y="1905000"/>
            <a:ext cx="7696200" cy="19431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762000" y="4000500"/>
            <a:ext cx="7696200" cy="19431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762000" y="6391275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CA590324-1BE9-4CAE-91D3-D65A8121CDF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7829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5B18F12-22B2-433A-A978-A3B8A9FCA9C8}" type="datetimeFigureOut">
              <a:rPr lang="tr-TR" smtClean="0"/>
              <a:pPr/>
              <a:t>07.12.2016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2D2E84B-3350-469D-9D06-0B4982F653D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488832" cy="4536504"/>
          </a:xfrm>
        </p:spPr>
        <p:txBody>
          <a:bodyPr>
            <a:normAutofit/>
          </a:bodyPr>
          <a:lstStyle/>
          <a:p>
            <a:pPr algn="ctr"/>
            <a:endParaRPr lang="tr-TR" sz="33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tr-TR" sz="33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tr-TR" sz="33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tr-TR" sz="33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tr-TR" sz="33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3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KIRSAL   </a:t>
            </a:r>
            <a:r>
              <a:rPr lang="tr-TR" sz="3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AİLE</a:t>
            </a:r>
          </a:p>
          <a:p>
            <a:pPr algn="l"/>
            <a:endParaRPr lang="tr-T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  <p:pic>
        <p:nvPicPr>
          <p:cNvPr id="4" name="Picture 3" descr="Family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1876206" cy="2232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köy ailesi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4" y="4149080"/>
            <a:ext cx="6916510" cy="270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öy ailesi ile ilgili g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0"/>
            <a:ext cx="4716016" cy="3209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488832" cy="4536504"/>
          </a:xfrm>
        </p:spPr>
        <p:txBody>
          <a:bodyPr>
            <a:normAutofit/>
          </a:bodyPr>
          <a:lstStyle/>
          <a:p>
            <a:pPr algn="ctr"/>
            <a:r>
              <a:rPr lang="tr-TR" sz="3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KIRSAL   AİLE</a:t>
            </a:r>
          </a:p>
          <a:p>
            <a:pPr algn="l"/>
            <a:endParaRPr lang="tr-T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Aile</a:t>
            </a:r>
            <a:r>
              <a:rPr lang="tr-T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toplumun en küçük birimidir</a:t>
            </a:r>
            <a:r>
              <a:rPr lang="tr-T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 </a:t>
            </a:r>
            <a:endParaRPr lang="tr-T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tr-TR" altLang="tr-T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 anne</a:t>
            </a:r>
            <a:r>
              <a:rPr lang="tr-TR" altLang="tr-T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baba </a:t>
            </a:r>
            <a:r>
              <a:rPr lang="tr-TR" altLang="tr-T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onların çocuklarından oluşan en küçük toplumsal kurumdur.</a:t>
            </a:r>
          </a:p>
          <a:p>
            <a:pPr algn="l"/>
            <a:r>
              <a:rPr lang="tr-TR" altLang="tr-T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 evlilik bağı ile kurulur.</a:t>
            </a:r>
          </a:p>
          <a:p>
            <a:pPr algn="l"/>
            <a:r>
              <a:rPr lang="tr-TR" altLang="tr-T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 toplumun çekirdeği ve en önemli birimidir.</a:t>
            </a:r>
          </a:p>
          <a:p>
            <a:pPr algn="l"/>
            <a:r>
              <a:rPr lang="tr-TR" altLang="tr-T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Toplumlar ailelerin bir araya gelmesiyle oluşmuştur.</a:t>
            </a:r>
            <a:endParaRPr lang="en-US" altLang="tr-T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tr-T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6863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488832" cy="453650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tr-TR" sz="33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KIRSAL   AİLE</a:t>
            </a:r>
          </a:p>
          <a:p>
            <a:pPr algn="l"/>
            <a:endParaRPr lang="tr-T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Bir </a:t>
            </a:r>
            <a:r>
              <a:rPr lang="tr-T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ailenin aile olması için belli bir SOY-</a:t>
            </a:r>
            <a:r>
              <a:rPr lang="tr-TR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SOP’a</a:t>
            </a:r>
            <a:r>
              <a:rPr lang="tr-T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bağlı olması gerekir</a:t>
            </a:r>
            <a:r>
              <a:rPr lang="tr-T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/>
            <a:r>
              <a:rPr lang="tr-T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SOY: </a:t>
            </a:r>
            <a:r>
              <a:rPr lang="tr-T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Ailede neslini devam ettiren bir süreçtir.</a:t>
            </a:r>
          </a:p>
          <a:p>
            <a:pPr algn="l"/>
            <a:r>
              <a:rPr lang="tr-T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SOP: </a:t>
            </a:r>
            <a:r>
              <a:rPr lang="tr-T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Ailenin daha çok belli bir dinsel, siyasi ve kültürel devamı olarak ortaya çıkar</a:t>
            </a:r>
            <a:r>
              <a:rPr lang="tr-T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/>
            <a:r>
              <a:rPr lang="tr-T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	Eğer aile yapıları sadece SOP özelliğine bağlı olarak (kültürel ve siyasi bir temel oturuyorsa) ortaya çıkıyorsa aşiretçi yani feodal bir toplum özelliğini de </a:t>
            </a:r>
            <a:r>
              <a:rPr lang="tr-TR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beraberinde getirir.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2042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“ANAERKİL”  aile</a:t>
            </a:r>
          </a:p>
          <a:p>
            <a:r>
              <a:rPr lang="tr-TR" dirty="0" smtClean="0"/>
              <a:t>“ATAERKİL”  aile</a:t>
            </a:r>
          </a:p>
          <a:p>
            <a:r>
              <a:rPr lang="tr-TR" dirty="0" smtClean="0"/>
              <a:t>“EŞİTLİKÇİ”  aile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AİLENİN EVRİMİ</a:t>
            </a:r>
            <a:endParaRPr lang="tr-TR" sz="32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tr-TR" b="1" dirty="0" smtClean="0"/>
              <a:t> </a:t>
            </a:r>
            <a:endParaRPr lang="tr-TR" dirty="0" smtClean="0"/>
          </a:p>
          <a:p>
            <a:pPr>
              <a:buNone/>
            </a:pPr>
            <a:r>
              <a:rPr lang="tr-TR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1) Çekirdek Aile: </a:t>
            </a:r>
            <a:r>
              <a:rPr lang="tr-TR" sz="3100" dirty="0" smtClean="0">
                <a:latin typeface="Arial" pitchFamily="34" charset="0"/>
                <a:cs typeface="Arial" pitchFamily="34" charset="0"/>
              </a:rPr>
              <a:t>Ailenin anne, baba ve çocuklardan oluşmasıdır. (Yeni evlenen bir ailede çekirdek ailedir).</a:t>
            </a:r>
          </a:p>
          <a:p>
            <a:pPr>
              <a:buNone/>
            </a:pPr>
            <a:endParaRPr lang="tr-TR" sz="31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2) Geleneksel Aile: </a:t>
            </a:r>
            <a:r>
              <a:rPr lang="tr-TR" sz="3100" dirty="0" smtClean="0">
                <a:latin typeface="Arial" pitchFamily="34" charset="0"/>
                <a:cs typeface="Arial" pitchFamily="34" charset="0"/>
              </a:rPr>
              <a:t>Geniş ailede denir. Bu aile çekirdek aile+anne veya babanın annesi veya babasının aile içinde olmasıdır.</a:t>
            </a:r>
          </a:p>
          <a:p>
            <a:pPr>
              <a:buNone/>
            </a:pPr>
            <a:r>
              <a:rPr lang="tr-TR" sz="31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tr-TR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3) Büyük Aile: </a:t>
            </a:r>
            <a:r>
              <a:rPr lang="tr-TR" sz="3100" dirty="0" smtClean="0">
                <a:latin typeface="Arial" pitchFamily="34" charset="0"/>
                <a:cs typeface="Arial" pitchFamily="34" charset="0"/>
              </a:rPr>
              <a:t>Çekirdek aileye ek olarak </a:t>
            </a:r>
            <a:r>
              <a:rPr lang="tr-TR" sz="3100" dirty="0" err="1" smtClean="0">
                <a:latin typeface="Arial" pitchFamily="34" charset="0"/>
                <a:cs typeface="Arial" pitchFamily="34" charset="0"/>
              </a:rPr>
              <a:t>abi</a:t>
            </a:r>
            <a:r>
              <a:rPr lang="tr-TR" sz="3100" dirty="0" smtClean="0">
                <a:latin typeface="Arial" pitchFamily="34" charset="0"/>
                <a:cs typeface="Arial" pitchFamily="34" charset="0"/>
              </a:rPr>
              <a:t>, kardeş, amca çocukları ve büyük anne, büyük baba varsa büyük aile tipidir.</a:t>
            </a:r>
          </a:p>
          <a:p>
            <a:pPr>
              <a:buNone/>
            </a:pPr>
            <a:r>
              <a:rPr lang="tr-TR" sz="31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tr-TR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4) Artık Aile: </a:t>
            </a:r>
            <a:r>
              <a:rPr lang="tr-TR" sz="3100" dirty="0" smtClean="0">
                <a:latin typeface="Arial" pitchFamily="34" charset="0"/>
                <a:cs typeface="Arial" pitchFamily="34" charset="0"/>
              </a:rPr>
              <a:t>Eğer çekirdek ailede çocuklar evlenip ayrılmışsa, anne veya babadan biri ölmüşse artık aile denir.</a:t>
            </a:r>
          </a:p>
          <a:p>
            <a:pPr>
              <a:buNone/>
            </a:pPr>
            <a:endParaRPr lang="tr-TR" sz="31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5) Karı-Koca Ailesi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Başlıca Aile Tipleri:</a:t>
            </a:r>
            <a:br>
              <a:rPr lang="tr-TR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tr-TR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8170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İlgili res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374994"/>
            <a:ext cx="4644008" cy="348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-1"/>
            <a:ext cx="3590528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karı koca ailesi ile ilgili görsel sonuc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74994"/>
            <a:ext cx="4762500" cy="3448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118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altLang="tr-TR" sz="29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Kırsal ile  </a:t>
            </a:r>
            <a:r>
              <a:rPr lang="tr-TR" altLang="tr-TR" sz="29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kentin </a:t>
            </a:r>
            <a:r>
              <a:rPr lang="tr-TR" altLang="tr-TR" sz="29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aileleri </a:t>
            </a:r>
            <a:r>
              <a:rPr lang="tr-TR" altLang="tr-TR" sz="29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farklılıklar </a:t>
            </a:r>
            <a:r>
              <a:rPr lang="tr-TR" altLang="tr-TR" sz="29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gösterebilir; </a:t>
            </a:r>
            <a:endParaRPr lang="tr-TR" altLang="tr-TR" sz="2900" b="1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6875" y="1700213"/>
            <a:ext cx="8201025" cy="45481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altLang="tr-TR" sz="2700" b="1" dirty="0">
                <a:solidFill>
                  <a:srgbClr val="FF0000"/>
                </a:solidFill>
              </a:rPr>
              <a:t>	</a:t>
            </a:r>
            <a:endParaRPr lang="tr-TR" altLang="tr-TR" sz="27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396875" y="1818949"/>
            <a:ext cx="8351838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>
              <a:tabLst>
                <a:tab pos="228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algn="l">
              <a:tabLst>
                <a:tab pos="228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algn="l">
              <a:tabLst>
                <a:tab pos="228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algn="l">
              <a:tabLst>
                <a:tab pos="228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algn="l">
              <a:tabLst>
                <a:tab pos="228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buFontTx/>
              <a:buChar char="•"/>
            </a:pPr>
            <a:r>
              <a:rPr lang="tr-TR" altLang="tr-T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Kırsal aile, </a:t>
            </a:r>
            <a:r>
              <a:rPr lang="tr-TR" altLang="tr-T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 üyeleri için ortaklaşa bir iş-güç alanıdır.</a:t>
            </a:r>
          </a:p>
          <a:p>
            <a:pPr algn="just">
              <a:buFontTx/>
              <a:buChar char="•"/>
            </a:pPr>
            <a:endParaRPr lang="tr-TR" altLang="tr-TR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•"/>
            </a:pPr>
            <a:r>
              <a:rPr lang="tr-TR" altLang="tr-T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Kır </a:t>
            </a:r>
            <a:r>
              <a:rPr lang="tr-TR" altLang="tr-T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ailesinde çocuklarda baba mesleğinin devam ettirilmesi oranı daha yüksektir.</a:t>
            </a:r>
          </a:p>
          <a:p>
            <a:pPr algn="just">
              <a:buFontTx/>
              <a:buChar char="•"/>
            </a:pPr>
            <a:endParaRPr lang="tr-TR" altLang="tr-TR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•"/>
            </a:pPr>
            <a:r>
              <a:rPr lang="tr-TR" altLang="tr-T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Kır </a:t>
            </a:r>
            <a:r>
              <a:rPr lang="tr-TR" altLang="tr-T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ailesinde baba otoritesi kente oranla daha yüksektir.</a:t>
            </a:r>
          </a:p>
          <a:p>
            <a:pPr algn="just">
              <a:buFontTx/>
              <a:buChar char="•"/>
            </a:pPr>
            <a:endParaRPr lang="tr-TR" altLang="tr-TR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•"/>
            </a:pPr>
            <a:r>
              <a:rPr lang="tr-TR" altLang="tr-T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Kırsalda  </a:t>
            </a:r>
            <a:r>
              <a:rPr lang="tr-TR" altLang="tr-T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 nüfusu kentlerden daha fazladır.</a:t>
            </a:r>
          </a:p>
          <a:p>
            <a:pPr algn="just">
              <a:buFontTx/>
              <a:buChar char="•"/>
            </a:pPr>
            <a:endParaRPr lang="tr-TR" altLang="tr-TR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Tx/>
              <a:buChar char="•"/>
            </a:pPr>
            <a:r>
              <a:rPr lang="tr-TR" altLang="tr-T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Kırsalda </a:t>
            </a:r>
            <a:r>
              <a:rPr lang="tr-TR" altLang="tr-TR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aile ev  ilişkileri, kentteki aile ve konut ilişkisinden çok farklıdır.</a:t>
            </a:r>
          </a:p>
          <a:p>
            <a:pPr algn="just" eaLnBrk="0" hangingPunct="0">
              <a:buFontTx/>
              <a:buChar char="•"/>
            </a:pPr>
            <a:endParaRPr lang="tr-TR" altLang="tr-TR" sz="2000" b="1" dirty="0" smtClean="0">
              <a:solidFill>
                <a:schemeClr val="folHlink"/>
              </a:solidFill>
            </a:endParaRPr>
          </a:p>
          <a:p>
            <a:pPr algn="just" eaLnBrk="0" hangingPunct="0">
              <a:buFontTx/>
              <a:buChar char="•"/>
            </a:pPr>
            <a:r>
              <a:rPr lang="tr-TR" altLang="tr-TR" sz="2000" b="1" dirty="0" smtClean="0">
                <a:solidFill>
                  <a:srgbClr val="002060"/>
                </a:solidFill>
              </a:rPr>
              <a:t>Kırsalda aileler geleneklere daha bağımlı ve sosyal kontrolün daha fazla etkisi altındadır. </a:t>
            </a:r>
            <a:endParaRPr lang="tr-TR" altLang="tr-T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49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1) Biyolojik Görevleri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 </a:t>
            </a:r>
          </a:p>
          <a:p>
            <a:pPr>
              <a:buNone/>
            </a:pPr>
            <a:r>
              <a:rPr lang="tr-TR" b="1" dirty="0" smtClean="0"/>
              <a:t>2) Sosyal Görevleri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3) Ekonomik Görevleri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4) Kültürel Görevleri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Ailenin Temel Görevleri</a:t>
            </a:r>
            <a:br>
              <a:rPr lang="tr-T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tr-TR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sz="3300" b="1" dirty="0" smtClean="0">
                <a:latin typeface="Arial" pitchFamily="34" charset="0"/>
                <a:cs typeface="Arial" pitchFamily="34" charset="0"/>
              </a:rPr>
              <a:t>Kırsal alanda aile daha çok “PATRİLOKAL” bir özellik gösterir yani aile baba evinde kurulur. </a:t>
            </a:r>
            <a:endParaRPr lang="tr-TR" sz="3300" b="1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33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3300" b="1" dirty="0" smtClean="0">
                <a:latin typeface="Arial" pitchFamily="34" charset="0"/>
                <a:cs typeface="Arial" pitchFamily="34" charset="0"/>
              </a:rPr>
              <a:t>Eğer anne evinde kurulursa “MATRİLOKAL” bir özellik gösterir.</a:t>
            </a:r>
          </a:p>
          <a:p>
            <a:pPr>
              <a:buNone/>
            </a:pPr>
            <a:r>
              <a:rPr lang="tr-TR" sz="33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tr-TR" sz="3300" b="1" dirty="0" smtClean="0">
                <a:latin typeface="Arial" pitchFamily="34" charset="0"/>
                <a:cs typeface="Arial" pitchFamily="34" charset="0"/>
              </a:rPr>
              <a:t>	1) Ailenin Kurulması:</a:t>
            </a:r>
          </a:p>
          <a:p>
            <a:pPr>
              <a:buNone/>
            </a:pPr>
            <a:endParaRPr lang="tr-TR" sz="33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3300" b="1" dirty="0" smtClean="0">
                <a:latin typeface="Arial" pitchFamily="34" charset="0"/>
                <a:cs typeface="Arial" pitchFamily="34" charset="0"/>
              </a:rPr>
              <a:t>	2) Ailenin Bağımsızlaşması:</a:t>
            </a:r>
          </a:p>
          <a:p>
            <a:pPr>
              <a:buNone/>
            </a:pPr>
            <a:r>
              <a:rPr lang="tr-TR" sz="33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tr-TR" sz="3300" b="1" dirty="0" smtClean="0">
                <a:latin typeface="Arial" pitchFamily="34" charset="0"/>
                <a:cs typeface="Arial" pitchFamily="34" charset="0"/>
              </a:rPr>
              <a:t>	3) Ailenin Büyümesi Evresi:</a:t>
            </a:r>
          </a:p>
          <a:p>
            <a:pPr>
              <a:buNone/>
            </a:pPr>
            <a:r>
              <a:rPr lang="tr-TR" sz="3300" b="1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tr-TR" sz="3300" b="1" dirty="0" smtClean="0">
                <a:latin typeface="Arial" pitchFamily="34" charset="0"/>
                <a:cs typeface="Arial" pitchFamily="34" charset="0"/>
              </a:rPr>
              <a:t>	4) Ailenin Çözülmesi Evresi: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Ailenin Devresel Hareketliliği</a:t>
            </a:r>
            <a:br>
              <a:rPr lang="tr-TR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tr-TR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</TotalTime>
  <Words>192</Words>
  <Application>Microsoft Office PowerPoint</Application>
  <PresentationFormat>Ekran Gösterisi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Kalabalık</vt:lpstr>
      <vt:lpstr>PowerPoint Sunusu</vt:lpstr>
      <vt:lpstr>PowerPoint Sunusu</vt:lpstr>
      <vt:lpstr>PowerPoint Sunusu</vt:lpstr>
      <vt:lpstr>AİLENİN EVRİMİ</vt:lpstr>
      <vt:lpstr>Başlıca Aile Tipleri: </vt:lpstr>
      <vt:lpstr>PowerPoint Sunusu</vt:lpstr>
      <vt:lpstr>Kırsal ile  kentin aileleri de farklılıklar gösterebilir; </vt:lpstr>
      <vt:lpstr>Ailenin Temel Görevleri </vt:lpstr>
      <vt:lpstr>Ailenin Devresel Hareketliliği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BULENT</dc:creator>
  <cp:lastModifiedBy>user</cp:lastModifiedBy>
  <cp:revision>9</cp:revision>
  <dcterms:created xsi:type="dcterms:W3CDTF">2011-12-21T08:19:58Z</dcterms:created>
  <dcterms:modified xsi:type="dcterms:W3CDTF">2016-12-07T13:52:21Z</dcterms:modified>
</cp:coreProperties>
</file>