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70"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6" d="100"/>
          <a:sy n="66" d="100"/>
        </p:scale>
        <p:origin x="-120" y="-6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3D4D8274-3B76-6F4C-835C-53F9FAEB4BDE}"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DCBB86-4E8D-F141-9A0D-3A19782D891A}" type="slidenum">
              <a:rPr lang="en-US" smtClean="0"/>
              <a:t>‹#›</a:t>
            </a:fld>
            <a:endParaRPr lang="en-US"/>
          </a:p>
        </p:txBody>
      </p:sp>
    </p:spTree>
    <p:extLst>
      <p:ext uri="{BB962C8B-B14F-4D97-AF65-F5344CB8AC3E}">
        <p14:creationId xmlns:p14="http://schemas.microsoft.com/office/powerpoint/2010/main" val="3022761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3D4D8274-3B76-6F4C-835C-53F9FAEB4BDE}"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DCBB86-4E8D-F141-9A0D-3A19782D891A}" type="slidenum">
              <a:rPr lang="en-US" smtClean="0"/>
              <a:t>‹#›</a:t>
            </a:fld>
            <a:endParaRPr lang="en-US"/>
          </a:p>
        </p:txBody>
      </p:sp>
    </p:spTree>
    <p:extLst>
      <p:ext uri="{BB962C8B-B14F-4D97-AF65-F5344CB8AC3E}">
        <p14:creationId xmlns:p14="http://schemas.microsoft.com/office/powerpoint/2010/main" val="1132276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3D4D8274-3B76-6F4C-835C-53F9FAEB4BDE}"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DCBB86-4E8D-F141-9A0D-3A19782D891A}" type="slidenum">
              <a:rPr lang="en-US" smtClean="0"/>
              <a:t>‹#›</a:t>
            </a:fld>
            <a:endParaRPr lang="en-US"/>
          </a:p>
        </p:txBody>
      </p:sp>
    </p:spTree>
    <p:extLst>
      <p:ext uri="{BB962C8B-B14F-4D97-AF65-F5344CB8AC3E}">
        <p14:creationId xmlns:p14="http://schemas.microsoft.com/office/powerpoint/2010/main" val="2560355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3D4D8274-3B76-6F4C-835C-53F9FAEB4BDE}"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DCBB86-4E8D-F141-9A0D-3A19782D891A}" type="slidenum">
              <a:rPr lang="en-US" smtClean="0"/>
              <a:t>‹#›</a:t>
            </a:fld>
            <a:endParaRPr lang="en-US"/>
          </a:p>
        </p:txBody>
      </p:sp>
    </p:spTree>
    <p:extLst>
      <p:ext uri="{BB962C8B-B14F-4D97-AF65-F5344CB8AC3E}">
        <p14:creationId xmlns:p14="http://schemas.microsoft.com/office/powerpoint/2010/main" val="6106328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3D4D8274-3B76-6F4C-835C-53F9FAEB4BDE}"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DCBB86-4E8D-F141-9A0D-3A19782D891A}" type="slidenum">
              <a:rPr lang="en-US" smtClean="0"/>
              <a:t>‹#›</a:t>
            </a:fld>
            <a:endParaRPr lang="en-US"/>
          </a:p>
        </p:txBody>
      </p:sp>
    </p:spTree>
    <p:extLst>
      <p:ext uri="{BB962C8B-B14F-4D97-AF65-F5344CB8AC3E}">
        <p14:creationId xmlns:p14="http://schemas.microsoft.com/office/powerpoint/2010/main" val="3920338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3D4D8274-3B76-6F4C-835C-53F9FAEB4BDE}" type="datetimeFigureOut">
              <a:rPr lang="en-US" smtClean="0"/>
              <a:t>07/11/17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DCBB86-4E8D-F141-9A0D-3A19782D891A}" type="slidenum">
              <a:rPr lang="en-US" smtClean="0"/>
              <a:t>‹#›</a:t>
            </a:fld>
            <a:endParaRPr lang="en-US"/>
          </a:p>
        </p:txBody>
      </p:sp>
    </p:spTree>
    <p:extLst>
      <p:ext uri="{BB962C8B-B14F-4D97-AF65-F5344CB8AC3E}">
        <p14:creationId xmlns:p14="http://schemas.microsoft.com/office/powerpoint/2010/main" val="32426748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3D4D8274-3B76-6F4C-835C-53F9FAEB4BDE}" type="datetimeFigureOut">
              <a:rPr lang="en-US" smtClean="0"/>
              <a:t>07/11/17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DCBB86-4E8D-F141-9A0D-3A19782D891A}" type="slidenum">
              <a:rPr lang="en-US" smtClean="0"/>
              <a:t>‹#›</a:t>
            </a:fld>
            <a:endParaRPr lang="en-US"/>
          </a:p>
        </p:txBody>
      </p:sp>
    </p:spTree>
    <p:extLst>
      <p:ext uri="{BB962C8B-B14F-4D97-AF65-F5344CB8AC3E}">
        <p14:creationId xmlns:p14="http://schemas.microsoft.com/office/powerpoint/2010/main" val="259476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3D4D8274-3B76-6F4C-835C-53F9FAEB4BDE}" type="datetimeFigureOut">
              <a:rPr lang="en-US" smtClean="0"/>
              <a:t>07/11/17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DCBB86-4E8D-F141-9A0D-3A19782D891A}" type="slidenum">
              <a:rPr lang="en-US" smtClean="0"/>
              <a:t>‹#›</a:t>
            </a:fld>
            <a:endParaRPr lang="en-US"/>
          </a:p>
        </p:txBody>
      </p:sp>
    </p:spTree>
    <p:extLst>
      <p:ext uri="{BB962C8B-B14F-4D97-AF65-F5344CB8AC3E}">
        <p14:creationId xmlns:p14="http://schemas.microsoft.com/office/powerpoint/2010/main" val="19460947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4D8274-3B76-6F4C-835C-53F9FAEB4BDE}" type="datetimeFigureOut">
              <a:rPr lang="en-US" smtClean="0"/>
              <a:t>07/11/17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1DCBB86-4E8D-F141-9A0D-3A19782D891A}" type="slidenum">
              <a:rPr lang="en-US" smtClean="0"/>
              <a:t>‹#›</a:t>
            </a:fld>
            <a:endParaRPr lang="en-US"/>
          </a:p>
        </p:txBody>
      </p:sp>
    </p:spTree>
    <p:extLst>
      <p:ext uri="{BB962C8B-B14F-4D97-AF65-F5344CB8AC3E}">
        <p14:creationId xmlns:p14="http://schemas.microsoft.com/office/powerpoint/2010/main" val="40879665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3D4D8274-3B76-6F4C-835C-53F9FAEB4BDE}" type="datetimeFigureOut">
              <a:rPr lang="en-US" smtClean="0"/>
              <a:t>07/11/17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DCBB86-4E8D-F141-9A0D-3A19782D891A}" type="slidenum">
              <a:rPr lang="en-US" smtClean="0"/>
              <a:t>‹#›</a:t>
            </a:fld>
            <a:endParaRPr lang="en-US"/>
          </a:p>
        </p:txBody>
      </p:sp>
    </p:spTree>
    <p:extLst>
      <p:ext uri="{BB962C8B-B14F-4D97-AF65-F5344CB8AC3E}">
        <p14:creationId xmlns:p14="http://schemas.microsoft.com/office/powerpoint/2010/main" val="6663803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3D4D8274-3B76-6F4C-835C-53F9FAEB4BDE}" type="datetimeFigureOut">
              <a:rPr lang="en-US" smtClean="0"/>
              <a:t>07/11/17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DCBB86-4E8D-F141-9A0D-3A19782D891A}" type="slidenum">
              <a:rPr lang="en-US" smtClean="0"/>
              <a:t>‹#›</a:t>
            </a:fld>
            <a:endParaRPr lang="en-US"/>
          </a:p>
        </p:txBody>
      </p:sp>
    </p:spTree>
    <p:extLst>
      <p:ext uri="{BB962C8B-B14F-4D97-AF65-F5344CB8AC3E}">
        <p14:creationId xmlns:p14="http://schemas.microsoft.com/office/powerpoint/2010/main" val="109359475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4D8274-3B76-6F4C-835C-53F9FAEB4BDE}" type="datetimeFigureOut">
              <a:rPr lang="en-US" smtClean="0"/>
              <a:t>07/11/17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DCBB86-4E8D-F141-9A0D-3A19782D891A}" type="slidenum">
              <a:rPr lang="en-US" smtClean="0"/>
              <a:t>‹#›</a:t>
            </a:fld>
            <a:endParaRPr lang="en-US"/>
          </a:p>
        </p:txBody>
      </p:sp>
    </p:spTree>
    <p:extLst>
      <p:ext uri="{BB962C8B-B14F-4D97-AF65-F5344CB8AC3E}">
        <p14:creationId xmlns:p14="http://schemas.microsoft.com/office/powerpoint/2010/main" val="10931944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Batı</a:t>
            </a:r>
            <a:r>
              <a:rPr lang="en-US" dirty="0" smtClean="0"/>
              <a:t> Karadeniz-2</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7446287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02336" y="536448"/>
            <a:ext cx="8284464" cy="5788152"/>
          </a:xfrm>
        </p:spPr>
        <p:txBody>
          <a:bodyPr>
            <a:normAutofit fontScale="85000" lnSpcReduction="10000"/>
          </a:bodyPr>
          <a:lstStyle/>
          <a:p>
            <a:r>
              <a:rPr lang="tr-TR" b="1" dirty="0">
                <a:latin typeface="Times New Roman" panose="02020603050405020304" pitchFamily="18" charset="0"/>
                <a:cs typeface="Times New Roman" panose="02020603050405020304" pitchFamily="18" charset="0"/>
              </a:rPr>
              <a:t>Kaya mezarlar bunun kanıtı olarak Safranbolu sitesi, tarih öncesi beri insan yerleşimleri tarafından işgal </a:t>
            </a:r>
            <a:r>
              <a:rPr lang="tr-TR" b="1" dirty="0" err="1">
                <a:latin typeface="Times New Roman" panose="02020603050405020304" pitchFamily="18" charset="0"/>
                <a:cs typeface="Times New Roman" panose="02020603050405020304" pitchFamily="18" charset="0"/>
              </a:rPr>
              <a:t>edilmiştir.Türkler</a:t>
            </a:r>
            <a:r>
              <a:rPr lang="tr-TR" b="1" dirty="0">
                <a:latin typeface="Times New Roman" panose="02020603050405020304" pitchFamily="18" charset="0"/>
                <a:cs typeface="Times New Roman" panose="02020603050405020304" pitchFamily="18" charset="0"/>
              </a:rPr>
              <a:t> 11. yüzyılda şehir fethetti ve 13. yüzyılda o ana doğu-batı ticaret yolu üzerinde önemli bir kervan istasyonu oldu. Bu erken dönemden kalan binalar Süleyman Paşa Eski Camii, Eski Hamamı ve Medresesi, 1322 yılında inşa hepsini içerir. Merkezi pazar gezginlerin ihtiyaçlarını karşılamak için uzatılmış iken kervan ticareti, 17. yüzyılda zirveye ulaşmıştır. Birçok bina, 60 konuk odaları ile Cinci </a:t>
            </a:r>
            <a:r>
              <a:rPr lang="tr-TR" b="1" dirty="0" err="1">
                <a:latin typeface="Times New Roman" panose="02020603050405020304" pitchFamily="18" charset="0"/>
                <a:cs typeface="Times New Roman" panose="02020603050405020304" pitchFamily="18" charset="0"/>
              </a:rPr>
              <a:t>Inn</a:t>
            </a:r>
            <a:r>
              <a:rPr lang="tr-TR" b="1" dirty="0">
                <a:latin typeface="Times New Roman" panose="02020603050405020304" pitchFamily="18" charset="0"/>
                <a:cs typeface="Times New Roman" panose="02020603050405020304" pitchFamily="18" charset="0"/>
              </a:rPr>
              <a:t> (1640-1648), Köprülü Camii (1661) ve </a:t>
            </a:r>
            <a:r>
              <a:rPr lang="tr-TR" b="1" dirty="0" err="1">
                <a:latin typeface="Times New Roman" panose="02020603050405020304" pitchFamily="18" charset="0"/>
                <a:cs typeface="Times New Roman" panose="02020603050405020304" pitchFamily="18" charset="0"/>
              </a:rPr>
              <a:t>Let</a:t>
            </a:r>
            <a:r>
              <a:rPr lang="tr-TR" b="1" dirty="0">
                <a:latin typeface="Times New Roman" panose="02020603050405020304" pitchFamily="18" charset="0"/>
                <a:cs typeface="Times New Roman" panose="02020603050405020304" pitchFamily="18" charset="0"/>
              </a:rPr>
              <a:t> Paşa Camii (1796), yanı sıra çok sayıda mağaza, ahır ve hamam da dahil olmak üzere, bu döneme </a:t>
            </a:r>
            <a:r>
              <a:rPr lang="tr-TR" b="1" dirty="0" smtClean="0">
                <a:latin typeface="Times New Roman" panose="02020603050405020304" pitchFamily="18" charset="0"/>
                <a:cs typeface="Times New Roman" panose="02020603050405020304" pitchFamily="18" charset="0"/>
              </a:rPr>
              <a:t>ait.</a:t>
            </a: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1923276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02208"/>
            <a:ext cx="8229600" cy="5422392"/>
          </a:xfrm>
        </p:spPr>
        <p:txBody>
          <a:bodyPr>
            <a:normAutofit/>
          </a:bodyPr>
          <a:lstStyle/>
          <a:p>
            <a:r>
              <a:rPr lang="tr-TR" sz="2400" b="1" dirty="0">
                <a:latin typeface="Times New Roman" panose="02020603050405020304" pitchFamily="18" charset="0"/>
                <a:cs typeface="Times New Roman" panose="02020603050405020304" pitchFamily="18" charset="0"/>
              </a:rPr>
              <a:t>Ticaret yapılarında değişiklikler ve demiryollarının gelişi 20. yüzyılın başlarında sona refah bu uzun dönemi </a:t>
            </a:r>
            <a:r>
              <a:rPr lang="tr-TR" sz="2400" b="1" dirty="0" err="1">
                <a:latin typeface="Times New Roman" panose="02020603050405020304" pitchFamily="18" charset="0"/>
                <a:cs typeface="Times New Roman" panose="02020603050405020304" pitchFamily="18" charset="0"/>
              </a:rPr>
              <a:t>getirdi.Kasaba</a:t>
            </a:r>
            <a:r>
              <a:rPr lang="tr-TR" sz="2400" b="1" dirty="0">
                <a:latin typeface="Times New Roman" panose="02020603050405020304" pitchFamily="18" charset="0"/>
                <a:cs typeface="Times New Roman" panose="02020603050405020304" pitchFamily="18" charset="0"/>
              </a:rPr>
              <a:t> bölgede istihdamın büyük bir sağlanan Karabük çelik işletmesinin bina kadar ekonomik yoksunluk dönemi geçirmiştir. Çukur (Hole), </a:t>
            </a:r>
            <a:r>
              <a:rPr lang="tr-TR" sz="2400" b="1" dirty="0" err="1">
                <a:latin typeface="Times New Roman" panose="02020603050405020304" pitchFamily="18" charset="0"/>
                <a:cs typeface="Times New Roman" panose="02020603050405020304" pitchFamily="18" charset="0"/>
              </a:rPr>
              <a:t>Kıranköy'de</a:t>
            </a:r>
            <a:r>
              <a:rPr lang="tr-TR" sz="2400" b="1" dirty="0">
                <a:latin typeface="Times New Roman" panose="02020603050405020304" pitchFamily="18" charset="0"/>
                <a:cs typeface="Times New Roman" panose="02020603050405020304" pitchFamily="18" charset="0"/>
              </a:rPr>
              <a:t>, Bağlar (Bağlar) alanı olarak bilinen şehir içi pazar yeri alanı ve tarihi alanı dışında daha yeni bir yerleşim alanı: Safranbolu dört ayrı ilçe </a:t>
            </a:r>
            <a:r>
              <a:rPr lang="tr-TR" sz="2400" b="1" dirty="0" err="1">
                <a:latin typeface="Times New Roman" panose="02020603050405020304" pitchFamily="18" charset="0"/>
                <a:cs typeface="Times New Roman" panose="02020603050405020304" pitchFamily="18" charset="0"/>
              </a:rPr>
              <a:t>oluşur.Özgün</a:t>
            </a:r>
            <a:r>
              <a:rPr lang="tr-TR" sz="2400" b="1" dirty="0">
                <a:latin typeface="Times New Roman" panose="02020603050405020304" pitchFamily="18" charset="0"/>
                <a:cs typeface="Times New Roman" panose="02020603050405020304" pitchFamily="18" charset="0"/>
              </a:rPr>
              <a:t> Türk yerleşim kalenin güneyde hemen ve güney-doğu için geliştirilmiştir.</a:t>
            </a:r>
          </a:p>
        </p:txBody>
      </p:sp>
    </p:spTree>
    <p:extLst>
      <p:ext uri="{BB962C8B-B14F-4D97-AF65-F5344CB8AC3E}">
        <p14:creationId xmlns:p14="http://schemas.microsoft.com/office/powerpoint/2010/main" val="209469468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356218" y="1294243"/>
            <a:ext cx="7751462" cy="1938992"/>
          </a:xfrm>
          <a:prstGeom prst="rect">
            <a:avLst/>
          </a:prstGeom>
          <a:noFill/>
        </p:spPr>
        <p:txBody>
          <a:bodyPr wrap="square" rtlCol="0">
            <a:spAutoFit/>
          </a:bodyPr>
          <a:lstStyle/>
          <a:p>
            <a:r>
              <a:rPr lang="tr-TR" sz="2000" b="1" dirty="0">
                <a:latin typeface="Times New Roman" panose="02020603050405020304" pitchFamily="18" charset="0"/>
                <a:cs typeface="Times New Roman" panose="02020603050405020304" pitchFamily="18" charset="0"/>
              </a:rPr>
              <a:t>Karabük Safranbolu ilçesinde, çarşı içerisinde bulunan Köprülü Camisi’nin avlusunda Güneş Saati bulunmaktadır. Yatay güneş saatleri grubundan olan bu güneş saati </a:t>
            </a:r>
            <a:r>
              <a:rPr lang="tr-TR" sz="2000" b="1" dirty="0" err="1">
                <a:latin typeface="Times New Roman" panose="02020603050405020304" pitchFamily="18" charset="0"/>
                <a:cs typeface="Times New Roman" panose="02020603050405020304" pitchFamily="18" charset="0"/>
              </a:rPr>
              <a:t>XIX.yüzyılın</a:t>
            </a:r>
            <a:r>
              <a:rPr lang="tr-TR" sz="2000" b="1" dirty="0">
                <a:latin typeface="Times New Roman" panose="02020603050405020304" pitchFamily="18" charset="0"/>
                <a:cs typeface="Times New Roman" panose="02020603050405020304" pitchFamily="18" charset="0"/>
              </a:rPr>
              <a:t> ortalarında yapılmıştır. Dört köşeli sütun bir ayağın taşıdığı, düz mermer bir zemin üzerine yapılan bu saat günün saatini metal plaka üzerine düşen gölgelere göre hesaplamaktadır.</a:t>
            </a:r>
          </a:p>
        </p:txBody>
      </p:sp>
      <p:sp>
        <p:nvSpPr>
          <p:cNvPr id="3" name="Metin kutusu 2"/>
          <p:cNvSpPr txBox="1"/>
          <p:nvPr/>
        </p:nvSpPr>
        <p:spPr>
          <a:xfrm>
            <a:off x="913605" y="582607"/>
            <a:ext cx="2796208" cy="461665"/>
          </a:xfrm>
          <a:prstGeom prst="rect">
            <a:avLst/>
          </a:prstGeom>
          <a:noFill/>
        </p:spPr>
        <p:txBody>
          <a:bodyPr wrap="square" rtlCol="0">
            <a:spAutoFit/>
          </a:bodyPr>
          <a:lstStyle/>
          <a:p>
            <a:r>
              <a:rPr lang="tr-TR" sz="2400" b="1" dirty="0">
                <a:latin typeface="Times New Roman" panose="02020603050405020304" pitchFamily="18" charset="0"/>
                <a:cs typeface="Times New Roman" panose="02020603050405020304" pitchFamily="18" charset="0"/>
              </a:rPr>
              <a:t>G</a:t>
            </a:r>
            <a:r>
              <a:rPr lang="tr-TR" sz="2400" b="1" dirty="0" smtClean="0">
                <a:latin typeface="Times New Roman" panose="02020603050405020304" pitchFamily="18" charset="0"/>
                <a:cs typeface="Times New Roman" panose="02020603050405020304" pitchFamily="18" charset="0"/>
              </a:rPr>
              <a:t>ÜNEŞ SAATİ</a:t>
            </a:r>
            <a:endParaRPr lang="tr-TR"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258077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2523" y="225150"/>
            <a:ext cx="8459234" cy="924475"/>
          </a:xfrm>
        </p:spPr>
        <p:txBody>
          <a:bodyPr/>
          <a:lstStyle/>
          <a:p>
            <a:r>
              <a:rPr lang="tr-TR" sz="2800" b="1" dirty="0" smtClean="0">
                <a:solidFill>
                  <a:schemeClr val="accent4">
                    <a:lumMod val="50000"/>
                  </a:schemeClr>
                </a:solidFill>
                <a:effectLst>
                  <a:glow rad="139700">
                    <a:schemeClr val="accent3">
                      <a:satMod val="175000"/>
                      <a:alpha val="40000"/>
                    </a:schemeClr>
                  </a:glow>
                </a:effectLst>
                <a:latin typeface="Times New Roman" panose="02020603050405020304" pitchFamily="18" charset="0"/>
                <a:cs typeface="Times New Roman" panose="02020603050405020304" pitchFamily="18" charset="0"/>
              </a:rPr>
              <a:t>4. Gün Kastamonu – </a:t>
            </a:r>
            <a:r>
              <a:rPr lang="tr-TR" sz="2800" b="1" dirty="0">
                <a:solidFill>
                  <a:schemeClr val="accent4">
                    <a:lumMod val="50000"/>
                  </a:schemeClr>
                </a:solidFill>
                <a:effectLst>
                  <a:glow rad="139700">
                    <a:schemeClr val="accent3">
                      <a:satMod val="175000"/>
                      <a:alpha val="40000"/>
                    </a:schemeClr>
                  </a:glow>
                </a:effectLst>
                <a:latin typeface="Times New Roman" panose="02020603050405020304" pitchFamily="18" charset="0"/>
                <a:cs typeface="Times New Roman" panose="02020603050405020304" pitchFamily="18" charset="0"/>
              </a:rPr>
              <a:t>S</a:t>
            </a:r>
            <a:r>
              <a:rPr lang="tr-TR" sz="2800" b="1" dirty="0" smtClean="0">
                <a:solidFill>
                  <a:schemeClr val="accent4">
                    <a:lumMod val="50000"/>
                  </a:schemeClr>
                </a:solidFill>
                <a:effectLst>
                  <a:glow rad="139700">
                    <a:schemeClr val="accent3">
                      <a:satMod val="175000"/>
                      <a:alpha val="40000"/>
                    </a:schemeClr>
                  </a:glow>
                </a:effectLst>
                <a:latin typeface="Times New Roman" panose="02020603050405020304" pitchFamily="18" charset="0"/>
                <a:cs typeface="Times New Roman" panose="02020603050405020304" pitchFamily="18" charset="0"/>
              </a:rPr>
              <a:t>inop </a:t>
            </a:r>
            <a:endParaRPr lang="tr-TR" sz="2800" b="1" dirty="0">
              <a:solidFill>
                <a:schemeClr val="accent4">
                  <a:lumMod val="50000"/>
                </a:schemeClr>
              </a:solidFill>
              <a:effectLst>
                <a:glow rad="139700">
                  <a:schemeClr val="accent3">
                    <a:satMod val="175000"/>
                    <a:alpha val="40000"/>
                  </a:schemeClr>
                </a:glow>
              </a:effectLst>
              <a:latin typeface="Times New Roman" panose="02020603050405020304" pitchFamily="18" charset="0"/>
              <a:cs typeface="Times New Roman" panose="02020603050405020304" pitchFamily="18" charset="0"/>
            </a:endParaRPr>
          </a:p>
        </p:txBody>
      </p:sp>
      <p:sp>
        <p:nvSpPr>
          <p:cNvPr id="5" name="Metin kutusu 4"/>
          <p:cNvSpPr txBox="1"/>
          <p:nvPr/>
        </p:nvSpPr>
        <p:spPr>
          <a:xfrm>
            <a:off x="300452" y="1149625"/>
            <a:ext cx="5172696" cy="3170099"/>
          </a:xfrm>
          <a:prstGeom prst="rect">
            <a:avLst/>
          </a:prstGeom>
          <a:noFill/>
        </p:spPr>
        <p:txBody>
          <a:bodyPr wrap="square" rtlCol="0">
            <a:spAutoFit/>
          </a:bodyPr>
          <a:lstStyle/>
          <a:p>
            <a:r>
              <a:rPr lang="tr-TR" sz="2000" b="1" dirty="0" smtClean="0">
                <a:solidFill>
                  <a:schemeClr val="accent4">
                    <a:lumMod val="50000"/>
                  </a:schemeClr>
                </a:solidFill>
                <a:latin typeface="Times New Roman" panose="02020603050405020304" pitchFamily="18" charset="0"/>
                <a:cs typeface="Times New Roman" panose="02020603050405020304" pitchFamily="18" charset="0"/>
              </a:rPr>
              <a:t>Kastamonu </a:t>
            </a:r>
            <a:r>
              <a:rPr lang="tr-TR" sz="2000" b="1" dirty="0" smtClean="0">
                <a:solidFill>
                  <a:schemeClr val="accent4">
                    <a:lumMod val="50000"/>
                  </a:schemeClr>
                </a:solidFill>
                <a:latin typeface="Times New Roman" panose="02020603050405020304" pitchFamily="18" charset="0"/>
                <a:cs typeface="Times New Roman" panose="02020603050405020304" pitchFamily="18" charset="0"/>
                <a:sym typeface="Wingdings" panose="05000000000000000000" pitchFamily="2" charset="2"/>
              </a:rPr>
              <a:t> </a:t>
            </a:r>
            <a:r>
              <a:rPr lang="tr-TR" sz="2000" b="1" dirty="0" smtClean="0">
                <a:latin typeface="Times New Roman" panose="02020603050405020304" pitchFamily="18" charset="0"/>
                <a:cs typeface="Times New Roman" panose="02020603050405020304" pitchFamily="18" charset="0"/>
                <a:sym typeface="Wingdings" panose="05000000000000000000" pitchFamily="2" charset="2"/>
              </a:rPr>
              <a:t>Azdavay Kaya Mezarları </a:t>
            </a:r>
          </a:p>
          <a:p>
            <a:r>
              <a:rPr lang="tr-TR" sz="2000" b="1" dirty="0">
                <a:latin typeface="Times New Roman" panose="02020603050405020304" pitchFamily="18" charset="0"/>
                <a:cs typeface="Times New Roman" panose="02020603050405020304" pitchFamily="18" charset="0"/>
                <a:sym typeface="Wingdings" panose="05000000000000000000" pitchFamily="2" charset="2"/>
              </a:rPr>
              <a:t> </a:t>
            </a:r>
            <a:r>
              <a:rPr lang="tr-TR" sz="2000" b="1" dirty="0" smtClean="0">
                <a:latin typeface="Times New Roman" panose="02020603050405020304" pitchFamily="18" charset="0"/>
                <a:cs typeface="Times New Roman" panose="02020603050405020304" pitchFamily="18" charset="0"/>
                <a:sym typeface="Wingdings" panose="05000000000000000000" pitchFamily="2" charset="2"/>
              </a:rPr>
              <a:t>                        Kastamonu Kalesi </a:t>
            </a:r>
          </a:p>
          <a:p>
            <a:r>
              <a:rPr lang="tr-TR" sz="2000" b="1" dirty="0">
                <a:latin typeface="Times New Roman" panose="02020603050405020304" pitchFamily="18" charset="0"/>
                <a:cs typeface="Times New Roman" panose="02020603050405020304" pitchFamily="18" charset="0"/>
                <a:sym typeface="Wingdings" panose="05000000000000000000" pitchFamily="2" charset="2"/>
              </a:rPr>
              <a:t> </a:t>
            </a:r>
            <a:r>
              <a:rPr lang="tr-TR" sz="2000" b="1" dirty="0" smtClean="0">
                <a:latin typeface="Times New Roman" panose="02020603050405020304" pitchFamily="18" charset="0"/>
                <a:cs typeface="Times New Roman" panose="02020603050405020304" pitchFamily="18" charset="0"/>
                <a:sym typeface="Wingdings" panose="05000000000000000000" pitchFamily="2" charset="2"/>
              </a:rPr>
              <a:t>                        İnebolu’ da Öğle Yemeği</a:t>
            </a:r>
          </a:p>
          <a:p>
            <a:endParaRPr lang="tr-TR" sz="2000" b="1" dirty="0" smtClean="0">
              <a:latin typeface="Times New Roman" panose="02020603050405020304" pitchFamily="18" charset="0"/>
              <a:cs typeface="Times New Roman" panose="02020603050405020304" pitchFamily="18" charset="0"/>
              <a:sym typeface="Wingdings" panose="05000000000000000000" pitchFamily="2" charset="2"/>
            </a:endParaRPr>
          </a:p>
          <a:p>
            <a:r>
              <a:rPr lang="tr-TR" sz="2000" b="1" dirty="0" smtClean="0">
                <a:solidFill>
                  <a:schemeClr val="accent4">
                    <a:lumMod val="50000"/>
                  </a:schemeClr>
                </a:solidFill>
                <a:latin typeface="Times New Roman" panose="02020603050405020304" pitchFamily="18" charset="0"/>
                <a:cs typeface="Times New Roman" panose="02020603050405020304" pitchFamily="18" charset="0"/>
                <a:sym typeface="Wingdings" panose="05000000000000000000" pitchFamily="2" charset="2"/>
              </a:rPr>
              <a:t>Sinop          </a:t>
            </a:r>
            <a:r>
              <a:rPr lang="tr-TR" sz="2000" b="1" dirty="0" smtClean="0">
                <a:latin typeface="Times New Roman" panose="02020603050405020304" pitchFamily="18" charset="0"/>
                <a:cs typeface="Times New Roman" panose="02020603050405020304" pitchFamily="18" charset="0"/>
                <a:sym typeface="Wingdings" panose="05000000000000000000" pitchFamily="2" charset="2"/>
              </a:rPr>
              <a:t>Ayancık </a:t>
            </a:r>
            <a:r>
              <a:rPr lang="tr-TR" sz="2000" b="1" dirty="0" err="1" smtClean="0">
                <a:latin typeface="Times New Roman" panose="02020603050405020304" pitchFamily="18" charset="0"/>
                <a:cs typeface="Times New Roman" panose="02020603050405020304" pitchFamily="18" charset="0"/>
                <a:sym typeface="Wingdings" panose="05000000000000000000" pitchFamily="2" charset="2"/>
              </a:rPr>
              <a:t>İnaltı</a:t>
            </a:r>
            <a:r>
              <a:rPr lang="tr-TR" sz="2000" b="1" dirty="0" smtClean="0">
                <a:latin typeface="Times New Roman" panose="02020603050405020304" pitchFamily="18" charset="0"/>
                <a:cs typeface="Times New Roman" panose="02020603050405020304" pitchFamily="18" charset="0"/>
                <a:sym typeface="Wingdings" panose="05000000000000000000" pitchFamily="2" charset="2"/>
              </a:rPr>
              <a:t> Mağarası</a:t>
            </a:r>
          </a:p>
          <a:p>
            <a:r>
              <a:rPr lang="tr-TR" sz="2000" b="1" dirty="0">
                <a:latin typeface="Times New Roman" panose="02020603050405020304" pitchFamily="18" charset="0"/>
                <a:cs typeface="Times New Roman" panose="02020603050405020304" pitchFamily="18" charset="0"/>
                <a:sym typeface="Wingdings" panose="05000000000000000000" pitchFamily="2" charset="2"/>
              </a:rPr>
              <a:t> </a:t>
            </a:r>
            <a:r>
              <a:rPr lang="tr-TR" sz="2000" b="1" dirty="0" smtClean="0">
                <a:latin typeface="Times New Roman" panose="02020603050405020304" pitchFamily="18" charset="0"/>
                <a:cs typeface="Times New Roman" panose="02020603050405020304" pitchFamily="18" charset="0"/>
                <a:sym typeface="Wingdings" panose="05000000000000000000" pitchFamily="2" charset="2"/>
              </a:rPr>
              <a:t>                    </a:t>
            </a:r>
            <a:r>
              <a:rPr lang="tr-TR" sz="2000" b="1" dirty="0">
                <a:latin typeface="Times New Roman" panose="02020603050405020304" pitchFamily="18" charset="0"/>
                <a:cs typeface="Times New Roman" panose="02020603050405020304" pitchFamily="18" charset="0"/>
                <a:sym typeface="Wingdings" panose="05000000000000000000" pitchFamily="2" charset="2"/>
              </a:rPr>
              <a:t>E</a:t>
            </a:r>
            <a:r>
              <a:rPr lang="tr-TR" sz="2000" b="1" dirty="0" smtClean="0">
                <a:latin typeface="Times New Roman" panose="02020603050405020304" pitchFamily="18" charset="0"/>
                <a:cs typeface="Times New Roman" panose="02020603050405020304" pitchFamily="18" charset="0"/>
                <a:sym typeface="Wingdings" panose="05000000000000000000" pitchFamily="2" charset="2"/>
              </a:rPr>
              <a:t>rfelek  Şelalesi</a:t>
            </a:r>
          </a:p>
          <a:p>
            <a:r>
              <a:rPr lang="tr-TR" sz="2000" b="1" dirty="0">
                <a:latin typeface="Times New Roman" panose="02020603050405020304" pitchFamily="18" charset="0"/>
                <a:cs typeface="Times New Roman" panose="02020603050405020304" pitchFamily="18" charset="0"/>
                <a:sym typeface="Wingdings" panose="05000000000000000000" pitchFamily="2" charset="2"/>
              </a:rPr>
              <a:t> </a:t>
            </a:r>
            <a:r>
              <a:rPr lang="tr-TR" sz="2000" b="1" dirty="0" smtClean="0">
                <a:latin typeface="Times New Roman" panose="02020603050405020304" pitchFamily="18" charset="0"/>
                <a:cs typeface="Times New Roman" panose="02020603050405020304" pitchFamily="18" charset="0"/>
                <a:sym typeface="Wingdings" panose="05000000000000000000" pitchFamily="2" charset="2"/>
              </a:rPr>
              <a:t>                    Sinop kalesi</a:t>
            </a:r>
          </a:p>
          <a:p>
            <a:r>
              <a:rPr lang="tr-TR" sz="2000" b="1" dirty="0">
                <a:latin typeface="Times New Roman" panose="02020603050405020304" pitchFamily="18" charset="0"/>
                <a:cs typeface="Times New Roman" panose="02020603050405020304" pitchFamily="18" charset="0"/>
                <a:sym typeface="Wingdings" panose="05000000000000000000" pitchFamily="2" charset="2"/>
              </a:rPr>
              <a:t> </a:t>
            </a:r>
            <a:r>
              <a:rPr lang="tr-TR" sz="2000" b="1" dirty="0" smtClean="0">
                <a:latin typeface="Times New Roman" panose="02020603050405020304" pitchFamily="18" charset="0"/>
                <a:cs typeface="Times New Roman" panose="02020603050405020304" pitchFamily="18" charset="0"/>
                <a:sym typeface="Wingdings" panose="05000000000000000000" pitchFamily="2" charset="2"/>
              </a:rPr>
              <a:t>                    </a:t>
            </a:r>
            <a:r>
              <a:rPr lang="tr-TR" sz="2000" b="1" dirty="0" err="1" smtClean="0">
                <a:latin typeface="Times New Roman" panose="02020603050405020304" pitchFamily="18" charset="0"/>
                <a:cs typeface="Times New Roman" panose="02020603050405020304" pitchFamily="18" charset="0"/>
                <a:sym typeface="Wingdings" panose="05000000000000000000" pitchFamily="2" charset="2"/>
              </a:rPr>
              <a:t>sinop</a:t>
            </a:r>
            <a:r>
              <a:rPr lang="tr-TR" sz="2000" b="1" dirty="0" smtClean="0">
                <a:latin typeface="Times New Roman" panose="02020603050405020304" pitchFamily="18" charset="0"/>
                <a:cs typeface="Times New Roman" panose="02020603050405020304" pitchFamily="18" charset="0"/>
                <a:sym typeface="Wingdings" panose="05000000000000000000" pitchFamily="2" charset="2"/>
              </a:rPr>
              <a:t> tarihi cezaevi </a:t>
            </a:r>
          </a:p>
          <a:p>
            <a:r>
              <a:rPr lang="tr-TR" sz="2000" b="1" dirty="0">
                <a:latin typeface="Times New Roman" panose="02020603050405020304" pitchFamily="18" charset="0"/>
                <a:cs typeface="Times New Roman" panose="02020603050405020304" pitchFamily="18" charset="0"/>
                <a:sym typeface="Wingdings" panose="05000000000000000000" pitchFamily="2" charset="2"/>
              </a:rPr>
              <a:t> </a:t>
            </a:r>
            <a:r>
              <a:rPr lang="tr-TR" sz="2000" b="1" dirty="0" smtClean="0">
                <a:latin typeface="Times New Roman" panose="02020603050405020304" pitchFamily="18" charset="0"/>
                <a:cs typeface="Times New Roman" panose="02020603050405020304" pitchFamily="18" charset="0"/>
                <a:sym typeface="Wingdings" panose="05000000000000000000" pitchFamily="2" charset="2"/>
              </a:rPr>
              <a:t>                </a:t>
            </a:r>
          </a:p>
          <a:p>
            <a:r>
              <a:rPr lang="tr-TR" sz="2000" b="1" dirty="0" smtClean="0">
                <a:solidFill>
                  <a:schemeClr val="accent4">
                    <a:lumMod val="50000"/>
                  </a:schemeClr>
                </a:solidFill>
                <a:latin typeface="Times New Roman" panose="02020603050405020304" pitchFamily="18" charset="0"/>
                <a:cs typeface="Times New Roman" panose="02020603050405020304" pitchFamily="18" charset="0"/>
                <a:sym typeface="Wingdings" panose="05000000000000000000" pitchFamily="2" charset="2"/>
              </a:rPr>
              <a:t>Gerze         </a:t>
            </a:r>
            <a:r>
              <a:rPr lang="tr-TR" sz="2000" b="1" dirty="0" smtClean="0">
                <a:latin typeface="Times New Roman" panose="02020603050405020304" pitchFamily="18" charset="0"/>
                <a:cs typeface="Times New Roman" panose="02020603050405020304" pitchFamily="18" charset="0"/>
                <a:sym typeface="Wingdings" panose="05000000000000000000" pitchFamily="2" charset="2"/>
              </a:rPr>
              <a:t>Konaklama</a:t>
            </a:r>
            <a:endParaRPr lang="tr-TR" sz="2000" b="1" dirty="0">
              <a:latin typeface="Times New Roman" panose="02020603050405020304" pitchFamily="18" charset="0"/>
              <a:cs typeface="Times New Roman" panose="02020603050405020304" pitchFamily="18" charset="0"/>
            </a:endParaRPr>
          </a:p>
        </p:txBody>
      </p:sp>
      <p:pic>
        <p:nvPicPr>
          <p:cNvPr id="6" name="Resim 5"/>
          <p:cNvPicPr>
            <a:picLocks noChangeAspect="1"/>
          </p:cNvPicPr>
          <p:nvPr/>
        </p:nvPicPr>
        <p:blipFill rotWithShape="1">
          <a:blip r:embed="rId2">
            <a:extLst>
              <a:ext uri="{28A0092B-C50C-407E-A947-70E740481C1C}">
                <a14:useLocalDpi xmlns:a14="http://schemas.microsoft.com/office/drawing/2010/main" val="0"/>
              </a:ext>
            </a:extLst>
          </a:blip>
          <a:srcRect l="37167" t="10901" r="172" b="30876"/>
          <a:stretch/>
        </p:blipFill>
        <p:spPr>
          <a:xfrm>
            <a:off x="3825530" y="3680152"/>
            <a:ext cx="5318470" cy="3199851"/>
          </a:xfrm>
          <a:prstGeom prst="rect">
            <a:avLst/>
          </a:prstGeom>
        </p:spPr>
        <p:style>
          <a:lnRef idx="2">
            <a:schemeClr val="dk1">
              <a:shade val="50000"/>
            </a:schemeClr>
          </a:lnRef>
          <a:fillRef idx="1">
            <a:schemeClr val="dk1"/>
          </a:fillRef>
          <a:effectRef idx="0">
            <a:schemeClr val="dk1"/>
          </a:effectRef>
          <a:fontRef idx="minor">
            <a:schemeClr val="lt1"/>
          </a:fontRef>
        </p:style>
      </p:pic>
    </p:spTree>
    <p:extLst>
      <p:ext uri="{BB962C8B-B14F-4D97-AF65-F5344CB8AC3E}">
        <p14:creationId xmlns:p14="http://schemas.microsoft.com/office/powerpoint/2010/main" val="10276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97566" y="755374"/>
            <a:ext cx="8057321" cy="4401205"/>
          </a:xfrm>
          <a:prstGeom prst="rect">
            <a:avLst/>
          </a:prstGeom>
          <a:noFill/>
        </p:spPr>
        <p:txBody>
          <a:bodyPr wrap="square" rtlCol="0">
            <a:spAutoFit/>
          </a:bodyPr>
          <a:lstStyle/>
          <a:p>
            <a:pPr marL="342900" indent="-342900">
              <a:buFont typeface="Wingdings" panose="05000000000000000000" pitchFamily="2" charset="2"/>
              <a:buChar char="Ø"/>
            </a:pPr>
            <a:r>
              <a:rPr lang="tr-TR" sz="2000" b="1" dirty="0" smtClean="0">
                <a:solidFill>
                  <a:srgbClr val="FF0000"/>
                </a:solidFill>
                <a:latin typeface="Times New Roman" panose="02020603050405020304" pitchFamily="18" charset="0"/>
                <a:cs typeface="Times New Roman" panose="02020603050405020304" pitchFamily="18" charset="0"/>
              </a:rPr>
              <a:t>Saat 8:00’ de </a:t>
            </a:r>
            <a:r>
              <a:rPr lang="tr-TR" sz="2000" b="1" dirty="0" err="1" smtClean="0">
                <a:solidFill>
                  <a:srgbClr val="FF0000"/>
                </a:solidFill>
                <a:latin typeface="Times New Roman" panose="02020603050405020304" pitchFamily="18" charset="0"/>
                <a:cs typeface="Times New Roman" panose="02020603050405020304" pitchFamily="18" charset="0"/>
              </a:rPr>
              <a:t>safranboludan</a:t>
            </a:r>
            <a:r>
              <a:rPr lang="tr-TR" sz="2000" b="1" dirty="0" smtClean="0">
                <a:solidFill>
                  <a:srgbClr val="FF0000"/>
                </a:solidFill>
                <a:latin typeface="Times New Roman" panose="02020603050405020304" pitchFamily="18" charset="0"/>
                <a:cs typeface="Times New Roman" panose="02020603050405020304" pitchFamily="18" charset="0"/>
              </a:rPr>
              <a:t> Kastamonu’ya </a:t>
            </a:r>
            <a:r>
              <a:rPr lang="tr-TR" sz="2000" b="1" dirty="0" smtClean="0">
                <a:latin typeface="Times New Roman" panose="02020603050405020304" pitchFamily="18" charset="0"/>
                <a:cs typeface="Times New Roman" panose="02020603050405020304" pitchFamily="18" charset="0"/>
              </a:rPr>
              <a:t>doğru hareket ediyoruz. </a:t>
            </a:r>
            <a:r>
              <a:rPr lang="tr-TR" sz="2000" b="1" dirty="0" smtClean="0">
                <a:solidFill>
                  <a:srgbClr val="FF0000"/>
                </a:solidFill>
                <a:latin typeface="Times New Roman" panose="02020603050405020304" pitchFamily="18" charset="0"/>
                <a:cs typeface="Times New Roman" panose="02020603050405020304" pitchFamily="18" charset="0"/>
              </a:rPr>
              <a:t>Saat 09.50 civarında Azdavay kaya mezarlarını </a:t>
            </a:r>
            <a:r>
              <a:rPr lang="tr-TR" sz="2000" b="1" dirty="0" smtClean="0">
                <a:latin typeface="Times New Roman" panose="02020603050405020304" pitchFamily="18" charset="0"/>
                <a:cs typeface="Times New Roman" panose="02020603050405020304" pitchFamily="18" charset="0"/>
              </a:rPr>
              <a:t>geziyoruz ve kısa bir bilgi fotoğraf molasından sonra </a:t>
            </a:r>
            <a:r>
              <a:rPr lang="tr-TR" sz="2000" b="1" dirty="0" smtClean="0">
                <a:solidFill>
                  <a:srgbClr val="FF0000"/>
                </a:solidFill>
                <a:latin typeface="Times New Roman" panose="02020603050405020304" pitchFamily="18" charset="0"/>
                <a:cs typeface="Times New Roman" panose="02020603050405020304" pitchFamily="18" charset="0"/>
              </a:rPr>
              <a:t>saat 11:00 de </a:t>
            </a:r>
            <a:r>
              <a:rPr lang="tr-TR" sz="2000" b="1" dirty="0" smtClean="0">
                <a:latin typeface="Times New Roman" panose="02020603050405020304" pitchFamily="18" charset="0"/>
                <a:cs typeface="Times New Roman" panose="02020603050405020304" pitchFamily="18" charset="0"/>
              </a:rPr>
              <a:t>otobüsümüz Kastamonu kalesine gitmek üzere hareket ediyor. </a:t>
            </a:r>
            <a:r>
              <a:rPr lang="tr-TR" sz="2000" b="1" dirty="0" smtClean="0">
                <a:solidFill>
                  <a:srgbClr val="FF0000"/>
                </a:solidFill>
                <a:latin typeface="Times New Roman" panose="02020603050405020304" pitchFamily="18" charset="0"/>
                <a:cs typeface="Times New Roman" panose="02020603050405020304" pitchFamily="18" charset="0"/>
              </a:rPr>
              <a:t>Saat 11:45 </a:t>
            </a:r>
            <a:r>
              <a:rPr lang="tr-TR" sz="2000" b="1" dirty="0" smtClean="0">
                <a:latin typeface="Times New Roman" panose="02020603050405020304" pitchFamily="18" charset="0"/>
                <a:cs typeface="Times New Roman" panose="02020603050405020304" pitchFamily="18" charset="0"/>
              </a:rPr>
              <a:t>civarında Kastamonu kalesine </a:t>
            </a:r>
            <a:r>
              <a:rPr lang="tr-TR" sz="2000" b="1" dirty="0" err="1" smtClean="0">
                <a:latin typeface="Times New Roman" panose="02020603050405020304" pitchFamily="18" charset="0"/>
                <a:cs typeface="Times New Roman" panose="02020603050405020304" pitchFamily="18" charset="0"/>
              </a:rPr>
              <a:t>varıyoruz.Verilen</a:t>
            </a:r>
            <a:r>
              <a:rPr lang="tr-TR" sz="2000" b="1" dirty="0" smtClean="0">
                <a:latin typeface="Times New Roman" panose="02020603050405020304" pitchFamily="18" charset="0"/>
                <a:cs typeface="Times New Roman" panose="02020603050405020304" pitchFamily="18" charset="0"/>
              </a:rPr>
              <a:t> bilgi ve fotoğraf molasının ardından </a:t>
            </a:r>
            <a:r>
              <a:rPr lang="tr-TR" sz="2000" b="1" dirty="0" smtClean="0">
                <a:solidFill>
                  <a:srgbClr val="FF0000"/>
                </a:solidFill>
                <a:latin typeface="Times New Roman" panose="02020603050405020304" pitchFamily="18" charset="0"/>
                <a:cs typeface="Times New Roman" panose="02020603050405020304" pitchFamily="18" charset="0"/>
              </a:rPr>
              <a:t>saat 12:30 da </a:t>
            </a:r>
            <a:r>
              <a:rPr lang="tr-TR" sz="2000" b="1" dirty="0" err="1" smtClean="0">
                <a:solidFill>
                  <a:srgbClr val="FF0000"/>
                </a:solidFill>
                <a:latin typeface="Times New Roman" panose="02020603050405020304" pitchFamily="18" charset="0"/>
                <a:cs typeface="Times New Roman" panose="02020603050405020304" pitchFamily="18" charset="0"/>
              </a:rPr>
              <a:t>İneboluda</a:t>
            </a:r>
            <a:r>
              <a:rPr lang="tr-TR" sz="2000" b="1" dirty="0" smtClean="0">
                <a:solidFill>
                  <a:srgbClr val="FF0000"/>
                </a:solidFill>
                <a:latin typeface="Times New Roman" panose="02020603050405020304" pitchFamily="18" charset="0"/>
                <a:cs typeface="Times New Roman" panose="02020603050405020304" pitchFamily="18" charset="0"/>
              </a:rPr>
              <a:t> </a:t>
            </a:r>
            <a:r>
              <a:rPr lang="tr-TR" sz="2000" b="1" dirty="0" smtClean="0">
                <a:latin typeface="Times New Roman" panose="02020603050405020304" pitchFamily="18" charset="0"/>
                <a:cs typeface="Times New Roman" panose="02020603050405020304" pitchFamily="18" charset="0"/>
              </a:rPr>
              <a:t>öğle yemeği için hareket ediyoruz. </a:t>
            </a:r>
            <a:r>
              <a:rPr lang="tr-TR" sz="2000" b="1" dirty="0" smtClean="0">
                <a:solidFill>
                  <a:srgbClr val="FF0000"/>
                </a:solidFill>
                <a:latin typeface="Times New Roman" panose="02020603050405020304" pitchFamily="18" charset="0"/>
                <a:cs typeface="Times New Roman" panose="02020603050405020304" pitchFamily="18" charset="0"/>
              </a:rPr>
              <a:t>Saat 12.45 de </a:t>
            </a:r>
            <a:r>
              <a:rPr lang="tr-TR" sz="2000" b="1" dirty="0" err="1" smtClean="0">
                <a:solidFill>
                  <a:srgbClr val="FF0000"/>
                </a:solidFill>
                <a:latin typeface="Times New Roman" panose="02020603050405020304" pitchFamily="18" charset="0"/>
                <a:cs typeface="Times New Roman" panose="02020603050405020304" pitchFamily="18" charset="0"/>
              </a:rPr>
              <a:t>ineboluda</a:t>
            </a:r>
            <a:r>
              <a:rPr lang="tr-TR" sz="2000" b="1" dirty="0" smtClean="0">
                <a:solidFill>
                  <a:srgbClr val="FF0000"/>
                </a:solidFill>
                <a:latin typeface="Times New Roman" panose="02020603050405020304" pitchFamily="18" charset="0"/>
                <a:cs typeface="Times New Roman" panose="02020603050405020304" pitchFamily="18" charset="0"/>
              </a:rPr>
              <a:t> </a:t>
            </a:r>
            <a:r>
              <a:rPr lang="tr-TR" sz="2000" b="1" dirty="0" smtClean="0">
                <a:latin typeface="Times New Roman" panose="02020603050405020304" pitchFamily="18" charset="0"/>
                <a:cs typeface="Times New Roman" panose="02020603050405020304" pitchFamily="18" charset="0"/>
              </a:rPr>
              <a:t>öğle yemeğimizi </a:t>
            </a:r>
            <a:r>
              <a:rPr lang="tr-TR" sz="2000" b="1" dirty="0" err="1" smtClean="0">
                <a:latin typeface="Times New Roman" panose="02020603050405020304" pitchFamily="18" charset="0"/>
                <a:cs typeface="Times New Roman" panose="02020603050405020304" pitchFamily="18" charset="0"/>
              </a:rPr>
              <a:t>yedikden</a:t>
            </a:r>
            <a:r>
              <a:rPr lang="tr-TR" sz="2000" b="1" dirty="0" smtClean="0">
                <a:latin typeface="Times New Roman" panose="02020603050405020304" pitchFamily="18" charset="0"/>
                <a:cs typeface="Times New Roman" panose="02020603050405020304" pitchFamily="18" charset="0"/>
              </a:rPr>
              <a:t> sonra </a:t>
            </a:r>
            <a:r>
              <a:rPr lang="tr-TR" sz="2000" b="1" dirty="0" smtClean="0">
                <a:solidFill>
                  <a:srgbClr val="FF0000"/>
                </a:solidFill>
                <a:latin typeface="Times New Roman" panose="02020603050405020304" pitchFamily="18" charset="0"/>
                <a:cs typeface="Times New Roman" panose="02020603050405020304" pitchFamily="18" charset="0"/>
              </a:rPr>
              <a:t>saat 13:30 da </a:t>
            </a:r>
            <a:r>
              <a:rPr lang="tr-TR" sz="2000" b="1" dirty="0" err="1" smtClean="0">
                <a:solidFill>
                  <a:srgbClr val="FF0000"/>
                </a:solidFill>
                <a:latin typeface="Times New Roman" panose="02020603050405020304" pitchFamily="18" charset="0"/>
                <a:cs typeface="Times New Roman" panose="02020603050405020304" pitchFamily="18" charset="0"/>
              </a:rPr>
              <a:t>sinopa</a:t>
            </a:r>
            <a:r>
              <a:rPr lang="tr-TR" sz="2000" b="1" dirty="0" smtClean="0">
                <a:solidFill>
                  <a:srgbClr val="FF0000"/>
                </a:solidFill>
                <a:latin typeface="Times New Roman" panose="02020603050405020304" pitchFamily="18" charset="0"/>
                <a:cs typeface="Times New Roman" panose="02020603050405020304" pitchFamily="18" charset="0"/>
              </a:rPr>
              <a:t> </a:t>
            </a:r>
            <a:r>
              <a:rPr lang="tr-TR" sz="2000" b="1" dirty="0" smtClean="0">
                <a:latin typeface="Times New Roman" panose="02020603050405020304" pitchFamily="18" charset="0"/>
                <a:cs typeface="Times New Roman" panose="02020603050405020304" pitchFamily="18" charset="0"/>
              </a:rPr>
              <a:t>gitmek üzere hareket </a:t>
            </a:r>
            <a:r>
              <a:rPr lang="tr-TR" sz="2000" b="1" dirty="0" err="1" smtClean="0">
                <a:latin typeface="Times New Roman" panose="02020603050405020304" pitchFamily="18" charset="0"/>
                <a:cs typeface="Times New Roman" panose="02020603050405020304" pitchFamily="18" charset="0"/>
              </a:rPr>
              <a:t>ediyoruz.</a:t>
            </a:r>
            <a:r>
              <a:rPr lang="tr-TR" sz="2000" b="1" dirty="0" err="1" smtClean="0">
                <a:solidFill>
                  <a:srgbClr val="FF0000"/>
                </a:solidFill>
                <a:latin typeface="Times New Roman" panose="02020603050405020304" pitchFamily="18" charset="0"/>
                <a:cs typeface="Times New Roman" panose="02020603050405020304" pitchFamily="18" charset="0"/>
              </a:rPr>
              <a:t>Saat</a:t>
            </a:r>
            <a:r>
              <a:rPr lang="tr-TR" sz="2000" b="1" dirty="0" smtClean="0">
                <a:solidFill>
                  <a:srgbClr val="FF0000"/>
                </a:solidFill>
                <a:latin typeface="Times New Roman" panose="02020603050405020304" pitchFamily="18" charset="0"/>
                <a:cs typeface="Times New Roman" panose="02020603050405020304" pitchFamily="18" charset="0"/>
              </a:rPr>
              <a:t> 15:00 de </a:t>
            </a:r>
            <a:r>
              <a:rPr lang="tr-TR" sz="2000" b="1" dirty="0" err="1" smtClean="0">
                <a:solidFill>
                  <a:srgbClr val="FF0000"/>
                </a:solidFill>
                <a:latin typeface="Times New Roman" panose="02020603050405020304" pitchFamily="18" charset="0"/>
                <a:cs typeface="Times New Roman" panose="02020603050405020304" pitchFamily="18" charset="0"/>
              </a:rPr>
              <a:t>inaltı</a:t>
            </a:r>
            <a:r>
              <a:rPr lang="tr-TR" sz="2000" b="1" dirty="0" smtClean="0">
                <a:solidFill>
                  <a:srgbClr val="FF0000"/>
                </a:solidFill>
                <a:latin typeface="Times New Roman" panose="02020603050405020304" pitchFamily="18" charset="0"/>
                <a:cs typeface="Times New Roman" panose="02020603050405020304" pitchFamily="18" charset="0"/>
              </a:rPr>
              <a:t> mağarasına </a:t>
            </a:r>
            <a:r>
              <a:rPr lang="tr-TR" sz="2000" b="1" dirty="0" smtClean="0">
                <a:latin typeface="Times New Roman" panose="02020603050405020304" pitchFamily="18" charset="0"/>
                <a:cs typeface="Times New Roman" panose="02020603050405020304" pitchFamily="18" charset="0"/>
              </a:rPr>
              <a:t>gidiyoruz. Kısa bilgi ve fotoğraf çekiminden sonra </a:t>
            </a:r>
            <a:r>
              <a:rPr lang="tr-TR" sz="2000" b="1" dirty="0" smtClean="0">
                <a:solidFill>
                  <a:srgbClr val="FF0000"/>
                </a:solidFill>
                <a:latin typeface="Times New Roman" panose="02020603050405020304" pitchFamily="18" charset="0"/>
                <a:cs typeface="Times New Roman" panose="02020603050405020304" pitchFamily="18" charset="0"/>
              </a:rPr>
              <a:t>16:30’ da </a:t>
            </a:r>
            <a:r>
              <a:rPr lang="tr-TR" sz="2000" b="1" dirty="0" err="1" smtClean="0">
                <a:solidFill>
                  <a:srgbClr val="FF0000"/>
                </a:solidFill>
                <a:latin typeface="Times New Roman" panose="02020603050405020304" pitchFamily="18" charset="0"/>
                <a:cs typeface="Times New Roman" panose="02020603050405020304" pitchFamily="18" charset="0"/>
              </a:rPr>
              <a:t>erfelek</a:t>
            </a:r>
            <a:r>
              <a:rPr lang="tr-TR" sz="2000" b="1" dirty="0" smtClean="0">
                <a:solidFill>
                  <a:srgbClr val="FF0000"/>
                </a:solidFill>
                <a:latin typeface="Times New Roman" panose="02020603050405020304" pitchFamily="18" charset="0"/>
                <a:cs typeface="Times New Roman" panose="02020603050405020304" pitchFamily="18" charset="0"/>
              </a:rPr>
              <a:t> şelalesine  </a:t>
            </a:r>
            <a:r>
              <a:rPr lang="tr-TR" sz="2000" b="1" dirty="0" smtClean="0">
                <a:latin typeface="Times New Roman" panose="02020603050405020304" pitchFamily="18" charset="0"/>
                <a:cs typeface="Times New Roman" panose="02020603050405020304" pitchFamily="18" charset="0"/>
              </a:rPr>
              <a:t>varıyoruz. </a:t>
            </a:r>
            <a:r>
              <a:rPr lang="tr-TR" sz="2000" b="1" dirty="0" smtClean="0">
                <a:solidFill>
                  <a:srgbClr val="FF0000"/>
                </a:solidFill>
                <a:latin typeface="Times New Roman" panose="02020603050405020304" pitchFamily="18" charset="0"/>
                <a:cs typeface="Times New Roman" panose="02020603050405020304" pitchFamily="18" charset="0"/>
              </a:rPr>
              <a:t>17.15 de </a:t>
            </a:r>
            <a:r>
              <a:rPr lang="tr-TR" sz="2000" b="1" dirty="0" err="1" smtClean="0">
                <a:solidFill>
                  <a:srgbClr val="FF0000"/>
                </a:solidFill>
                <a:latin typeface="Times New Roman" panose="02020603050405020304" pitchFamily="18" charset="0"/>
                <a:cs typeface="Times New Roman" panose="02020603050405020304" pitchFamily="18" charset="0"/>
              </a:rPr>
              <a:t>sinop</a:t>
            </a:r>
            <a:r>
              <a:rPr lang="tr-TR" sz="2000" b="1" dirty="0" smtClean="0">
                <a:solidFill>
                  <a:srgbClr val="FF0000"/>
                </a:solidFill>
                <a:latin typeface="Times New Roman" panose="02020603050405020304" pitchFamily="18" charset="0"/>
                <a:cs typeface="Times New Roman" panose="02020603050405020304" pitchFamily="18" charset="0"/>
              </a:rPr>
              <a:t> cezaevini </a:t>
            </a:r>
            <a:r>
              <a:rPr lang="tr-TR" sz="2000" b="1" dirty="0" smtClean="0">
                <a:latin typeface="Times New Roman" panose="02020603050405020304" pitchFamily="18" charset="0"/>
                <a:cs typeface="Times New Roman" panose="02020603050405020304" pitchFamily="18" charset="0"/>
              </a:rPr>
              <a:t>geziyoruz bilgi ve fotoğraf molasından sonra </a:t>
            </a:r>
            <a:r>
              <a:rPr lang="tr-TR" sz="2000" b="1" dirty="0" smtClean="0">
                <a:solidFill>
                  <a:srgbClr val="FF0000"/>
                </a:solidFill>
                <a:latin typeface="Times New Roman" panose="02020603050405020304" pitchFamily="18" charset="0"/>
                <a:cs typeface="Times New Roman" panose="02020603050405020304" pitchFamily="18" charset="0"/>
              </a:rPr>
              <a:t>saat 18:30 da </a:t>
            </a:r>
            <a:r>
              <a:rPr lang="tr-TR" sz="2000" b="1" dirty="0" err="1" smtClean="0">
                <a:solidFill>
                  <a:srgbClr val="FF0000"/>
                </a:solidFill>
                <a:latin typeface="Times New Roman" panose="02020603050405020304" pitchFamily="18" charset="0"/>
                <a:cs typeface="Times New Roman" panose="02020603050405020304" pitchFamily="18" charset="0"/>
              </a:rPr>
              <a:t>sinop</a:t>
            </a:r>
            <a:r>
              <a:rPr lang="tr-TR" sz="2000" b="1" dirty="0" smtClean="0">
                <a:solidFill>
                  <a:srgbClr val="FF0000"/>
                </a:solidFill>
                <a:latin typeface="Times New Roman" panose="02020603050405020304" pitchFamily="18" charset="0"/>
                <a:cs typeface="Times New Roman" panose="02020603050405020304" pitchFamily="18" charset="0"/>
              </a:rPr>
              <a:t> kalesine</a:t>
            </a:r>
            <a:r>
              <a:rPr lang="tr-TR" sz="2000" b="1" dirty="0" smtClean="0">
                <a:latin typeface="Times New Roman" panose="02020603050405020304" pitchFamily="18" charset="0"/>
                <a:cs typeface="Times New Roman" panose="02020603050405020304" pitchFamily="18" charset="0"/>
              </a:rPr>
              <a:t> doğru hareket ediyoruz. Bilgi ve fotoğraf molasından sonra yorucu bir günün ardından </a:t>
            </a:r>
            <a:r>
              <a:rPr lang="tr-TR" sz="2000" b="1" dirty="0" smtClean="0">
                <a:solidFill>
                  <a:srgbClr val="FF0000"/>
                </a:solidFill>
                <a:latin typeface="Times New Roman" panose="02020603050405020304" pitchFamily="18" charset="0"/>
                <a:cs typeface="Times New Roman" panose="02020603050405020304" pitchFamily="18" charset="0"/>
              </a:rPr>
              <a:t>saat 19:00 da </a:t>
            </a:r>
            <a:r>
              <a:rPr lang="tr-TR" sz="2000" b="1" dirty="0" smtClean="0">
                <a:latin typeface="Times New Roman" panose="02020603050405020304" pitchFamily="18" charset="0"/>
                <a:cs typeface="Times New Roman" panose="02020603050405020304" pitchFamily="18" charset="0"/>
              </a:rPr>
              <a:t>konaklayacağımız otele </a:t>
            </a:r>
            <a:r>
              <a:rPr lang="tr-TR" sz="2000" b="1" dirty="0" err="1" smtClean="0">
                <a:latin typeface="Times New Roman" panose="02020603050405020304" pitchFamily="18" charset="0"/>
                <a:cs typeface="Times New Roman" panose="02020603050405020304" pitchFamily="18" charset="0"/>
              </a:rPr>
              <a:t>gerzeğe</a:t>
            </a:r>
            <a:r>
              <a:rPr lang="tr-TR" sz="2000" b="1" dirty="0" smtClean="0">
                <a:latin typeface="Times New Roman" panose="02020603050405020304" pitchFamily="18" charset="0"/>
                <a:cs typeface="Times New Roman" panose="02020603050405020304" pitchFamily="18" charset="0"/>
              </a:rPr>
              <a:t> doğru yola </a:t>
            </a:r>
            <a:r>
              <a:rPr lang="tr-TR" sz="2000" b="1" dirty="0" err="1" smtClean="0">
                <a:latin typeface="Times New Roman" panose="02020603050405020304" pitchFamily="18" charset="0"/>
                <a:cs typeface="Times New Roman" panose="02020603050405020304" pitchFamily="18" charset="0"/>
              </a:rPr>
              <a:t>çıkıyoruz.</a:t>
            </a:r>
            <a:r>
              <a:rPr lang="tr-TR" sz="2000" b="1" dirty="0" err="1" smtClean="0">
                <a:solidFill>
                  <a:srgbClr val="FF0000"/>
                </a:solidFill>
                <a:latin typeface="Times New Roman" panose="02020603050405020304" pitchFamily="18" charset="0"/>
                <a:cs typeface="Times New Roman" panose="02020603050405020304" pitchFamily="18" charset="0"/>
              </a:rPr>
              <a:t>Saat</a:t>
            </a:r>
            <a:r>
              <a:rPr lang="tr-TR" sz="2000" b="1" dirty="0" smtClean="0">
                <a:solidFill>
                  <a:srgbClr val="FF0000"/>
                </a:solidFill>
                <a:latin typeface="Times New Roman" panose="02020603050405020304" pitchFamily="18" charset="0"/>
                <a:cs typeface="Times New Roman" panose="02020603050405020304" pitchFamily="18" charset="0"/>
              </a:rPr>
              <a:t> 19:45 de</a:t>
            </a:r>
            <a:r>
              <a:rPr lang="tr-TR" sz="2000" b="1" dirty="0" smtClean="0">
                <a:latin typeface="Times New Roman" panose="02020603050405020304" pitchFamily="18" charset="0"/>
                <a:cs typeface="Times New Roman" panose="02020603050405020304" pitchFamily="18" charset="0"/>
              </a:rPr>
              <a:t> otelimize varıyoruz.</a:t>
            </a:r>
            <a:endParaRPr lang="tr-TR"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791080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132521" y="201734"/>
            <a:ext cx="6864626" cy="461665"/>
          </a:xfrm>
          <a:prstGeom prst="rect">
            <a:avLst/>
          </a:prstGeom>
          <a:noFill/>
        </p:spPr>
        <p:txBody>
          <a:bodyPr wrap="square" rtlCol="0">
            <a:spAutoFit/>
          </a:bodyPr>
          <a:lstStyle/>
          <a:p>
            <a:r>
              <a:rPr lang="tr-TR" sz="2400" b="1" dirty="0" smtClean="0">
                <a:solidFill>
                  <a:schemeClr val="accent4">
                    <a:lumMod val="50000"/>
                  </a:schemeClr>
                </a:solidFill>
                <a:effectLst>
                  <a:glow rad="228600">
                    <a:schemeClr val="accent4">
                      <a:satMod val="175000"/>
                      <a:alpha val="40000"/>
                    </a:schemeClr>
                  </a:glow>
                </a:effectLst>
                <a:latin typeface="Times New Roman" panose="02020603050405020304" pitchFamily="18" charset="0"/>
                <a:cs typeface="Times New Roman" panose="02020603050405020304" pitchFamily="18" charset="0"/>
              </a:rPr>
              <a:t>AZDAVAY KAYA MEZARLARI</a:t>
            </a:r>
            <a:endParaRPr lang="tr-TR" sz="2400" b="1" dirty="0">
              <a:solidFill>
                <a:schemeClr val="accent4">
                  <a:lumMod val="50000"/>
                </a:schemeClr>
              </a:solidFill>
              <a:effectLst>
                <a:glow rad="228600">
                  <a:schemeClr val="accent4">
                    <a:satMod val="175000"/>
                    <a:alpha val="40000"/>
                  </a:schemeClr>
                </a:glow>
              </a:effectLst>
              <a:latin typeface="Times New Roman" panose="02020603050405020304" pitchFamily="18" charset="0"/>
              <a:cs typeface="Times New Roman" panose="02020603050405020304" pitchFamily="18" charset="0"/>
            </a:endParaRPr>
          </a:p>
        </p:txBody>
      </p:sp>
      <p:sp>
        <p:nvSpPr>
          <p:cNvPr id="5" name="Metin kutusu 4"/>
          <p:cNvSpPr txBox="1"/>
          <p:nvPr/>
        </p:nvSpPr>
        <p:spPr>
          <a:xfrm>
            <a:off x="265043" y="721929"/>
            <a:ext cx="8521148" cy="1015663"/>
          </a:xfrm>
          <a:prstGeom prst="rect">
            <a:avLst/>
          </a:prstGeom>
          <a:noFill/>
        </p:spPr>
        <p:txBody>
          <a:bodyPr wrap="square" rtlCol="0">
            <a:spAutoFit/>
          </a:bodyPr>
          <a:lstStyle/>
          <a:p>
            <a:pPr marL="285750" indent="-285750">
              <a:buFont typeface="Wingdings" panose="05000000000000000000" pitchFamily="2" charset="2"/>
              <a:buChar char="Ø"/>
            </a:pPr>
            <a:r>
              <a:rPr lang="tr-TR" sz="2000" b="1" dirty="0">
                <a:latin typeface="Times New Roman" panose="02020603050405020304" pitchFamily="18" charset="0"/>
                <a:cs typeface="Times New Roman" panose="02020603050405020304" pitchFamily="18" charset="0"/>
              </a:rPr>
              <a:t>Kastamonu Antik Çağ’ın </a:t>
            </a:r>
            <a:r>
              <a:rPr lang="tr-TR" sz="2000" b="1" dirty="0" err="1">
                <a:latin typeface="Times New Roman" panose="02020603050405020304" pitchFamily="18" charset="0"/>
                <a:cs typeface="Times New Roman" panose="02020603050405020304" pitchFamily="18" charset="0"/>
              </a:rPr>
              <a:t>Paphlagonia</a:t>
            </a:r>
            <a:r>
              <a:rPr lang="tr-TR" sz="2000" b="1" dirty="0">
                <a:latin typeface="Times New Roman" panose="02020603050405020304" pitchFamily="18" charset="0"/>
                <a:cs typeface="Times New Roman" panose="02020603050405020304" pitchFamily="18" charset="0"/>
              </a:rPr>
              <a:t> Bölgesi sınırları içerisinde bulunmaktadır. Bu bölgede Antik Çağ’dan kalmış kaya mezarları bulunmaktadır.  </a:t>
            </a:r>
          </a:p>
        </p:txBody>
      </p:sp>
      <p:sp>
        <p:nvSpPr>
          <p:cNvPr id="6" name="Metin kutusu 5"/>
          <p:cNvSpPr txBox="1"/>
          <p:nvPr/>
        </p:nvSpPr>
        <p:spPr>
          <a:xfrm>
            <a:off x="265043" y="1792973"/>
            <a:ext cx="8507896" cy="1631216"/>
          </a:xfrm>
          <a:prstGeom prst="rect">
            <a:avLst/>
          </a:prstGeom>
          <a:noFill/>
        </p:spPr>
        <p:txBody>
          <a:bodyPr wrap="square" rtlCol="0">
            <a:spAutoFit/>
          </a:bodyPr>
          <a:lstStyle/>
          <a:p>
            <a:r>
              <a:rPr lang="tr-TR" sz="1600" b="1" dirty="0" smtClean="0">
                <a:solidFill>
                  <a:schemeClr val="accent4">
                    <a:lumMod val="50000"/>
                  </a:schemeClr>
                </a:solidFill>
                <a:effectLst>
                  <a:glow rad="228600">
                    <a:schemeClr val="accent4">
                      <a:satMod val="175000"/>
                      <a:alpha val="40000"/>
                    </a:schemeClr>
                  </a:glow>
                </a:effectLst>
                <a:latin typeface="Times New Roman" panose="02020603050405020304" pitchFamily="18" charset="0"/>
                <a:cs typeface="Times New Roman" panose="02020603050405020304" pitchFamily="18" charset="0"/>
              </a:rPr>
              <a:t>EV KAYA MEZARI: </a:t>
            </a:r>
            <a:r>
              <a:rPr lang="tr-TR" sz="2000" b="1" dirty="0" smtClean="0">
                <a:latin typeface="Times New Roman" panose="02020603050405020304" pitchFamily="18" charset="0"/>
                <a:cs typeface="Times New Roman" panose="02020603050405020304" pitchFamily="18" charset="0"/>
              </a:rPr>
              <a:t>Kastamonu’nun </a:t>
            </a:r>
            <a:r>
              <a:rPr lang="tr-TR" sz="2000" b="1" dirty="0">
                <a:latin typeface="Times New Roman" panose="02020603050405020304" pitchFamily="18" charset="0"/>
                <a:cs typeface="Times New Roman" panose="02020603050405020304" pitchFamily="18" charset="0"/>
              </a:rPr>
              <a:t>en eski kaya mezarı olan bu yapı bugünkü Endüstri Meslek Lisesi yanındaki doğal kaya bloğu üzerinde, zeminden 8 m. yükseklikte oyulmuştur. </a:t>
            </a:r>
            <a:r>
              <a:rPr lang="tr-TR" sz="2000" b="1" dirty="0" smtClean="0">
                <a:latin typeface="Times New Roman" panose="02020603050405020304" pitchFamily="18" charset="0"/>
                <a:cs typeface="Times New Roman" panose="02020603050405020304" pitchFamily="18" charset="0"/>
              </a:rPr>
              <a:t>MÖ.7.yüzyılın </a:t>
            </a:r>
            <a:r>
              <a:rPr lang="tr-TR" sz="2000" b="1" dirty="0">
                <a:latin typeface="Times New Roman" panose="02020603050405020304" pitchFamily="18" charset="0"/>
                <a:cs typeface="Times New Roman" panose="02020603050405020304" pitchFamily="18" charset="0"/>
              </a:rPr>
              <a:t>başlarına tarihlendirilen bu mezar anıtı </a:t>
            </a:r>
            <a:r>
              <a:rPr lang="tr-TR" sz="2000" b="1" dirty="0" err="1">
                <a:latin typeface="Times New Roman" panose="02020603050405020304" pitchFamily="18" charset="0"/>
                <a:cs typeface="Times New Roman" panose="02020603050405020304" pitchFamily="18" charset="0"/>
              </a:rPr>
              <a:t>Paphlagonialılar</a:t>
            </a:r>
            <a:r>
              <a:rPr lang="tr-TR" sz="2000" b="1" dirty="0">
                <a:latin typeface="Times New Roman" panose="02020603050405020304" pitchFamily="18" charset="0"/>
                <a:cs typeface="Times New Roman" panose="02020603050405020304" pitchFamily="18" charset="0"/>
              </a:rPr>
              <a:t> tarafından yapılmıştır. Mezarın üç ayrı girişi olup, içerisinde de üç ayrı mezar odası bulunmaktadır</a:t>
            </a:r>
          </a:p>
        </p:txBody>
      </p:sp>
      <p:pic>
        <p:nvPicPr>
          <p:cNvPr id="7" name="Resim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0662" y="3424189"/>
            <a:ext cx="6732104" cy="3504477"/>
          </a:xfrm>
          <a:prstGeom prst="rect">
            <a:avLst/>
          </a:prstGeom>
        </p:spPr>
        <p:style>
          <a:lnRef idx="2">
            <a:schemeClr val="dk1">
              <a:shade val="50000"/>
            </a:schemeClr>
          </a:lnRef>
          <a:fillRef idx="1">
            <a:schemeClr val="dk1"/>
          </a:fillRef>
          <a:effectRef idx="0">
            <a:schemeClr val="dk1"/>
          </a:effectRef>
          <a:fontRef idx="minor">
            <a:schemeClr val="lt1"/>
          </a:fontRef>
        </p:style>
      </p:pic>
    </p:spTree>
    <p:extLst>
      <p:ext uri="{BB962C8B-B14F-4D97-AF65-F5344CB8AC3E}">
        <p14:creationId xmlns:p14="http://schemas.microsoft.com/office/powerpoint/2010/main" val="350344185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662609" y="636104"/>
            <a:ext cx="8083826" cy="4154984"/>
          </a:xfrm>
          <a:prstGeom prst="rect">
            <a:avLst/>
          </a:prstGeom>
          <a:noFill/>
        </p:spPr>
        <p:txBody>
          <a:bodyPr wrap="square" rtlCol="0">
            <a:spAutoFit/>
          </a:bodyPr>
          <a:lstStyle/>
          <a:p>
            <a:r>
              <a:rPr lang="tr-TR" sz="2400" b="1" dirty="0" smtClean="0">
                <a:solidFill>
                  <a:srgbClr val="FF0000"/>
                </a:solidFill>
                <a:latin typeface="Times New Roman" panose="02020603050405020304" pitchFamily="18" charset="0"/>
                <a:cs typeface="Times New Roman" panose="02020603050405020304" pitchFamily="18" charset="0"/>
              </a:rPr>
              <a:t>Saat 7:00 de otelden </a:t>
            </a:r>
            <a:r>
              <a:rPr lang="tr-TR" sz="2400" b="1" dirty="0" smtClean="0">
                <a:latin typeface="Times New Roman" panose="02020603050405020304" pitchFamily="18" charset="0"/>
                <a:cs typeface="Times New Roman" panose="02020603050405020304" pitchFamily="18" charset="0"/>
              </a:rPr>
              <a:t>ayrılıyoruz. Arabada sabah </a:t>
            </a:r>
            <a:r>
              <a:rPr lang="tr-TR" sz="2400" b="1" dirty="0">
                <a:latin typeface="Times New Roman" panose="02020603050405020304" pitchFamily="18" charset="0"/>
                <a:cs typeface="Times New Roman" panose="02020603050405020304" pitchFamily="18" charset="0"/>
              </a:rPr>
              <a:t>kahvaltısını otobüs içerisinde mini paketler halinde hazırlanmış kahvaltılıklar şeklinde </a:t>
            </a:r>
            <a:r>
              <a:rPr lang="tr-TR" sz="2400" b="1" dirty="0" smtClean="0">
                <a:latin typeface="Times New Roman" panose="02020603050405020304" pitchFamily="18" charset="0"/>
                <a:cs typeface="Times New Roman" panose="02020603050405020304" pitchFamily="18" charset="0"/>
              </a:rPr>
              <a:t>alıyoruz. </a:t>
            </a:r>
            <a:r>
              <a:rPr lang="tr-TR" sz="2400" b="1" dirty="0" smtClean="0">
                <a:solidFill>
                  <a:srgbClr val="FF0000"/>
                </a:solidFill>
                <a:latin typeface="Times New Roman" panose="02020603050405020304" pitchFamily="18" charset="0"/>
                <a:cs typeface="Times New Roman" panose="02020603050405020304" pitchFamily="18" charset="0"/>
              </a:rPr>
              <a:t>Saat 10:30 </a:t>
            </a:r>
            <a:r>
              <a:rPr lang="tr-TR" sz="2400" b="1" dirty="0" smtClean="0">
                <a:latin typeface="Times New Roman" panose="02020603050405020304" pitchFamily="18" charset="0"/>
                <a:cs typeface="Times New Roman" panose="02020603050405020304" pitchFamily="18" charset="0"/>
              </a:rPr>
              <a:t>civarında </a:t>
            </a:r>
            <a:r>
              <a:rPr lang="tr-TR" sz="2400" b="1" dirty="0" err="1" smtClean="0">
                <a:latin typeface="Times New Roman" panose="02020603050405020304" pitchFamily="18" charset="0"/>
                <a:cs typeface="Times New Roman" panose="02020603050405020304" pitchFamily="18" charset="0"/>
              </a:rPr>
              <a:t>amasya</a:t>
            </a:r>
            <a:r>
              <a:rPr lang="tr-TR" sz="2400" b="1" dirty="0" smtClean="0">
                <a:latin typeface="Times New Roman" panose="02020603050405020304" pitchFamily="18" charset="0"/>
                <a:cs typeface="Times New Roman" panose="02020603050405020304" pitchFamily="18" charset="0"/>
              </a:rPr>
              <a:t> merkezdeki </a:t>
            </a:r>
            <a:r>
              <a:rPr lang="tr-TR" sz="2400" b="1" dirty="0" err="1" smtClean="0">
                <a:latin typeface="Times New Roman" panose="02020603050405020304" pitchFamily="18" charset="0"/>
                <a:cs typeface="Times New Roman" panose="02020603050405020304" pitchFamily="18" charset="0"/>
              </a:rPr>
              <a:t>amasya</a:t>
            </a:r>
            <a:r>
              <a:rPr lang="tr-TR" sz="2400" b="1" dirty="0" smtClean="0">
                <a:latin typeface="Times New Roman" panose="02020603050405020304" pitchFamily="18" charset="0"/>
                <a:cs typeface="Times New Roman" panose="02020603050405020304" pitchFamily="18" charset="0"/>
              </a:rPr>
              <a:t> müzesine varıyoruz. Gezi bilgi ve fotoğraf çekiminden sonra </a:t>
            </a:r>
            <a:r>
              <a:rPr lang="tr-TR" sz="2400" b="1" dirty="0" smtClean="0">
                <a:solidFill>
                  <a:srgbClr val="FF0000"/>
                </a:solidFill>
                <a:latin typeface="Times New Roman" panose="02020603050405020304" pitchFamily="18" charset="0"/>
                <a:cs typeface="Times New Roman" panose="02020603050405020304" pitchFamily="18" charset="0"/>
              </a:rPr>
              <a:t>saat 11:30 da kral kaya mezarlarını </a:t>
            </a:r>
            <a:r>
              <a:rPr lang="tr-TR" sz="2400" b="1" dirty="0" smtClean="0">
                <a:latin typeface="Times New Roman" panose="02020603050405020304" pitchFamily="18" charset="0"/>
                <a:cs typeface="Times New Roman" panose="02020603050405020304" pitchFamily="18" charset="0"/>
              </a:rPr>
              <a:t>ziyaret ediyoruz. Yaklaşık </a:t>
            </a:r>
            <a:r>
              <a:rPr lang="tr-TR" sz="2400" b="1" dirty="0" smtClean="0">
                <a:solidFill>
                  <a:srgbClr val="FF0000"/>
                </a:solidFill>
                <a:latin typeface="Times New Roman" panose="02020603050405020304" pitchFamily="18" charset="0"/>
                <a:cs typeface="Times New Roman" panose="02020603050405020304" pitchFamily="18" charset="0"/>
              </a:rPr>
              <a:t>saat 12.30 </a:t>
            </a:r>
            <a:r>
              <a:rPr lang="tr-TR" sz="2400" b="1" dirty="0" smtClean="0">
                <a:latin typeface="Times New Roman" panose="02020603050405020304" pitchFamily="18" charset="0"/>
                <a:cs typeface="Times New Roman" panose="02020603050405020304" pitchFamily="18" charset="0"/>
              </a:rPr>
              <a:t>civarında çoruma gitmek üzere hareket </a:t>
            </a:r>
            <a:r>
              <a:rPr lang="tr-TR" sz="2400" b="1" dirty="0" err="1" smtClean="0">
                <a:latin typeface="Times New Roman" panose="02020603050405020304" pitchFamily="18" charset="0"/>
                <a:cs typeface="Times New Roman" panose="02020603050405020304" pitchFamily="18" charset="0"/>
              </a:rPr>
              <a:t>ediyoruz.</a:t>
            </a:r>
            <a:r>
              <a:rPr lang="tr-TR" sz="2400" b="1" dirty="0" err="1" smtClean="0">
                <a:solidFill>
                  <a:srgbClr val="FF0000"/>
                </a:solidFill>
                <a:latin typeface="Times New Roman" panose="02020603050405020304" pitchFamily="18" charset="0"/>
                <a:cs typeface="Times New Roman" panose="02020603050405020304" pitchFamily="18" charset="0"/>
              </a:rPr>
              <a:t>Saat</a:t>
            </a:r>
            <a:r>
              <a:rPr lang="tr-TR" sz="2400" b="1" dirty="0">
                <a:solidFill>
                  <a:srgbClr val="FF0000"/>
                </a:solidFill>
                <a:latin typeface="Times New Roman" panose="02020603050405020304" pitchFamily="18" charset="0"/>
                <a:cs typeface="Times New Roman" panose="02020603050405020304" pitchFamily="18" charset="0"/>
              </a:rPr>
              <a:t> </a:t>
            </a:r>
            <a:r>
              <a:rPr lang="tr-TR" sz="2400" b="1" dirty="0" smtClean="0">
                <a:solidFill>
                  <a:srgbClr val="FF0000"/>
                </a:solidFill>
                <a:latin typeface="Times New Roman" panose="02020603050405020304" pitchFamily="18" charset="0"/>
                <a:cs typeface="Times New Roman" panose="02020603050405020304" pitchFamily="18" charset="0"/>
              </a:rPr>
              <a:t>14:00’ de </a:t>
            </a:r>
            <a:r>
              <a:rPr lang="tr-TR" sz="2400" b="1" dirty="0" smtClean="0">
                <a:latin typeface="Times New Roman" panose="02020603050405020304" pitchFamily="18" charset="0"/>
                <a:cs typeface="Times New Roman" panose="02020603050405020304" pitchFamily="18" charset="0"/>
              </a:rPr>
              <a:t>çorum’ da öğle yemeğimizi yiyoruz.  </a:t>
            </a:r>
            <a:r>
              <a:rPr lang="tr-TR" sz="2400" b="1" dirty="0" smtClean="0">
                <a:solidFill>
                  <a:srgbClr val="FF0000"/>
                </a:solidFill>
                <a:latin typeface="Times New Roman" panose="02020603050405020304" pitchFamily="18" charset="0"/>
                <a:cs typeface="Times New Roman" panose="02020603050405020304" pitchFamily="18" charset="0"/>
              </a:rPr>
              <a:t>Saat 15:00 </a:t>
            </a:r>
            <a:r>
              <a:rPr lang="tr-TR" sz="2400" b="1" dirty="0" smtClean="0">
                <a:latin typeface="Times New Roman" panose="02020603050405020304" pitchFamily="18" charset="0"/>
                <a:cs typeface="Times New Roman" panose="02020603050405020304" pitchFamily="18" charset="0"/>
              </a:rPr>
              <a:t>civarında </a:t>
            </a:r>
            <a:r>
              <a:rPr lang="tr-TR" sz="2400" b="1" dirty="0" err="1" smtClean="0">
                <a:solidFill>
                  <a:srgbClr val="FF0000"/>
                </a:solidFill>
                <a:latin typeface="Times New Roman" panose="02020603050405020304" pitchFamily="18" charset="0"/>
                <a:cs typeface="Times New Roman" panose="02020603050405020304" pitchFamily="18" charset="0"/>
              </a:rPr>
              <a:t>hattuşa</a:t>
            </a:r>
            <a:r>
              <a:rPr lang="tr-TR" sz="2400" b="1" dirty="0" smtClean="0">
                <a:solidFill>
                  <a:srgbClr val="FF0000"/>
                </a:solidFill>
                <a:latin typeface="Times New Roman" panose="02020603050405020304" pitchFamily="18" charset="0"/>
                <a:cs typeface="Times New Roman" panose="02020603050405020304" pitchFamily="18" charset="0"/>
              </a:rPr>
              <a:t> ören yerini </a:t>
            </a:r>
            <a:r>
              <a:rPr lang="tr-TR" sz="2400" b="1" dirty="0" smtClean="0">
                <a:latin typeface="Times New Roman" panose="02020603050405020304" pitchFamily="18" charset="0"/>
                <a:cs typeface="Times New Roman" panose="02020603050405020304" pitchFamily="18" charset="0"/>
              </a:rPr>
              <a:t>ziyarete gidiyoruz. Yaklaşık 3 saatlik gezinin ardından konaklayacağımız otele doğru </a:t>
            </a:r>
            <a:r>
              <a:rPr lang="tr-TR" sz="2400" b="1" dirty="0" smtClean="0">
                <a:solidFill>
                  <a:srgbClr val="FF0000"/>
                </a:solidFill>
                <a:latin typeface="Times New Roman" panose="02020603050405020304" pitchFamily="18" charset="0"/>
                <a:cs typeface="Times New Roman" panose="02020603050405020304" pitchFamily="18" charset="0"/>
              </a:rPr>
              <a:t>saat 18:00 de</a:t>
            </a:r>
            <a:r>
              <a:rPr lang="tr-TR" sz="2400" b="1" dirty="0" smtClean="0">
                <a:latin typeface="Times New Roman" panose="02020603050405020304" pitchFamily="18" charset="0"/>
                <a:cs typeface="Times New Roman" panose="02020603050405020304" pitchFamily="18" charset="0"/>
              </a:rPr>
              <a:t> yola çıkıyoruz. </a:t>
            </a:r>
            <a:endParaRPr lang="tr-TR"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353815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TotalTime>
  <Words>623</Words>
  <Application>Microsoft Macintosh PowerPoint</Application>
  <PresentationFormat>On-screen Show (4:3)</PresentationFormat>
  <Paragraphs>21</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Batı Karadeniz-2</vt:lpstr>
      <vt:lpstr>PowerPoint Presentation</vt:lpstr>
      <vt:lpstr>PowerPoint Presentation</vt:lpstr>
      <vt:lpstr>PowerPoint Presentation</vt:lpstr>
      <vt:lpstr>4. Gün Kastamonu – Sinop </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Batı Karadeniz-2</dc:title>
  <dc:creator>azade</dc:creator>
  <cp:lastModifiedBy>azade</cp:lastModifiedBy>
  <cp:revision>2</cp:revision>
  <dcterms:created xsi:type="dcterms:W3CDTF">2017-11-07T00:44:32Z</dcterms:created>
  <dcterms:modified xsi:type="dcterms:W3CDTF">2017-11-07T00:50:31Z</dcterms:modified>
</cp:coreProperties>
</file>