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91939-BC66-4C9F-B843-61290E2B9F4D}"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421B9-0546-4F21-928D-31776DE689A6}" type="slidenum">
              <a:rPr lang="tr-TR" smtClean="0"/>
              <a:t>‹#›</a:t>
            </a:fld>
            <a:endParaRPr lang="tr-TR"/>
          </a:p>
        </p:txBody>
      </p:sp>
    </p:spTree>
    <p:extLst>
      <p:ext uri="{BB962C8B-B14F-4D97-AF65-F5344CB8AC3E}">
        <p14:creationId xmlns:p14="http://schemas.microsoft.com/office/powerpoint/2010/main" val="1866521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B854FDE-80A4-4D4F-9FFF-3AD914BBB15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2707" name="Rectangle 1026"/>
          <p:cNvSpPr>
            <a:spLocks noGrp="1" noRot="1" noChangeAspect="1" noChangeArrowheads="1" noTextEdit="1"/>
          </p:cNvSpPr>
          <p:nvPr>
            <p:ph type="sldImg"/>
          </p:nvPr>
        </p:nvSpPr>
        <p:spPr>
          <a:ln/>
        </p:spPr>
      </p:sp>
      <p:sp>
        <p:nvSpPr>
          <p:cNvPr id="72708"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42756926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ln/>
        </p:spPr>
      </p:sp>
      <p:sp>
        <p:nvSpPr>
          <p:cNvPr id="952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9523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2E92FC4-672E-45EB-B17B-F9D5C2E5ED4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39302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A27B434-3BF8-43CC-AC5C-2208E6BD252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848896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9933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CB6FC57-CA4F-4655-90B0-BC6E3467771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4376764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0138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8C96520-45F1-4533-8CCD-E6BC8E49CEB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1027939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0342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73D059F-E769-42E5-82F2-AE74F83E906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7460879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98C2722-4326-4514-B944-EAC4285E181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9697036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ln/>
        </p:spPr>
      </p:sp>
      <p:sp>
        <p:nvSpPr>
          <p:cNvPr id="10752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0752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9DC1FBB-9CD3-454D-B386-0628D69BB53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537373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7475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2FBD9E1-6A44-4E61-B2E5-A1ADDAADA04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60623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FC97246-CDDC-4FDC-8CA9-D2682146EA7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6803" name="Rectangle 1026"/>
          <p:cNvSpPr>
            <a:spLocks noGrp="1" noRot="1" noChangeAspect="1" noChangeArrowheads="1" noTextEdit="1"/>
          </p:cNvSpPr>
          <p:nvPr>
            <p:ph type="sldImg"/>
          </p:nvPr>
        </p:nvSpPr>
        <p:spPr>
          <a:ln/>
        </p:spPr>
      </p:sp>
      <p:sp>
        <p:nvSpPr>
          <p:cNvPr id="76804"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174127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7885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5F648F1-3025-4C40-A6BF-3D178A01028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020518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8499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CA7276D-8C05-4850-85CB-A4D7157ED3A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915990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4973029-28E2-4515-A507-DC5BF598B6F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951420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D642D05-8B61-4297-8216-2A2CB74E8D5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707694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A5EBEE5-3902-46D2-8C44-66767DFA256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0114519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9318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B464A9C-4116-4134-BE70-CD0DD659C1D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361870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B6B81D8-6841-4288-B34A-87ECB224CDB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3378551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6B81D8-6841-4288-B34A-87ECB224CDB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3535645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6B81D8-6841-4288-B34A-87ECB224CDB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3125606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20462647"/>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62002719"/>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85466188"/>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35978066"/>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67317944"/>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88414364"/>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46259953"/>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86472421"/>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6B81D8-6841-4288-B34A-87ECB224CDB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42295959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7860063"/>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03757914"/>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89272495"/>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32526838"/>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48869680"/>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47827519"/>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B6B81D8-6841-4288-B34A-87ECB224CDB5}"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3932874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B6B81D8-6841-4288-B34A-87ECB224CDB5}"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2203809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B6B81D8-6841-4288-B34A-87ECB224CDB5}"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133901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B6B81D8-6841-4288-B34A-87ECB224CDB5}"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854385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B6B81D8-6841-4288-B34A-87ECB224CDB5}"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285827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B6B81D8-6841-4288-B34A-87ECB224CDB5}"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4154330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B6B81D8-6841-4288-B34A-87ECB224CDB5}"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75205B-027B-4E5A-8EBE-20815766F546}" type="slidenum">
              <a:rPr lang="tr-TR" smtClean="0"/>
              <a:t>‹#›</a:t>
            </a:fld>
            <a:endParaRPr lang="tr-TR"/>
          </a:p>
        </p:txBody>
      </p:sp>
    </p:spTree>
    <p:extLst>
      <p:ext uri="{BB962C8B-B14F-4D97-AF65-F5344CB8AC3E}">
        <p14:creationId xmlns:p14="http://schemas.microsoft.com/office/powerpoint/2010/main" val="3270837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6B81D8-6841-4288-B34A-87ECB224CDB5}"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5205B-027B-4E5A-8EBE-20815766F546}" type="slidenum">
              <a:rPr lang="tr-TR" smtClean="0"/>
              <a:t>‹#›</a:t>
            </a:fld>
            <a:endParaRPr lang="tr-TR"/>
          </a:p>
        </p:txBody>
      </p:sp>
    </p:spTree>
    <p:extLst>
      <p:ext uri="{BB962C8B-B14F-4D97-AF65-F5344CB8AC3E}">
        <p14:creationId xmlns:p14="http://schemas.microsoft.com/office/powerpoint/2010/main" val="2711910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83680945"/>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hyperlink" Target="http://tr.wikipedia.org/wiki/%C3%96fori" TargetMode="Externa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51520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3388" y="1700214"/>
            <a:ext cx="8278812" cy="4471987"/>
          </a:xfrm>
        </p:spPr>
        <p:txBody>
          <a:bodyPr/>
          <a:lstStyle/>
          <a:p>
            <a:pPr algn="just" eaLnBrk="1" hangingPunct="1">
              <a:buFont typeface="Wingdings" panose="05000000000000000000" pitchFamily="2" charset="2"/>
              <a:buChar char="v"/>
              <a:defRPr/>
            </a:pPr>
            <a:r>
              <a:rPr lang="tr-TR" dirty="0"/>
              <a:t>Bağımlılık sonrasında da uyuşturucu bulamadığı zaman kişi, hayatın kendisine zindan olacağı, mahvolacağı duygusuna </a:t>
            </a:r>
            <a:r>
              <a:rPr lang="tr-TR" dirty="0" smtClean="0"/>
              <a:t>kapılır. </a:t>
            </a:r>
          </a:p>
          <a:p>
            <a:pPr algn="just" eaLnBrk="1" hangingPunct="1">
              <a:buFont typeface="Wingdings" panose="05000000000000000000" pitchFamily="2" charset="2"/>
              <a:buChar char="v"/>
              <a:defRPr/>
            </a:pPr>
            <a:r>
              <a:rPr lang="tr-TR" dirty="0" smtClean="0"/>
              <a:t>Uyuşturucu </a:t>
            </a:r>
            <a:r>
              <a:rPr lang="tr-TR" dirty="0"/>
              <a:t>kullandıktan sonra her sorunun üzerinden geleceğini sanır. Kullanılan uyuşturucuların türüne bağlı olarak psikolojik bağımlılık yapma </a:t>
            </a:r>
            <a:r>
              <a:rPr lang="tr-TR" dirty="0" smtClean="0"/>
              <a:t>düzeyi </a:t>
            </a:r>
            <a:r>
              <a:rPr lang="tr-TR" dirty="0"/>
              <a:t>değişir.</a:t>
            </a:r>
            <a:r>
              <a:rPr lang="en-US" dirty="0"/>
              <a:t>			</a:t>
            </a:r>
          </a:p>
        </p:txBody>
      </p:sp>
      <p:sp>
        <p:nvSpPr>
          <p:cNvPr id="92163"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ACD1D5F-B70E-4BE6-A042-6D46CC75A30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Rectangle 2"/>
          <p:cNvSpPr>
            <a:spLocks noGrp="1" noChangeArrowheads="1"/>
          </p:cNvSpPr>
          <p:nvPr>
            <p:ph type="title"/>
          </p:nvPr>
        </p:nvSpPr>
        <p:spPr>
          <a:xfrm>
            <a:off x="2147888" y="404813"/>
            <a:ext cx="7389812" cy="1052512"/>
          </a:xfrm>
        </p:spPr>
        <p:txBody>
          <a:bodyPr/>
          <a:lstStyle/>
          <a:p>
            <a:pPr algn="ctr" eaLnBrk="1" hangingPunct="1">
              <a:defRPr/>
            </a:pPr>
            <a:r>
              <a:rPr lang="tr-TR" sz="3600" dirty="0">
                <a:solidFill>
                  <a:srgbClr val="FFFF00"/>
                </a:solidFill>
                <a:latin typeface="+mn-lt"/>
              </a:rPr>
              <a:t>Psikolojik  Bağımlılık</a:t>
            </a:r>
            <a:br>
              <a:rPr lang="tr-TR" sz="3600" dirty="0">
                <a:solidFill>
                  <a:srgbClr val="FFFF00"/>
                </a:solidFill>
                <a:latin typeface="+mn-lt"/>
              </a:rPr>
            </a:br>
            <a:r>
              <a:rPr lang="tr-TR" sz="3600" dirty="0">
                <a:solidFill>
                  <a:srgbClr val="FFFF00"/>
                </a:solidFill>
                <a:latin typeface="+mn-lt"/>
              </a:rPr>
              <a:t>(Alışkanlık)</a:t>
            </a:r>
            <a:endParaRPr lang="en-US" sz="3600" dirty="0">
              <a:solidFill>
                <a:srgbClr val="FFFF00"/>
              </a:solidFill>
              <a:latin typeface="+mn-lt"/>
            </a:endParaRPr>
          </a:p>
        </p:txBody>
      </p:sp>
    </p:spTree>
    <p:extLst>
      <p:ext uri="{BB962C8B-B14F-4D97-AF65-F5344CB8AC3E}">
        <p14:creationId xmlns:p14="http://schemas.microsoft.com/office/powerpoint/2010/main" val="3083749901"/>
      </p:ext>
    </p:extLst>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tr-TR" dirty="0" smtClean="0">
                <a:solidFill>
                  <a:srgbClr val="FFFF00"/>
                </a:solidFill>
              </a:rPr>
              <a:t>Psikolojik  Bağımlılık</a:t>
            </a:r>
            <a:endParaRPr lang="tr-TR" dirty="0">
              <a:solidFill>
                <a:srgbClr val="FFFF00"/>
              </a:solidFill>
            </a:endParaRPr>
          </a:p>
        </p:txBody>
      </p:sp>
      <p:sp>
        <p:nvSpPr>
          <p:cNvPr id="3" name="Content Placeholder 2"/>
          <p:cNvSpPr>
            <a:spLocks noGrp="1"/>
          </p:cNvSpPr>
          <p:nvPr>
            <p:ph idx="1"/>
          </p:nvPr>
        </p:nvSpPr>
        <p:spPr>
          <a:xfrm>
            <a:off x="1847850" y="1981200"/>
            <a:ext cx="8134350" cy="4114800"/>
          </a:xfrm>
        </p:spPr>
        <p:txBody>
          <a:bodyPr/>
          <a:lstStyle/>
          <a:p>
            <a:pPr algn="just">
              <a:defRPr/>
            </a:pPr>
            <a:r>
              <a:rPr lang="en-US" sz="2800" dirty="0" err="1"/>
              <a:t>Maddelerin</a:t>
            </a:r>
            <a:r>
              <a:rPr lang="en-US" sz="2800" dirty="0"/>
              <a:t> </a:t>
            </a:r>
            <a:r>
              <a:rPr lang="en-US" sz="2800" dirty="0" err="1"/>
              <a:t>bu</a:t>
            </a:r>
            <a:r>
              <a:rPr lang="en-US" sz="2800" dirty="0"/>
              <a:t> </a:t>
            </a:r>
            <a:r>
              <a:rPr lang="en-US" sz="2800" dirty="0" err="1"/>
              <a:t>keyif</a:t>
            </a:r>
            <a:r>
              <a:rPr lang="en-US" sz="2800" dirty="0"/>
              <a:t> </a:t>
            </a:r>
            <a:r>
              <a:rPr lang="en-US" sz="2800" dirty="0" err="1"/>
              <a:t>verici</a:t>
            </a:r>
            <a:r>
              <a:rPr lang="en-US" sz="2800" dirty="0"/>
              <a:t> </a:t>
            </a:r>
            <a:r>
              <a:rPr lang="en-US" sz="2800" dirty="0" err="1"/>
              <a:t>etkileri</a:t>
            </a:r>
            <a:r>
              <a:rPr lang="tr-TR" sz="2800" dirty="0"/>
              <a:t> zamanla</a:t>
            </a:r>
            <a:r>
              <a:rPr lang="en-US" sz="2800" dirty="0"/>
              <a:t> </a:t>
            </a:r>
            <a:r>
              <a:rPr lang="en-US" sz="2800" dirty="0" err="1"/>
              <a:t>psikolojik</a:t>
            </a:r>
            <a:r>
              <a:rPr lang="en-US" sz="2800" dirty="0"/>
              <a:t> </a:t>
            </a:r>
            <a:r>
              <a:rPr lang="en-US" sz="2800" dirty="0" err="1"/>
              <a:t>bağımlılık</a:t>
            </a:r>
            <a:r>
              <a:rPr lang="en-US" sz="2800" dirty="0"/>
              <a:t> </a:t>
            </a:r>
            <a:r>
              <a:rPr lang="en-US" sz="2800" dirty="0" err="1"/>
              <a:t>veya</a:t>
            </a:r>
            <a:r>
              <a:rPr lang="en-US" sz="2800" dirty="0"/>
              <a:t> </a:t>
            </a:r>
            <a:r>
              <a:rPr lang="en-US" sz="2800" dirty="0" err="1"/>
              <a:t>alışkanlık</a:t>
            </a:r>
            <a:r>
              <a:rPr lang="en-US" sz="2800" dirty="0"/>
              <a:t> </a:t>
            </a:r>
            <a:r>
              <a:rPr lang="en-US" sz="2800" dirty="0" err="1"/>
              <a:t>diye</a:t>
            </a:r>
            <a:r>
              <a:rPr lang="en-US" sz="2800" dirty="0"/>
              <a:t> </a:t>
            </a:r>
            <a:r>
              <a:rPr lang="en-US" sz="2800" dirty="0" err="1"/>
              <a:t>bilinen</a:t>
            </a:r>
            <a:r>
              <a:rPr lang="en-US" sz="2800" dirty="0"/>
              <a:t> </a:t>
            </a:r>
            <a:r>
              <a:rPr lang="en-US" sz="2800" dirty="0" err="1"/>
              <a:t>durumun</a:t>
            </a:r>
            <a:r>
              <a:rPr lang="en-US" sz="2800" dirty="0"/>
              <a:t> </a:t>
            </a:r>
            <a:r>
              <a:rPr lang="en-US" sz="2800" dirty="0" err="1"/>
              <a:t>ortaya</a:t>
            </a:r>
            <a:r>
              <a:rPr lang="en-US" sz="2800" dirty="0"/>
              <a:t> </a:t>
            </a:r>
            <a:r>
              <a:rPr lang="en-US" sz="2800" dirty="0" err="1"/>
              <a:t>çıkmasına</a:t>
            </a:r>
            <a:r>
              <a:rPr lang="en-US" sz="2800" dirty="0"/>
              <a:t> </a:t>
            </a:r>
            <a:r>
              <a:rPr lang="en-US" sz="2800" dirty="0" err="1"/>
              <a:t>sebep</a:t>
            </a:r>
            <a:r>
              <a:rPr lang="en-US" sz="2800" dirty="0"/>
              <a:t> </a:t>
            </a:r>
            <a:r>
              <a:rPr lang="en-US" sz="2800" dirty="0" err="1"/>
              <a:t>olur</a:t>
            </a:r>
            <a:r>
              <a:rPr lang="en-US" sz="2800" dirty="0"/>
              <a:t>. </a:t>
            </a:r>
            <a:endParaRPr lang="tr-TR" sz="2800" dirty="0"/>
          </a:p>
          <a:p>
            <a:pPr algn="just">
              <a:defRPr/>
            </a:pPr>
            <a:r>
              <a:rPr lang="en-US" sz="2800" i="1" dirty="0" err="1"/>
              <a:t>Psikolojik</a:t>
            </a:r>
            <a:r>
              <a:rPr lang="en-US" sz="2800" i="1" dirty="0"/>
              <a:t> </a:t>
            </a:r>
            <a:r>
              <a:rPr lang="en-US" sz="2800" i="1" dirty="0" err="1"/>
              <a:t>bağımlılık</a:t>
            </a:r>
            <a:r>
              <a:rPr lang="en-US" sz="2800" dirty="0"/>
              <a:t> </a:t>
            </a:r>
            <a:r>
              <a:rPr lang="en-US" sz="2800" dirty="0" err="1"/>
              <a:t>bir</a:t>
            </a:r>
            <a:r>
              <a:rPr lang="en-US" sz="2800" dirty="0"/>
              <a:t> </a:t>
            </a:r>
            <a:r>
              <a:rPr lang="en-US" sz="2800" dirty="0" err="1"/>
              <a:t>maddeyi</a:t>
            </a:r>
            <a:r>
              <a:rPr lang="en-US" sz="2800" dirty="0"/>
              <a:t> </a:t>
            </a:r>
            <a:r>
              <a:rPr lang="en-US" sz="2800" dirty="0" err="1"/>
              <a:t>kullandığınızda</a:t>
            </a:r>
            <a:r>
              <a:rPr lang="en-US" sz="2800" dirty="0"/>
              <a:t> </a:t>
            </a:r>
            <a:r>
              <a:rPr lang="en-US" sz="2800" dirty="0" err="1"/>
              <a:t>kendinizi</a:t>
            </a:r>
            <a:r>
              <a:rPr lang="en-US" sz="2800" dirty="0"/>
              <a:t> </a:t>
            </a:r>
            <a:r>
              <a:rPr lang="en-US" sz="2800" dirty="0" err="1"/>
              <a:t>tekrar</a:t>
            </a:r>
            <a:r>
              <a:rPr lang="en-US" sz="2800" dirty="0"/>
              <a:t> </a:t>
            </a:r>
            <a:r>
              <a:rPr lang="en-US" sz="2800" dirty="0" err="1"/>
              <a:t>onu</a:t>
            </a:r>
            <a:r>
              <a:rPr lang="en-US" sz="2800" dirty="0"/>
              <a:t> </a:t>
            </a:r>
            <a:r>
              <a:rPr lang="en-US" sz="2800" dirty="0" err="1"/>
              <a:t>kullanma</a:t>
            </a:r>
            <a:r>
              <a:rPr lang="en-US" sz="2800" dirty="0"/>
              <a:t> </a:t>
            </a:r>
            <a:r>
              <a:rPr lang="en-US" sz="2800" dirty="0" err="1"/>
              <a:t>isteği</a:t>
            </a:r>
            <a:r>
              <a:rPr lang="en-US" sz="2800" dirty="0"/>
              <a:t> </a:t>
            </a:r>
            <a:r>
              <a:rPr lang="en-US" sz="2800" dirty="0" err="1"/>
              <a:t>içinde</a:t>
            </a:r>
            <a:r>
              <a:rPr lang="en-US" sz="2800" dirty="0"/>
              <a:t> </a:t>
            </a:r>
            <a:r>
              <a:rPr lang="en-US" sz="2800" dirty="0" err="1"/>
              <a:t>bulma</a:t>
            </a:r>
            <a:r>
              <a:rPr lang="tr-TR" sz="2800" dirty="0" err="1"/>
              <a:t>mızdır</a:t>
            </a:r>
            <a:r>
              <a:rPr lang="en-US" sz="2800" dirty="0"/>
              <a:t>.</a:t>
            </a:r>
            <a:r>
              <a:rPr lang="tr-TR" sz="2800" dirty="0"/>
              <a:t> </a:t>
            </a:r>
            <a:r>
              <a:rPr lang="en-US" sz="2800" dirty="0"/>
              <a:t>Bu </a:t>
            </a:r>
            <a:r>
              <a:rPr lang="en-US" sz="2800" dirty="0" err="1"/>
              <a:t>istek</a:t>
            </a:r>
            <a:r>
              <a:rPr lang="en-US" sz="2800" dirty="0"/>
              <a:t> </a:t>
            </a:r>
            <a:r>
              <a:rPr lang="en-US" sz="2800" dirty="0" err="1"/>
              <a:t>belki</a:t>
            </a:r>
            <a:r>
              <a:rPr lang="en-US" sz="2800" dirty="0"/>
              <a:t> </a:t>
            </a:r>
            <a:r>
              <a:rPr lang="en-US" sz="2800" dirty="0" err="1"/>
              <a:t>aynı</a:t>
            </a:r>
            <a:r>
              <a:rPr lang="en-US" sz="2800" dirty="0"/>
              <a:t> </a:t>
            </a:r>
            <a:r>
              <a:rPr lang="en-US" sz="2800" dirty="0" err="1"/>
              <a:t>gece,belki</a:t>
            </a:r>
            <a:r>
              <a:rPr lang="en-US" sz="2800" dirty="0"/>
              <a:t> de </a:t>
            </a:r>
            <a:r>
              <a:rPr lang="en-US" sz="2800" dirty="0" err="1"/>
              <a:t>iki</a:t>
            </a:r>
            <a:r>
              <a:rPr lang="en-US" sz="2800" dirty="0"/>
              <a:t> </a:t>
            </a:r>
            <a:r>
              <a:rPr lang="en-US" sz="2800" dirty="0" err="1"/>
              <a:t>hafta</a:t>
            </a:r>
            <a:r>
              <a:rPr lang="en-US" sz="2800" dirty="0"/>
              <a:t> </a:t>
            </a:r>
            <a:r>
              <a:rPr lang="en-US" sz="2800" dirty="0" err="1"/>
              <a:t>sonra</a:t>
            </a:r>
            <a:r>
              <a:rPr lang="en-US" sz="2800" dirty="0"/>
              <a:t> </a:t>
            </a:r>
            <a:r>
              <a:rPr lang="en-US" sz="2800" dirty="0" err="1"/>
              <a:t>ortaya</a:t>
            </a:r>
            <a:r>
              <a:rPr lang="en-US" sz="2800" dirty="0"/>
              <a:t> </a:t>
            </a:r>
            <a:r>
              <a:rPr lang="en-US" sz="2800" dirty="0" err="1"/>
              <a:t>çıkacaktır</a:t>
            </a:r>
            <a:r>
              <a:rPr lang="en-US" sz="2800" dirty="0"/>
              <a:t>, </a:t>
            </a:r>
            <a:r>
              <a:rPr lang="en-US" sz="2800" dirty="0" err="1"/>
              <a:t>ancak</a:t>
            </a:r>
            <a:r>
              <a:rPr lang="en-US" sz="2800" dirty="0"/>
              <a:t> </a:t>
            </a:r>
            <a:r>
              <a:rPr lang="en-US" sz="2800" dirty="0" err="1"/>
              <a:t>sonuç</a:t>
            </a:r>
            <a:r>
              <a:rPr lang="en-US" sz="2800" dirty="0"/>
              <a:t> </a:t>
            </a:r>
            <a:r>
              <a:rPr lang="en-US" sz="2800" dirty="0" err="1"/>
              <a:t>aynıdır</a:t>
            </a:r>
            <a:r>
              <a:rPr lang="en-US" sz="2800" dirty="0"/>
              <a:t>.</a:t>
            </a:r>
            <a:endParaRPr lang="tr-TR" sz="2800" dirty="0"/>
          </a:p>
        </p:txBody>
      </p:sp>
      <p:sp>
        <p:nvSpPr>
          <p:cNvPr id="9421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23DACB1-4A9F-41EE-9B0C-7C0BBEFFCD1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76732694"/>
      </p:ext>
    </p:extLst>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1919288" y="188914"/>
            <a:ext cx="7605712" cy="719137"/>
          </a:xfrm>
        </p:spPr>
        <p:txBody>
          <a:bodyPr/>
          <a:lstStyle/>
          <a:p>
            <a:pPr algn="ctr" eaLnBrk="1" hangingPunct="1">
              <a:defRPr/>
            </a:pPr>
            <a:r>
              <a:rPr lang="tr-TR" sz="3600" dirty="0">
                <a:solidFill>
                  <a:srgbClr val="FFFF00"/>
                </a:solidFill>
              </a:rPr>
              <a:t>Fiziksel  Bağımlılık (Müptelalık )</a:t>
            </a:r>
            <a:endParaRPr lang="en-US" sz="3600" dirty="0">
              <a:solidFill>
                <a:srgbClr val="FFFF00"/>
              </a:solidFill>
            </a:endParaRPr>
          </a:p>
        </p:txBody>
      </p:sp>
      <p:sp>
        <p:nvSpPr>
          <p:cNvPr id="68611" name="Rectangle 3"/>
          <p:cNvSpPr>
            <a:spLocks noGrp="1" noChangeArrowheads="1"/>
          </p:cNvSpPr>
          <p:nvPr>
            <p:ph idx="1"/>
          </p:nvPr>
        </p:nvSpPr>
        <p:spPr>
          <a:xfrm>
            <a:off x="1809751" y="1500188"/>
            <a:ext cx="8429625" cy="4214812"/>
          </a:xfrm>
        </p:spPr>
        <p:txBody>
          <a:bodyPr/>
          <a:lstStyle/>
          <a:p>
            <a:pPr algn="just" eaLnBrk="1" hangingPunct="1">
              <a:lnSpc>
                <a:spcPct val="90000"/>
              </a:lnSpc>
              <a:buFont typeface="Wingdings" panose="05000000000000000000" pitchFamily="2" charset="2"/>
              <a:buChar char="Ø"/>
              <a:defRPr/>
            </a:pPr>
            <a:r>
              <a:rPr lang="en-US" sz="2200" dirty="0" err="1"/>
              <a:t>Tolerans</a:t>
            </a:r>
            <a:r>
              <a:rPr lang="en-US" sz="2200" dirty="0"/>
              <a:t> </a:t>
            </a:r>
            <a:r>
              <a:rPr lang="tr-TR" sz="2200" dirty="0"/>
              <a:t>veya</a:t>
            </a:r>
            <a:r>
              <a:rPr lang="en-US" sz="2200" dirty="0"/>
              <a:t> </a:t>
            </a:r>
            <a:r>
              <a:rPr lang="en-US" sz="2200" dirty="0" err="1"/>
              <a:t>yoksunluk</a:t>
            </a:r>
            <a:r>
              <a:rPr lang="en-US" sz="2200" dirty="0"/>
              <a:t> </a:t>
            </a:r>
            <a:r>
              <a:rPr lang="en-US" sz="2200" dirty="0" err="1"/>
              <a:t>bulguları</a:t>
            </a:r>
            <a:r>
              <a:rPr lang="en-US" sz="2200" dirty="0"/>
              <a:t> </a:t>
            </a:r>
            <a:r>
              <a:rPr lang="en-US" sz="2200" dirty="0" err="1"/>
              <a:t>ya</a:t>
            </a:r>
            <a:r>
              <a:rPr lang="tr-TR" sz="2200" dirty="0"/>
              <a:t> da</a:t>
            </a:r>
            <a:r>
              <a:rPr lang="en-US" sz="2200" dirty="0"/>
              <a:t> her </a:t>
            </a:r>
            <a:r>
              <a:rPr lang="en-US" sz="2200" dirty="0" err="1"/>
              <a:t>ikisinin</a:t>
            </a:r>
            <a:r>
              <a:rPr lang="en-US" sz="2200" dirty="0"/>
              <a:t> </a:t>
            </a:r>
            <a:r>
              <a:rPr lang="en-US" sz="2200" dirty="0" err="1"/>
              <a:t>olması</a:t>
            </a:r>
            <a:r>
              <a:rPr lang="en-US" sz="2200" dirty="0"/>
              <a:t> </a:t>
            </a:r>
            <a:r>
              <a:rPr lang="en-US" sz="2200" dirty="0" err="1"/>
              <a:t>durumundaki</a:t>
            </a:r>
            <a:r>
              <a:rPr lang="en-US" sz="2200" dirty="0"/>
              <a:t> </a:t>
            </a:r>
            <a:r>
              <a:rPr lang="en-US" sz="2200" dirty="0" err="1"/>
              <a:t>bağımlılığı</a:t>
            </a:r>
            <a:r>
              <a:rPr lang="en-US" sz="2200" dirty="0"/>
              <a:t> </a:t>
            </a:r>
            <a:r>
              <a:rPr lang="en-US" sz="2200" dirty="0" err="1"/>
              <a:t>tanımlar</a:t>
            </a:r>
            <a:r>
              <a:rPr lang="en-US" sz="2200" dirty="0"/>
              <a:t>. </a:t>
            </a:r>
            <a:endParaRPr lang="tr-TR" sz="2200" dirty="0"/>
          </a:p>
          <a:p>
            <a:pPr algn="just" eaLnBrk="1" hangingPunct="1">
              <a:lnSpc>
                <a:spcPct val="90000"/>
              </a:lnSpc>
              <a:defRPr/>
            </a:pPr>
            <a:endParaRPr lang="tr-TR" sz="2200" dirty="0"/>
          </a:p>
          <a:p>
            <a:pPr algn="just" eaLnBrk="1" hangingPunct="1">
              <a:lnSpc>
                <a:spcPct val="90000"/>
              </a:lnSpc>
              <a:defRPr/>
            </a:pPr>
            <a:r>
              <a:rPr lang="tr-TR" sz="2200" dirty="0"/>
              <a:t>Vücut tekrarlanan madde kullanımlarında maddenin ani etkilerine karşı bir direnç (tolerans) geliştirirse </a:t>
            </a:r>
            <a:r>
              <a:rPr lang="tr-TR" sz="2200" i="1" dirty="0"/>
              <a:t>fiziksel bağımlılık</a:t>
            </a:r>
            <a:r>
              <a:rPr lang="tr-TR" sz="2200" dirty="0"/>
              <a:t> oluşur. </a:t>
            </a:r>
          </a:p>
          <a:p>
            <a:pPr algn="just" eaLnBrk="1" hangingPunct="1">
              <a:lnSpc>
                <a:spcPct val="90000"/>
              </a:lnSpc>
              <a:defRPr/>
            </a:pPr>
            <a:endParaRPr lang="tr-TR" sz="2200" dirty="0"/>
          </a:p>
          <a:p>
            <a:pPr algn="just" eaLnBrk="1" hangingPunct="1">
              <a:lnSpc>
                <a:spcPct val="90000"/>
              </a:lnSpc>
              <a:defRPr/>
            </a:pPr>
            <a:r>
              <a:rPr lang="tr-TR" sz="2200" dirty="0"/>
              <a:t>Sinir sisteminin normal fonksiyonlarını sürdürebilmesi için o maddeye ihtiyaç duyması durumu ortaya çıkar. </a:t>
            </a:r>
          </a:p>
          <a:p>
            <a:pPr algn="just" eaLnBrk="1" hangingPunct="1">
              <a:lnSpc>
                <a:spcPct val="90000"/>
              </a:lnSpc>
              <a:defRPr/>
            </a:pPr>
            <a:endParaRPr lang="tr-TR" sz="2200" dirty="0"/>
          </a:p>
          <a:p>
            <a:pPr algn="just" eaLnBrk="1" hangingPunct="1">
              <a:lnSpc>
                <a:spcPct val="90000"/>
              </a:lnSpc>
              <a:defRPr/>
            </a:pPr>
            <a:endParaRPr lang="tr-TR" sz="2200" dirty="0"/>
          </a:p>
        </p:txBody>
      </p:sp>
      <p:sp>
        <p:nvSpPr>
          <p:cNvPr id="9626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396D05D-3071-4E92-9BD8-F62A8FB3E3F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28924021"/>
      </p:ext>
    </p:extLst>
  </p:cSld>
  <p:clrMapOvr>
    <a:masterClrMapping/>
  </p:clrMapOvr>
  <p:transition>
    <p:random/>
    <p:sndAc>
      <p:stSnd>
        <p:snd r:embed="rId3" name="WHOO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3388" y="2914650"/>
            <a:ext cx="8278812" cy="3467100"/>
          </a:xfrm>
        </p:spPr>
        <p:txBody>
          <a:bodyPr/>
          <a:lstStyle/>
          <a:p>
            <a:pPr algn="just">
              <a:defRPr/>
            </a:pPr>
            <a:r>
              <a:rPr lang="tr-TR" sz="2400" dirty="0"/>
              <a:t>Fiziksel bağımlılıkta kişi bağımlı olduğu maddeyi sadece </a:t>
            </a:r>
            <a:r>
              <a:rPr lang="tr-TR" sz="2400" dirty="0">
                <a:hlinkClick r:id="rId4" action="ppaction://hlinkfile" tooltip="Öfori"/>
              </a:rPr>
              <a:t>öforik</a:t>
            </a:r>
            <a:r>
              <a:rPr lang="tr-TR" sz="2400" dirty="0"/>
              <a:t> etkisi nedeniyle değil bedeninde zamanla gelişen bir takım fiziksel değişimlerin zorlaması ile kullanır. Bir başka deyişle kişi önceleri zevk için kullandığı maddeyi artık zorunluluktan kullanmaya başlamıştır. Fiziksel bağımlılık ortaya çıktıktan sonra, kullanılan madde miktarını azaltma veya tamamen kesme çabası, </a:t>
            </a:r>
            <a:r>
              <a:rPr lang="tr-TR" sz="2400" i="1" dirty="0"/>
              <a:t>yoksunluk belirtisi </a:t>
            </a:r>
            <a:r>
              <a:rPr lang="tr-TR" sz="2400" dirty="0"/>
              <a:t>olarak bilinen bir dizi sorunun ortaya çıkmasına sebep olur.</a:t>
            </a:r>
            <a:endParaRPr lang="tr-TR" sz="2400" dirty="0"/>
          </a:p>
        </p:txBody>
      </p:sp>
      <p:sp>
        <p:nvSpPr>
          <p:cNvPr id="98307" name="AutoShape 2" descr="data:image/jpeg;base64,/9j/4AAQSkZJRgABAQAAAQABAAD/2wCEAAkGBhQSEBQUExQVFBUVFRQYFBQYFRQWFBQYFxYWFxgVFRgXHSYeGBokHBYWHy8gIycpLSwsFR4xNTAqNSYrLCkBCQoKBQwHGQwODSkYEhgpKSkpKSkpKSkpKSkpKSkpKSkpKSkpKSkpKSkpKSkpKSkpKSkpKSkpKSkpKSkpKSkpKf/AABEIALsBDgMBIgACEQEDEQH/xAAcAAABBQEBAQAAAAAAAAAAAAAGAAMEBQcCAQj/xABKEAACAQIEAwUEBgUICAcAAAABAgMAEQQFEiEGMUETIlFhcQcygZFSoaKxwdEUI0JTYhUWcoKy0uHwCCUzQ2SDkrMkNHN0k6PC/8QAFAEBAAAAAAAAAAAAAAAAAAAAAP/EABQRAQAAAAAAAAAAAAAAAAAAAAD/2gAMAwEAAhEDEQA/AMNr2vK9oFVhleStOGKso0kDe/X0FV9F3Bqfq3Pi/wBwFBCHBcn00+1+VdDgeX95H9v8qMVWnVWgCxwJL+8j+3/dr0cBS/vI/t/3aOFWnAtACfzBl/eR/b/u0v5gy/vI/t/3aPdNeaKAC/mFL+8j+3/drw8CS/vI/t/3aPSlcFKAD/mNL+8j+3+VL+Y8v7yP7X5UclK5KUAOeCZfpx/a/KuDwbJ9NPtflRyVpl0oAk8JSfTT7X5VweFpPpp9r8qMnSmzHQCA4Yf6S/a/KnBwjJ9NPtflRIE3NSo0oBQcHSfTT7X5U4nBEh/3kf2/yotVakYdRqF+RIB8bXFBTYn2OYhMKmIM8GmQ2Vf1uq+9/wBi3Q07w/7EsTi1ZkngXSbEN2t/XZK3UYeA4NoxEpSNG0A94jn3rne9ze9VfssbuTDzX7qDKM59gWLw2HlmafDssSFiF7XUQOgulqzh8ER1H119i8WxasBil8YJf7BNfJmIXc0FRJHauKkYwbj0/Oo9AqVKlQKlSpUCpUqVB7XoFeCvaDyjXg9P1Hq7fgKC6OuE1thl8yx+s0F6gp5VrhKeVaD1Vp0LXirTgFByFpaKdC1KwmWPJuNh4mgrytc6auJsn0oTfcdPGqwrQRytc6af01yVoGCtMulSytNMtBDZKbKVKKVMwHDD4zVEnVWuQQNrb7kdeXxoBfBYvtGNxbky/wASNezeR25eYq0RaYxWXJHiAAAjgN3QoGpe6Dew6Er/AJvUxEoEq06grxVpwCg1HJn1QyDxjP4VE9mJs0w9Ke4Ya6esZ/s017PFtPOPP8WoDXMotUMi+Mbj5qRXyNio+9X2Cw2r5PzHCWndPB2HyYigFseO8PQfeajUQ8ZZIcM8Fz/tcOstvANJKoHyS/xoeoFSpUqBUqVKgVKlSoPRXSCuK6BoEaP+Gltho/T7yaAK0HItoI/6K0FzFUpRUXD86ljag7Ar3tBYG435b8/SuUagjhPAsca9wQI2YBd7A3NgBQangMAL398+H7I9asnHe/V6tvekYARr42tsaZynAEgDx3NVHHTYpl7HBjur74DKpY9Bv08qDrNpy1jF+s22bV3W878rUIT5niwx0xxOB+yrXa/z3+VHmVZT+rj1LosougPdBPPltzrmfhHDq3aJGI3+kndufMDY0Gc5VxurEiddBBtqFyP6w5iihCGAIIIO4I5HzoD4pwAix8o2s3et5nf4U7whnLRsInN0ZiFufdPl5eVAbFabZakWptxQRitFXCOBnlhxgw7COQwMkchOnTI3u2I3U2B3HK4NDLLVpk2dthYsQ6qXKxlwgv3it+dum+/kDQUOfZA+Hxw1RNGOyY2Z0Y99ltfS7391u9e5tvavVFWfHOIL4+BjPDPqwrG8IKr76Ebdo9x3jY38ar0FB6orosACTsBzPTw++kBTeKwusWvtvdbkA+B26jp60BRlvGMcOlNLNsBcBu8LdCv4HpVlwvxRhYsd2ZZ1acgANGyhXPJCzc7ltj6eNU2TJ3sA99dg0VjvYrNyA9HHzq2y7IIsVnuJkkF1w7xmNRspkHIm3MDTe3jag1A18zcTZc5zWeGNC7nESBUUXLXYtt8K+mDWD8TY0YTiPtWBsJkbbqHQAH071AG+1ZZFmwiTRtFJHgokZWtuVmxHeFiQQaB60f27YztMyRv+GjH/ANkx/Gs4oFSpVNyyAEs7W0oLm4JUsdkBsDffp4A0EKlUzMoAGDLbS41C17A8mAuByYH4WqHQKlSpUHorscq4FOMefkKButCys2iQfwr9wrPaP8E1lX0H3UFzhW3qa52qswrVMxRfR+rXW/7K8rnlufDr8KDqTEBVJY2A/wA2HnVnwzlKyO0gsCxuRyPIAH5CrLhXhAgCTEkO/MACyJf6I5n1NR+NcfHl1pkO5Ngl7X8RQWuZ56uFQ3IDHZR4+leZRn0TrY7Hx8TWH4/ieXF4gPIeV9Cjko8PXzqzwuLk1DQSPKg3hFFtiKYzCwWgXIs0xCAarkVbZpmjmMkAiw5nkKDMOL8OXmmn6BiPQL3R8TvVDhL9zoQbj86tOJM1uvZqe4GJP8TdSfjQ/DiiGvQalkGadtGdXvrs3n/FVgwoF4XxpR9XQmx9Dsfzo8agZZanZC9phUJqjrnIilUaGZie7tYHexNz4cvWg0GfK4cXhp5NKh8M8ka6NQF1CMxcFVuxBF7XHLc9AF0sa0rA5RNDl+IBiczYiVn7PUp70vZr7yiyr3b73tvvWc4qMq5VtmGzC4OlhzW42NjtcbUDYFOKK4FVmf5rLAqmNNQN9TWLBfL/ABoLjL8wljZURR+rmEqSHVazAKy2UHqEPlbzoz4AEq4ieTEqInmcuQTZe8e6oJ57b286yXAYuScszuwYrfQFCDSCB3QBa3Ll51HwGT4vFO0cEc8pZrgajoUAkd4tZQf4iR123oPqi9fO3tgnBziS5sFEA9AEUn7zW2cE5RNhcFFFiJe1kUG5uW0gm4QMd2Cja5rCPbEf9b4j/l/9pKCl9qsmrFwt0bDRkHxBeSxoLok43xfaPhm8cLHte4FnlFhehugVTMDlkkqyFB3I1DSMWCogLBQWLEC5LAAczfaodWeUZ40CSx6EkimVRJG+oA6G1IwKMGVgb7g9SCDegj4/CdmIxe+pAx3BAJZhsRtbuiolTMwkZuzJVVGjuBb206n8STzvz8Kh0CpUqVB6K7ttXAFOv7tA0o3FHWGfYUDxDvD1H31oeRZU0xH0aCwyjCNIdh8aP8myILYkV5kWShALDlV9LIEX0oGMxzBYYyb8q+ceMOJHxmJZ2J0glUXoAD9551p/Feea9dj3VVj8gaxnDgFhq5E7mglvl5SKGUb9oXFrcihA+uiDhafW48jaoU+K05csd9xI4+feFvgad4Kezf1vwoNjyuIFB5VX8b40R4Ygc22A8SdhUrKsQClCPHOYBmC33W2keLsbL8hvQZtmkRV9PMjn4X61CWrPMQdWkKW03BNjz6mmMFlcksiRxo7yObBQp39KC1yOTatBwchK7+Aofy/2fY1QP1DM1zdVF7W53Pu/XRUuRYmKPXJBIq23JA7v9KxNqBlqh4o6WRwbWYAnnYE87eRANSHeoOIzGMalZhsN1sSTc20gDmaDXuAsNoiTXABMI7S4nWkhnYFdTFie1Oo97vgW5VmubNfEz/8Aqy/2zR17NMwlkil1yo7JLiEVQmlkCSMF1d83BFiLgHzbnWeYrHxyYmcIzallk1BgB+2RdSCbi/oaDta8XHR6tOtdXUX5etuVcvIqgljZdgzHawa4vfyrvLo07JAnuFRa49643LX5k8/jQRcfmPZzOvVAR3V1dV1G5IAIaxG+3xq3yTNZ+0dsIG7R5I4VLqoHaSgsbBSQFUBmYny2JpnBYkLijIV1AIqsOfaEqUIJN9JKqu/8O1XmGzVMLiGxLRlYpJXkjXcd5k0sg23N222tZqAtwfs5itqxE2InmO7TGaRbH+BVNlHlvWL8c4JZsRiZe1Z2jFjspv2Z0KTY7DQF9DX0Vk+ZDEQJKFZA4uAwINr7GxAPnuKwH2tyfoubSLF+rSSONioF1BYEM2nruL2670AFxNC6/o4kUof0dbKRY6e1l0kjzG/xqkqfneJaSUu0hlLb6yCOp2seXpUCgVXfDeZJEJgX7KR0VYp9JbsiGBYd27LqW41KCRy5E1SVYcPwB8Xh0PJpolOytsXUHZgVPPkQR4g0Hud4sSOhDmQhAGcqV1NqYk2Prz5nrveq6pmcwhMTMo5LLIBsBsHI5KAB6AAVDoFSpUqD1RTkh6VwnOpWDwTTSBV5mgl8OZK2ImUAd0EXP4VuWQZOI1At0FVnBfCywxjbfqaM4IwKCTEAooT4szyw0KdzVxm+Y6V2odgwHaHU25NALyYLtUZdwGBBPXfnar3hjgfAmJxJAruoHfYkkjlvvYG/31aPl6ryFUue5z+ixs42uNJ9GIH1UGXcWY1HxUgiAWJDpQAADu93VYeNqZyPHGN/rqula7E+JJ+urHKcreQNIu/ZsgI/pBiP7J+dBo2V5xZG8xt51DlkGh3Y3csuk2BI8SCeW3WquCcxbnYAG1x0/wA7fCibD8LCSNFkMmpoVmCqtlYOLr3vToKAVVWYtIGXQrKtiXB3va2xBsBcm/Wjv2WTCfEzxPZh+ivaxJsdaHy8Krso4QjlBRg0SAl9xzNgNy3QAUV8FYGDCY1VjYHWkmojs7kKhaxIPlegvBmJRI+4U0pckkd5TuDbcn6rVZR5gAAfHx6j8qC8h9okDLZlFyxVVs19v2QNwwtRPh84w2IBAsrDY27rLboRQUXGnDihP0mEWUkCVByUnky+AJ5joSKzzHZFDK+tlOrbvBiDWpT8RRqGw4UTlgVkF7Rqp6E9WtvYcqzvN8UmHZmYNoVraQNTen+JoNQ4HxqushUKDGzRMyqQToUEayR3iNfS48KzTERKuIn0qFvNKTYAXOttzUnh32uYXDmQLDPeSR5HuEYAsqqbAWIACDx61T4/ExY6d50MqRSNfsyNAJsA3Im92uSQaD1R+kykc4I+fMdpJbZbjmq3ufMirbGq/ZN2Yu9u6L23vtv/AJ5V7g8OqqFUBVGwA2AqYiUGfyZjixcXVADZjY3JO413qwxWaYr9GiCzEtJIAqdkodWBGns5LXGosNh5X6V5xaDFM+4tNGpA66lNjb4Grfh9xiJ8rS26zSSubkgiNE0j4GOg3ThjCTxYSJMVKJplWzyAWDG+3qQLC/W16wX/AEgBbNR54eL+1IK+jIT3R6D7q+dv9IZv9aR/+2j/AO5JQZZMd6bruTnXFAql5Xl8k0gWL3gGbUWCKioCzOzMQFAAvcmolTsnx7xSXjUOXVozGVLCRXGkoQNze/Sxva29A1j8Noe2tJL76kYsDfzIBvUan8bOHa6xrELW0qZCPX9YzG/xpigVKlSoPQaP/ZdgFkkYnmD+FZ/V1wxxC2El1DkeYoPozDqFWmp8VYGhbJuM45kuGF65x3Eig86CfOxkffkKkYVgooTxHF6DlVdNxcx2UGgNcZmSjrWW+0HO+0ZY1Ow3P4VLzVsW6gqt7kgi4BFvWhubIsTzeInU3vXBJ8tjQUtHXsrZTiGif3ZrL6ML2P1mgiRbEjwNFXBZClZDv2cqFh/DezfVvfyoLziTAmKQowsyXHl5EevO9afgxqwmBlU7HCRrfzXn99BXtJxQeLvbTxbCTpNGfd9W5W+NTuAOLU/koLI2+HZowOtmuycuXMj+rQW3Eb/+Hccz2UoA572oB9mOSzNiTMCkelJI/wBZcXaWMpcC29gb9KmcT4qVOzk0Mqyait7re1uvUdarsPxVIisQN9h4/eKA3yb2WNFLG5xSEpqsBGbXba99VWM3AbwyPOjRzP7wSzDURuBYe902PO296GeHc5eWNpXeRLOsaWawZ36fAXJ9KupM5xKXLtqhva9u8RbkSD18RQVeTPaQk87kttY3vvt03rjjvBHXKqEAyRBh4XK2+u311EyzFXa/iSfmT40zn2MI7Z73Kq5F7kd1bgHy2oKfhKOETDV2ahsFiRJdkOpzA1r7nSbjrY78qnZY47OPSAB2cYsPJAD9e/xqly/CYhJmWKSwMBYkM40JIVjbZTYkdp159aLcJhEbCwutlK3ifbmwBdGbrdkuL+MR8aCRhJKsVFUyYqNRcvt4gr+dMYni+FBtrY9BsPv3oPeK8HHMih73DrpI57sNW3UWubeVW/COXQQ4+JotRTsFRZJO4CxL6lUMfePd25ms1zrO5DNrDWLbKuzBQOm/Q+lTxj5zl8vfJDTRKBaPTsJSNtNw1/DzoPqiD3R6D7q+YPbfje0zmf8AgWJB/VQE/Wxr6QyNezw8MTMzMkUal2B7xVQCdVrE18t+1SbVnGN8pmHyAH4UAq1c16TXlAqseHMwEGLglYkLHLGzW56QwLAeN1uLVXVPyCEPi8Op5NNEp2U7F1HJgQefIgjyNBznExed2MvbXP8AtO/3h098BthtuOlQql5vGFxEqjkJJANgOTEcgAB8ABUSgVKlSoFSpUqCTgMY0bgqbb/CiA4pmFyb0LVNy6QgnfbwoL7DsL0+8/h4j7xVZHNTkOIOseo+8UBkjmxJtYDlbx63+dNztqjfawAutz1vtTeFxF3cHrYjpz8qfhIdTb+j8R40GbZkP1rDzH3Cifg6K8bfxBlt5HlQ/j4NWJZfFjby8BVzw9KVj1C/dax8xztQWuZ5iWhEkjXeEdnGh6giwY+LdPIA1S8C8RJhcUO2UthpCFnUc9N9nA8VO/mLivOL8UGYBeRAJ9d7fj8qh8NZN28oB90XufS350G5cZ5tg8V+jwqTNHHZw6dFZbBdXha1QsFgMtQ/+XDMNzqJlt8iQBS4XxH6Dh3itrjd10LcLpY3vvY7Hb/JrrC8RSmMtOjrFICCV93TyKtbl8aC4g4twQUJDGvkFTbl02qpz7Pg8ZTQVLsgGoaebD3R161zDiMqwqh1c3A6vqtby60Pfy1/KE5mC6I4d1HU+fy++giZeCGIPRiPkbVU5njz2sm+2th4+VXeyux6aifrvQRPiNTMfEk/M3oL/KocQwnkhcAdi3aC12t3B4W8x5irrheIvHNGx0pKi3bcBGU6ke/7JUgH4WqDwes5ViixFGjxa99nBc9gSQLKbEDfz2oTaRnFmN+puSR8jyoJubYxSQAe+NQl027Im+xjt47k9Lnaqkkk7bmnWgAF2IA+V/So8mIvso0r9ZoOMXKAVXnY6jbzPL5Ci1SRlEMjclxQuNu8QZW387Aj40FxLrLnra4+HL7qKWVv5FYsTcYpOvik3T40G2ezP2g/p10a1xyFfPnHGI15njG8cTN/3GH4UW+xfFlcanhqAPmKAs7m14mZvpSyH5uxoIVKlSoFTkcZNyP2bXPh4b03T0OIKgjmptqU8jY3HLcfDxoOJEIsT1FwfHz++uKdnn1W2AAFgBewF79d+ZNNUCpUqVAqVKlQKn8M1jTFdxmgmrNTsRJO3PpUJWqZlz2kUjnf4UBfgsTqEbc7gj4ipmEnOo3+kD8xVPgmULbULoxHwPUXp+EnUbWNmXbxN9rUFFxJB2eLDWsrWYfOxrnLsV2MzK3uPv5eR9N6ueKsu7RNS+8CCPQ7EfdTEeUao0a/7O3pYbN6X+qgo8/W0gs11IFvher7hUiJVPVr3+NrfdVbmeUMRsu45edLLWkUWI5cj+BoNMgxqtGdQBsAw/hYMtmHgefzruDHWytgTvolB38WYUIZfPI6tZW0KFEj27qamAXUelzsPjXuc5uY45IRf35APTWTegiwqHjS9jt626b/ACq2wcnYnu8iLEUN4eQxKtwzXAJsL2Nh+H3U6+PeTZQUH0ja49B4+tAQZriAIGYfRIv5nagSSTeiPiaYpBCgubjmSTsgA3PXmKF1b/HxoDr2e4qYlVjUuifpTAAbFngCkG53PdW1t96A3xBB35ja3oKJuCcHPJIzQtpMSyt77KbmFyCoXme5Yn0oRcb/AJ0Hbzk868ae48LU0a8NBJwsmkHzIFFjzj+SGH/GQ39DFIaDU3sBvc8qLcyyuRMsuSADNCdN+81o5FuBbkOR9RQFvsxy4LiNQ/ZBb4AE3rJJWuxPiSfnWyezyMrhpZdyVw0x28o23rGTQeUqVKgVS8DiQiy35tHpXa++tD8NgaiUqB2bTZbEk6e9fobnYfC1NUqVAqVKlQeqt6cGGPhT2Wpdj6fjVxFghQUX6Ka6XD+f1GiVcsU9a7/kZOrKPUgUAyID9IfWKk4NCHUm1gfEVcyZZEP94vwN/uqM+DQcnB+BoJeGca9zcEbcufgfhT6gB7qb7XPqPWqd4lHUfKvFktya3xagLHkFgw5CxNrb+PxqfAoaNGHI6vhQTHmbDYPcHmCLg/VRNlvEUKxIrsb82shsDc8vgbUE2bA2II+RG1RhCNX+zJ5k6e8QBzJA3AHjUnD8QQg911YfRa6/IkVMjx+GbexjY3uw3BuLG5WgiQ5ZMV1Khihca7GTaUIx0s68rAjYECxNU+Y5fJMdeiQE6tch9xjrbcEiyi21v4Tyq3xMdl0xTXXw7VrcyeRPiT86gYjNp1i7FmBjvf8AZLDYiwbmB5cqCrx0LJbUrLcC1wRcdCL8xTOEN2FLMMzd1Cs5Kr7qkkgHyprCSWF6CTxUrNHGwHdQ2J6AtyB9Qp+VDanarjHzu0d7N2ZexNjpLqtwpPiA17VUpGbUBX7Pp8Qs5/R9J0hmINrsezfSN9yLjcDxFBsshJJPU+laJ7K4yJ1Yad54lJYMSRY3AA5DvC56UF5xgyuIlVgE0ySC3QaWKkD5WoKo0rU9sD40273N6BzCz6GB8PS/w8KKsq4lFm7WNXjVDdVIVz+yCCoFiCQd+emh/C4Kw1OPRTe9jzby2ouwmdYYRTDQzPJBIhJVFRddjq8diAenM0B3wTh5IuH8diJSLvh5uyHVUMZ2J8yb1g1arlntDi/kHFYKU6J1i0R9VmXUgFiOTBb3B5gXHWsqNB5SpUqBUqVKgVKlSoFSpUqCdlPvN/R/EVOnzEIPE9B+JqmjlK8q8vegnrjpJDbVbyG1SsPgOrEX8zv+dVeGbfw/z40Q4WVVHNR8RQdR4cfxH0U//q1dGD+Fvmo+4muxi0+kvzr0Y+P6X30DBwV/2fm3+FNvlh8B8z+VTxmEY6n5GvDmieDfICggDLH/AIR8CfxrsZU/iP8ApP50/Jn6L+yfmK8Gf+C/X/hQcjJ38V/6T/eqdhuEsay64onZSbBljktflzBrjKM2eXERRaR33VSd+V97fCvorgyT9W69FIt4bjl9VACZT7FGaMGbErrIGpRCGCm3K7G5rzM/YYoTUuIJI94CJF28Rua108/WvSNqDCE9jcRPexMg/qj8Kucm9i+De6vPMWHIKVW4+KmtSOUR+B+dOR5eisCAQR50GacWexpTl4hwcsgMTNII3IZZTve5ABDb7H4VjUmUGAq0iJOHFx3m7Nb9WK9fLpY19cUEZnnseDZsOHChbsFZFKgOS4A62Gr6qDLeEY2jk1JNDHc+IPPoo2tyHyq14k4ZiMKsmHGOeaQu/ZyHXG+4cjTsoY7nnuBUTO80Z8YjoYSNBvpjIF97ddzvVPJmEiAHure9tm+rfagC85yN4JGVl0gHbcNpB3ALDYkcjbrXGDkiTwY+DD6h4etWHHJ1ZhOxZWuUN1FlN0QmwJPj870P6aAjwUkVzYczy1GwHgNiSfOr3Bzl9lYEnobX2F7kHfp1oDi2IIvz6G33VPgwpYnvNyPU0F9xe+tu1eFA5A1mNWRBYAam0jTc+XWhIxlm2Uein8zRZg+HlVWvI51KLgHY+vjQ3nWAWKTSpJFgd7XoGszwXZSFbOBsVLqUZlPJrH4/KoldO5PMk9Bfw8K5oFSpUqBUqVKgVKlSoFSpUqBU4hpuu050EqM0/Gd6YTlV/wAF5ek+LjSVdSnVcXIvYeIINBXFv8B1ony7gOWZV0zwK7f7tiwK+p02rc+BuFcLDhkeOCMOS/fK6n94j3mufrrJYHJzrGrc6Q8ll/ZG/Qch8KDOc+wD4fESQyadcbaWKkMp63DDnTUMhNaPxdEv6NP3V936I8RQJl2FVoWYjcOADc8qB7hrE6MfhmPISpe/mbfjX09wqbNIvkp+RI/Gvnbi3KooBG0S6D3DcFjvzvua27hXGOZR3ucUF+XVjegNcRNZ4x9Jj9Sn/CpNDj4hjmSqTssZsPC53q9xLkKbeB+oGgr8TxCiEjwvSTiOMlR1JA+dZVj8Y9/ePOp3DE7NjIATcax9QvQa5evnn2s5nfNJ9Nu6I1J8wgv99bi2LYCY33W9uW1l2r5czLEM8sjuSzM7FieZJJ3oLHJJy0ovXPE2O3C9FJ++mMkNpBbxqPn5vI3qaClzCfU5J62/KoZan5xvTVqBRjeiDLF5elUEVEOUDcUEzGCQr3OgoWxscmolwSfGtCy9ATypZvgkt7o5UGc4LD9pIiFguplXUSABc2uSdh8avcLwxG/OQodWllLREqdeGU8jvtNIf+UfO1VnEYElgLbD7zUCgIY+HYmCkSNZi3MxDTo1Bw13uG2DDY91h4VIbhmNYpBqVnVlZWEsYLoFn1Io1c7ot7+Bt0uLV7QFObcPxB3ZGHZqZO6jpcL22IVWuzd5QI4//kXyvGk4dQyygOBGJ2jVi8fcXUVSR7ndLi1x4E+Fx6vaAjXhuHQWaVlYB9Uf6ssrIuoqTqsb9CB+0PAg0eYYYRzSIDqCO6htu8FYgHbbe16j0qD/2Q=="/>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98308" name="AutoShape 4" descr="data:image/jpeg;base64,/9j/4AAQSkZJRgABAQAAAQABAAD/2wCEAAkGBhQSEBQUExQVFBUVFRQYFBQYFRQWFBQYFxYWFxgVFRgXHSYeGBokHBYWHy8gIycpLSwsFR4xNTAqNSYrLCkBCQoKBQwHGQwODSkYEhgpKSkpKSkpKSkpKSkpKSkpKSkpKSkpKSkpKSkpKSkpKSkpKSkpKSkpKSkpKSkpKSkpKf/AABEIALsBDgMBIgACEQEDEQH/xAAcAAABBQEBAQAAAAAAAAAAAAAGAAMEBQcCAQj/xABKEAACAQIEAwUEBgUICAcAAAABAgMAEQQFEiEGMUETIlFhcQcygZFSoaKxwdEUI0JTYhUWcoKy0uHwCCUzQ2SDkrMkNHN0k6PC/8QAFAEBAAAAAAAAAAAAAAAAAAAAAP/EABQRAQAAAAAAAAAAAAAAAAAAAAD/2gAMAwEAAhEDEQA/AMNr2vK9oFVhleStOGKso0kDe/X0FV9F3Bqfq3Pi/wBwFBCHBcn00+1+VdDgeX95H9v8qMVWnVWgCxwJL+8j+3/dr0cBS/vI/t/3aOFWnAtACfzBl/eR/b/u0v5gy/vI/t/3aPdNeaKAC/mFL+8j+3/drw8CS/vI/t/3aPSlcFKAD/mNL+8j+3+VL+Y8v7yP7X5UclK5KUAOeCZfpx/a/KuDwbJ9NPtflRyVpl0oAk8JSfTT7X5VweFpPpp9r8qMnSmzHQCA4Yf6S/a/KnBwjJ9NPtflRIE3NSo0oBQcHSfTT7X5U4nBEh/3kf2/yotVakYdRqF+RIB8bXFBTYn2OYhMKmIM8GmQ2Vf1uq+9/wBi3Q07w/7EsTi1ZkngXSbEN2t/XZK3UYeA4NoxEpSNG0A94jn3rne9ze9VfssbuTDzX7qDKM59gWLw2HlmafDssSFiF7XUQOgulqzh8ER1H119i8WxasBil8YJf7BNfJmIXc0FRJHauKkYwbj0/Oo9AqVKlQKlSpUCpUqVB7XoFeCvaDyjXg9P1Hq7fgKC6OuE1thl8yx+s0F6gp5VrhKeVaD1Vp0LXirTgFByFpaKdC1KwmWPJuNh4mgrytc6auJsn0oTfcdPGqwrQRytc6af01yVoGCtMulSytNMtBDZKbKVKKVMwHDD4zVEnVWuQQNrb7kdeXxoBfBYvtGNxbky/wASNezeR25eYq0RaYxWXJHiAAAjgN3QoGpe6Dew6Er/AJvUxEoEq06grxVpwCg1HJn1QyDxjP4VE9mJs0w9Ke4Ya6esZ/s017PFtPOPP8WoDXMotUMi+Mbj5qRXyNio+9X2Cw2r5PzHCWndPB2HyYigFseO8PQfeajUQ8ZZIcM8Fz/tcOstvANJKoHyS/xoeoFSpUqBUqVKgVKlSoPRXSCuK6BoEaP+Gltho/T7yaAK0HItoI/6K0FzFUpRUXD86ljag7Ar3tBYG435b8/SuUagjhPAsca9wQI2YBd7A3NgBQangMAL398+H7I9asnHe/V6tvekYARr42tsaZynAEgDx3NVHHTYpl7HBjur74DKpY9Bv08qDrNpy1jF+s22bV3W878rUIT5niwx0xxOB+yrXa/z3+VHmVZT+rj1LosougPdBPPltzrmfhHDq3aJGI3+kndufMDY0Gc5VxurEiddBBtqFyP6w5iihCGAIIIO4I5HzoD4pwAix8o2s3et5nf4U7whnLRsInN0ZiFufdPl5eVAbFabZakWptxQRitFXCOBnlhxgw7COQwMkchOnTI3u2I3U2B3HK4NDLLVpk2dthYsQ6qXKxlwgv3it+dum+/kDQUOfZA+Hxw1RNGOyY2Z0Y99ltfS7391u9e5tvavVFWfHOIL4+BjPDPqwrG8IKr76Ebdo9x3jY38ar0FB6orosACTsBzPTw++kBTeKwusWvtvdbkA+B26jp60BRlvGMcOlNLNsBcBu8LdCv4HpVlwvxRhYsd2ZZ1acgANGyhXPJCzc7ltj6eNU2TJ3sA99dg0VjvYrNyA9HHzq2y7IIsVnuJkkF1w7xmNRspkHIm3MDTe3jag1A18zcTZc5zWeGNC7nESBUUXLXYtt8K+mDWD8TY0YTiPtWBsJkbbqHQAH071AG+1ZZFmwiTRtFJHgokZWtuVmxHeFiQQaB60f27YztMyRv+GjH/ANkx/Gs4oFSpVNyyAEs7W0oLm4JUsdkBsDffp4A0EKlUzMoAGDLbS41C17A8mAuByYH4WqHQKlSpUHorscq4FOMefkKButCys2iQfwr9wrPaP8E1lX0H3UFzhW3qa52qswrVMxRfR+rXW/7K8rnlufDr8KDqTEBVJY2A/wA2HnVnwzlKyO0gsCxuRyPIAH5CrLhXhAgCTEkO/MACyJf6I5n1NR+NcfHl1pkO5Ngl7X8RQWuZ56uFQ3IDHZR4+leZRn0TrY7Hx8TWH4/ieXF4gPIeV9Cjko8PXzqzwuLk1DQSPKg3hFFtiKYzCwWgXIs0xCAarkVbZpmjmMkAiw5nkKDMOL8OXmmn6BiPQL3R8TvVDhL9zoQbj86tOJM1uvZqe4GJP8TdSfjQ/DiiGvQalkGadtGdXvrs3n/FVgwoF4XxpR9XQmx9Dsfzo8agZZanZC9phUJqjrnIilUaGZie7tYHexNz4cvWg0GfK4cXhp5NKh8M8ka6NQF1CMxcFVuxBF7XHLc9AF0sa0rA5RNDl+IBiczYiVn7PUp70vZr7yiyr3b73tvvWc4qMq5VtmGzC4OlhzW42NjtcbUDYFOKK4FVmf5rLAqmNNQN9TWLBfL/ABoLjL8wljZURR+rmEqSHVazAKy2UHqEPlbzoz4AEq4ieTEqInmcuQTZe8e6oJ57b286yXAYuScszuwYrfQFCDSCB3QBa3Ll51HwGT4vFO0cEc8pZrgajoUAkd4tZQf4iR123oPqi9fO3tgnBziS5sFEA9AEUn7zW2cE5RNhcFFFiJe1kUG5uW0gm4QMd2Cja5rCPbEf9b4j/l/9pKCl9qsmrFwt0bDRkHxBeSxoLok43xfaPhm8cLHte4FnlFhehugVTMDlkkqyFB3I1DSMWCogLBQWLEC5LAAczfaodWeUZ40CSx6EkimVRJG+oA6G1IwKMGVgb7g9SCDegj4/CdmIxe+pAx3BAJZhsRtbuiolTMwkZuzJVVGjuBb206n8STzvz8Kh0CpUqVB6K7ttXAFOv7tA0o3FHWGfYUDxDvD1H31oeRZU0xH0aCwyjCNIdh8aP8myILYkV5kWShALDlV9LIEX0oGMxzBYYyb8q+ceMOJHxmJZ2J0glUXoAD9551p/Feea9dj3VVj8gaxnDgFhq5E7mglvl5SKGUb9oXFrcihA+uiDhafW48jaoU+K05csd9xI4+feFvgad4Kezf1vwoNjyuIFB5VX8b40R4Ygc22A8SdhUrKsQClCPHOYBmC33W2keLsbL8hvQZtmkRV9PMjn4X61CWrPMQdWkKW03BNjz6mmMFlcksiRxo7yObBQp39KC1yOTatBwchK7+Aofy/2fY1QP1DM1zdVF7W53Pu/XRUuRYmKPXJBIq23JA7v9KxNqBlqh4o6WRwbWYAnnYE87eRANSHeoOIzGMalZhsN1sSTc20gDmaDXuAsNoiTXABMI7S4nWkhnYFdTFie1Oo97vgW5VmubNfEz/8Aqy/2zR17NMwlkil1yo7JLiEVQmlkCSMF1d83BFiLgHzbnWeYrHxyYmcIzallk1BgB+2RdSCbi/oaDta8XHR6tOtdXUX5etuVcvIqgljZdgzHawa4vfyrvLo07JAnuFRa49643LX5k8/jQRcfmPZzOvVAR3V1dV1G5IAIaxG+3xq3yTNZ+0dsIG7R5I4VLqoHaSgsbBSQFUBmYny2JpnBYkLijIV1AIqsOfaEqUIJN9JKqu/8O1XmGzVMLiGxLRlYpJXkjXcd5k0sg23N222tZqAtwfs5itqxE2InmO7TGaRbH+BVNlHlvWL8c4JZsRiZe1Z2jFjspv2Z0KTY7DQF9DX0Vk+ZDEQJKFZA4uAwINr7GxAPnuKwH2tyfoubSLF+rSSONioF1BYEM2nruL2670AFxNC6/o4kUof0dbKRY6e1l0kjzG/xqkqfneJaSUu0hlLb6yCOp2seXpUCgVXfDeZJEJgX7KR0VYp9JbsiGBYd27LqW41KCRy5E1SVYcPwB8Xh0PJpolOytsXUHZgVPPkQR4g0Hud4sSOhDmQhAGcqV1NqYk2Prz5nrveq6pmcwhMTMo5LLIBsBsHI5KAB6AAVDoFSpUqD1RTkh6VwnOpWDwTTSBV5mgl8OZK2ImUAd0EXP4VuWQZOI1At0FVnBfCywxjbfqaM4IwKCTEAooT4szyw0KdzVxm+Y6V2odgwHaHU25NALyYLtUZdwGBBPXfnar3hjgfAmJxJAruoHfYkkjlvvYG/31aPl6ryFUue5z+ixs42uNJ9GIH1UGXcWY1HxUgiAWJDpQAADu93VYeNqZyPHGN/rqula7E+JJ+urHKcreQNIu/ZsgI/pBiP7J+dBo2V5xZG8xt51DlkGh3Y3csuk2BI8SCeW3WquCcxbnYAG1x0/wA7fCibD8LCSNFkMmpoVmCqtlYOLr3vToKAVVWYtIGXQrKtiXB3va2xBsBcm/Wjv2WTCfEzxPZh+ivaxJsdaHy8Krso4QjlBRg0SAl9xzNgNy3QAUV8FYGDCY1VjYHWkmojs7kKhaxIPlegvBmJRI+4U0pckkd5TuDbcn6rVZR5gAAfHx6j8qC8h9okDLZlFyxVVs19v2QNwwtRPh84w2IBAsrDY27rLboRQUXGnDihP0mEWUkCVByUnky+AJ5joSKzzHZFDK+tlOrbvBiDWpT8RRqGw4UTlgVkF7Rqp6E9WtvYcqzvN8UmHZmYNoVraQNTen+JoNQ4HxqushUKDGzRMyqQToUEayR3iNfS48KzTERKuIn0qFvNKTYAXOttzUnh32uYXDmQLDPeSR5HuEYAsqqbAWIACDx61T4/ExY6d50MqRSNfsyNAJsA3Im92uSQaD1R+kykc4I+fMdpJbZbjmq3ufMirbGq/ZN2Yu9u6L23vtv/AJ5V7g8OqqFUBVGwA2AqYiUGfyZjixcXVADZjY3JO413qwxWaYr9GiCzEtJIAqdkodWBGns5LXGosNh5X6V5xaDFM+4tNGpA66lNjb4Grfh9xiJ8rS26zSSubkgiNE0j4GOg3ThjCTxYSJMVKJplWzyAWDG+3qQLC/W16wX/AEgBbNR54eL+1IK+jIT3R6D7q+dv9IZv9aR/+2j/AO5JQZZMd6bruTnXFAql5Xl8k0gWL3gGbUWCKioCzOzMQFAAvcmolTsnx7xSXjUOXVozGVLCRXGkoQNze/Sxva29A1j8Noe2tJL76kYsDfzIBvUan8bOHa6xrELW0qZCPX9YzG/xpigVKlSoPQaP/ZdgFkkYnmD+FZ/V1wxxC2El1DkeYoPozDqFWmp8VYGhbJuM45kuGF65x3Eig86CfOxkffkKkYVgooTxHF6DlVdNxcx2UGgNcZmSjrWW+0HO+0ZY1Ow3P4VLzVsW6gqt7kgi4BFvWhubIsTzeInU3vXBJ8tjQUtHXsrZTiGif3ZrL6ML2P1mgiRbEjwNFXBZClZDv2cqFh/DezfVvfyoLziTAmKQowsyXHl5EevO9afgxqwmBlU7HCRrfzXn99BXtJxQeLvbTxbCTpNGfd9W5W+NTuAOLU/koLI2+HZowOtmuycuXMj+rQW3Eb/+Hccz2UoA572oB9mOSzNiTMCkelJI/wBZcXaWMpcC29gb9KmcT4qVOzk0Mqyait7re1uvUdarsPxVIisQN9h4/eKA3yb2WNFLG5xSEpqsBGbXba99VWM3AbwyPOjRzP7wSzDURuBYe902PO296GeHc5eWNpXeRLOsaWawZ36fAXJ9KupM5xKXLtqhva9u8RbkSD18RQVeTPaQk87kttY3vvt03rjjvBHXKqEAyRBh4XK2+u311EyzFXa/iSfmT40zn2MI7Z73Kq5F7kd1bgHy2oKfhKOETDV2ahsFiRJdkOpzA1r7nSbjrY78qnZY47OPSAB2cYsPJAD9e/xqly/CYhJmWKSwMBYkM40JIVjbZTYkdp159aLcJhEbCwutlK3ifbmwBdGbrdkuL+MR8aCRhJKsVFUyYqNRcvt4gr+dMYni+FBtrY9BsPv3oPeK8HHMih73DrpI57sNW3UWubeVW/COXQQ4+JotRTsFRZJO4CxL6lUMfePd25ms1zrO5DNrDWLbKuzBQOm/Q+lTxj5zl8vfJDTRKBaPTsJSNtNw1/DzoPqiD3R6D7q+YPbfje0zmf8AgWJB/VQE/Wxr6QyNezw8MTMzMkUal2B7xVQCdVrE18t+1SbVnGN8pmHyAH4UAq1c16TXlAqseHMwEGLglYkLHLGzW56QwLAeN1uLVXVPyCEPi8Op5NNEp2U7F1HJgQefIgjyNBznExed2MvbXP8AtO/3h098BthtuOlQql5vGFxEqjkJJANgOTEcgAB8ABUSgVKlSoFSpUqCTgMY0bgqbb/CiA4pmFyb0LVNy6QgnfbwoL7DsL0+8/h4j7xVZHNTkOIOseo+8UBkjmxJtYDlbx63+dNztqjfawAutz1vtTeFxF3cHrYjpz8qfhIdTb+j8R40GbZkP1rDzH3Cifg6K8bfxBlt5HlQ/j4NWJZfFjby8BVzw9KVj1C/dax8xztQWuZ5iWhEkjXeEdnGh6giwY+LdPIA1S8C8RJhcUO2UthpCFnUc9N9nA8VO/mLivOL8UGYBeRAJ9d7fj8qh8NZN28oB90XufS350G5cZ5tg8V+jwqTNHHZw6dFZbBdXha1QsFgMtQ/+XDMNzqJlt8iQBS4XxH6Dh3itrjd10LcLpY3vvY7Hb/JrrC8RSmMtOjrFICCV93TyKtbl8aC4g4twQUJDGvkFTbl02qpz7Pg8ZTQVLsgGoaebD3R161zDiMqwqh1c3A6vqtby60Pfy1/KE5mC6I4d1HU+fy++giZeCGIPRiPkbVU5njz2sm+2th4+VXeyux6aifrvQRPiNTMfEk/M3oL/KocQwnkhcAdi3aC12t3B4W8x5irrheIvHNGx0pKi3bcBGU6ke/7JUgH4WqDwes5ViixFGjxa99nBc9gSQLKbEDfz2oTaRnFmN+puSR8jyoJubYxSQAe+NQl027Im+xjt47k9Lnaqkkk7bmnWgAF2IA+V/So8mIvso0r9ZoOMXKAVXnY6jbzPL5Ci1SRlEMjclxQuNu8QZW387Aj40FxLrLnra4+HL7qKWVv5FYsTcYpOvik3T40G2ezP2g/p10a1xyFfPnHGI15njG8cTN/3GH4UW+xfFlcanhqAPmKAs7m14mZvpSyH5uxoIVKlSoFTkcZNyP2bXPh4b03T0OIKgjmptqU8jY3HLcfDxoOJEIsT1FwfHz++uKdnn1W2AAFgBewF79d+ZNNUCpUqVAqVKlQKn8M1jTFdxmgmrNTsRJO3PpUJWqZlz2kUjnf4UBfgsTqEbc7gj4ipmEnOo3+kD8xVPgmULbULoxHwPUXp+EnUbWNmXbxN9rUFFxJB2eLDWsrWYfOxrnLsV2MzK3uPv5eR9N6ueKsu7RNS+8CCPQ7EfdTEeUao0a/7O3pYbN6X+qgo8/W0gs11IFvher7hUiJVPVr3+NrfdVbmeUMRsu45edLLWkUWI5cj+BoNMgxqtGdQBsAw/hYMtmHgefzruDHWytgTvolB38WYUIZfPI6tZW0KFEj27qamAXUelzsPjXuc5uY45IRf35APTWTegiwqHjS9jt626b/ACq2wcnYnu8iLEUN4eQxKtwzXAJsL2Nh+H3U6+PeTZQUH0ja49B4+tAQZriAIGYfRIv5nagSSTeiPiaYpBCgubjmSTsgA3PXmKF1b/HxoDr2e4qYlVjUuifpTAAbFngCkG53PdW1t96A3xBB35ja3oKJuCcHPJIzQtpMSyt77KbmFyCoXme5Yn0oRcb/AJ0Hbzk868ae48LU0a8NBJwsmkHzIFFjzj+SGH/GQ39DFIaDU3sBvc8qLcyyuRMsuSADNCdN+81o5FuBbkOR9RQFvsxy4LiNQ/ZBb4AE3rJJWuxPiSfnWyezyMrhpZdyVw0x28o23rGTQeUqVKgVS8DiQiy35tHpXa++tD8NgaiUqB2bTZbEk6e9fobnYfC1NUqVAqVKlQeqt6cGGPhT2Wpdj6fjVxFghQUX6Ka6XD+f1GiVcsU9a7/kZOrKPUgUAyID9IfWKk4NCHUm1gfEVcyZZEP94vwN/uqM+DQcnB+BoJeGca9zcEbcufgfhT6gB7qb7XPqPWqd4lHUfKvFktya3xagLHkFgw5CxNrb+PxqfAoaNGHI6vhQTHmbDYPcHmCLg/VRNlvEUKxIrsb82shsDc8vgbUE2bA2II+RG1RhCNX+zJ5k6e8QBzJA3AHjUnD8QQg911YfRa6/IkVMjx+GbexjY3uw3BuLG5WgiQ5ZMV1Khihca7GTaUIx0s68rAjYECxNU+Y5fJMdeiQE6tch9xjrbcEiyi21v4Tyq3xMdl0xTXXw7VrcyeRPiT86gYjNp1i7FmBjvf8AZLDYiwbmB5cqCrx0LJbUrLcC1wRcdCL8xTOEN2FLMMzd1Cs5Kr7qkkgHyprCSWF6CTxUrNHGwHdQ2J6AtyB9Qp+VDanarjHzu0d7N2ZexNjpLqtwpPiA17VUpGbUBX7Pp8Qs5/R9J0hmINrsezfSN9yLjcDxFBsshJJPU+laJ7K4yJ1Yad54lJYMSRY3AA5DvC56UF5xgyuIlVgE0ySC3QaWKkD5WoKo0rU9sD40273N6BzCz6GB8PS/w8KKsq4lFm7WNXjVDdVIVz+yCCoFiCQd+emh/C4Kw1OPRTe9jzby2ouwmdYYRTDQzPJBIhJVFRddjq8diAenM0B3wTh5IuH8diJSLvh5uyHVUMZ2J8yb1g1arlntDi/kHFYKU6J1i0R9VmXUgFiOTBb3B5gXHWsqNB5SpUqBUqVKgVKlSoFSpUqCdlPvN/R/EVOnzEIPE9B+JqmjlK8q8vegnrjpJDbVbyG1SsPgOrEX8zv+dVeGbfw/z40Q4WVVHNR8RQdR4cfxH0U//q1dGD+Fvmo+4muxi0+kvzr0Y+P6X30DBwV/2fm3+FNvlh8B8z+VTxmEY6n5GvDmieDfICggDLH/AIR8CfxrsZU/iP8ApP50/Jn6L+yfmK8Gf+C/X/hQcjJ38V/6T/eqdhuEsay64onZSbBljktflzBrjKM2eXERRaR33VSd+V97fCvorgyT9W69FIt4bjl9VACZT7FGaMGbErrIGpRCGCm3K7G5rzM/YYoTUuIJI94CJF28Rua108/WvSNqDCE9jcRPexMg/qj8Kucm9i+De6vPMWHIKVW4+KmtSOUR+B+dOR5eisCAQR50GacWexpTl4hwcsgMTNII3IZZTve5ABDb7H4VjUmUGAq0iJOHFx3m7Nb9WK9fLpY19cUEZnnseDZsOHChbsFZFKgOS4A62Gr6qDLeEY2jk1JNDHc+IPPoo2tyHyq14k4ZiMKsmHGOeaQu/ZyHXG+4cjTsoY7nnuBUTO80Z8YjoYSNBvpjIF97ddzvVPJmEiAHure9tm+rfagC85yN4JGVl0gHbcNpB3ALDYkcjbrXGDkiTwY+DD6h4etWHHJ1ZhOxZWuUN1FlN0QmwJPj870P6aAjwUkVzYczy1GwHgNiSfOr3Bzl9lYEnobX2F7kHfp1oDi2IIvz6G33VPgwpYnvNyPU0F9xe+tu1eFA5A1mNWRBYAam0jTc+XWhIxlm2Uein8zRZg+HlVWvI51KLgHY+vjQ3nWAWKTSpJFgd7XoGszwXZSFbOBsVLqUZlPJrH4/KoldO5PMk9Bfw8K5oFSpUqBUqVKgVKlSoFSpUqBU4hpuu050EqM0/Gd6YTlV/wAF5ek+LjSVdSnVcXIvYeIINBXFv8B1ony7gOWZV0zwK7f7tiwK+p02rc+BuFcLDhkeOCMOS/fK6n94j3mufrrJYHJzrGrc6Q8ll/ZG/Qch8KDOc+wD4fESQyadcbaWKkMp63DDnTUMhNaPxdEv6NP3V936I8RQJl2FVoWYjcOADc8qB7hrE6MfhmPISpe/mbfjX09wqbNIvkp+RI/Gvnbi3KooBG0S6D3DcFjvzvua27hXGOZR3ucUF+XVjegNcRNZ4x9Jj9Sn/CpNDj4hjmSqTssZsPC53q9xLkKbeB+oGgr8TxCiEjwvSTiOMlR1JA+dZVj8Y9/ePOp3DE7NjIATcax9QvQa5evnn2s5nfNJ9Nu6I1J8wgv99bi2LYCY33W9uW1l2r5czLEM8sjuSzM7FieZJJ3oLHJJy0ovXPE2O3C9FJ++mMkNpBbxqPn5vI3qaClzCfU5J62/KoZan5xvTVqBRjeiDLF5elUEVEOUDcUEzGCQr3OgoWxscmolwSfGtCy9ATypZvgkt7o5UGc4LD9pIiFguplXUSABc2uSdh8avcLwxG/OQodWllLREqdeGU8jvtNIf+UfO1VnEYElgLbD7zUCgIY+HYmCkSNZi3MxDTo1Bw13uG2DDY91h4VIbhmNYpBqVnVlZWEsYLoFn1Io1c7ot7+Bt0uLV7QFObcPxB3ZGHZqZO6jpcL22IVWuzd5QI4//kXyvGk4dQyygOBGJ2jVi8fcXUVSR7ndLi1x4E+Fx6vaAjXhuHQWaVlYB9Uf6ssrIuoqTqsb9CB+0PAg0eYYYRzSIDqCO6htu8FYgHbbe16j0qD/2Q=="/>
          <p:cNvSpPr>
            <a:spLocks noChangeAspect="1" noChangeArrowheads="1"/>
          </p:cNvSpPr>
          <p:nvPr/>
        </p:nvSpPr>
        <p:spPr bwMode="auto">
          <a:xfrm>
            <a:off x="1844675" y="-301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98309" name="AutoShape 6" descr="data:image/jpeg;base64,/9j/4AAQSkZJRgABAQAAAQABAAD/2wCEAAkGBhQSEBQUExQVFBUVFRQYFBQYFRQWFBQYFxYWFxgVFRgXHSYeGBokHBYWHy8gIycpLSwsFR4xNTAqNSYrLCkBCQoKBQwHGQwODSkYEhgpKSkpKSkpKSkpKSkpKSkpKSkpKSkpKSkpKSkpKSkpKSkpKSkpKSkpKSkpKSkpKSkpKf/AABEIALsBDgMBIgACEQEDEQH/xAAcAAABBQEBAQAAAAAAAAAAAAAGAAMEBQcCAQj/xABKEAACAQIEAwUEBgUICAcAAAABAgMAEQQFEiEGMUETIlFhcQcygZFSoaKxwdEUI0JTYhUWcoKy0uHwCCUzQ2SDkrMkNHN0k6PC/8QAFAEBAAAAAAAAAAAAAAAAAAAAAP/EABQRAQAAAAAAAAAAAAAAAAAAAAD/2gAMAwEAAhEDEQA/AMNr2vK9oFVhleStOGKso0kDe/X0FV9F3Bqfq3Pi/wBwFBCHBcn00+1+VdDgeX95H9v8qMVWnVWgCxwJL+8j+3/dr0cBS/vI/t/3aOFWnAtACfzBl/eR/b/u0v5gy/vI/t/3aPdNeaKAC/mFL+8j+3/drw8CS/vI/t/3aPSlcFKAD/mNL+8j+3+VL+Y8v7yP7X5UclK5KUAOeCZfpx/a/KuDwbJ9NPtflRyVpl0oAk8JSfTT7X5VweFpPpp9r8qMnSmzHQCA4Yf6S/a/KnBwjJ9NPtflRIE3NSo0oBQcHSfTT7X5U4nBEh/3kf2/yotVakYdRqF+RIB8bXFBTYn2OYhMKmIM8GmQ2Vf1uq+9/wBi3Q07w/7EsTi1ZkngXSbEN2t/XZK3UYeA4NoxEpSNG0A94jn3rne9ze9VfssbuTDzX7qDKM59gWLw2HlmafDssSFiF7XUQOgulqzh8ER1H119i8WxasBil8YJf7BNfJmIXc0FRJHauKkYwbj0/Oo9AqVKlQKlSpUCpUqVB7XoFeCvaDyjXg9P1Hq7fgKC6OuE1thl8yx+s0F6gp5VrhKeVaD1Vp0LXirTgFByFpaKdC1KwmWPJuNh4mgrytc6auJsn0oTfcdPGqwrQRytc6af01yVoGCtMulSytNMtBDZKbKVKKVMwHDD4zVEnVWuQQNrb7kdeXxoBfBYvtGNxbky/wASNezeR25eYq0RaYxWXJHiAAAjgN3QoGpe6Dew6Er/AJvUxEoEq06grxVpwCg1HJn1QyDxjP4VE9mJs0w9Ke4Ya6esZ/s017PFtPOPP8WoDXMotUMi+Mbj5qRXyNio+9X2Cw2r5PzHCWndPB2HyYigFseO8PQfeajUQ8ZZIcM8Fz/tcOstvANJKoHyS/xoeoFSpUqBUqVKgVKlSoPRXSCuK6BoEaP+Gltho/T7yaAK0HItoI/6K0FzFUpRUXD86ljag7Ar3tBYG435b8/SuUagjhPAsca9wQI2YBd7A3NgBQangMAL398+H7I9asnHe/V6tvekYARr42tsaZynAEgDx3NVHHTYpl7HBjur74DKpY9Bv08qDrNpy1jF+s22bV3W878rUIT5niwx0xxOB+yrXa/z3+VHmVZT+rj1LosougPdBPPltzrmfhHDq3aJGI3+kndufMDY0Gc5VxurEiddBBtqFyP6w5iihCGAIIIO4I5HzoD4pwAix8o2s3et5nf4U7whnLRsInN0ZiFufdPl5eVAbFabZakWptxQRitFXCOBnlhxgw7COQwMkchOnTI3u2I3U2B3HK4NDLLVpk2dthYsQ6qXKxlwgv3it+dum+/kDQUOfZA+Hxw1RNGOyY2Z0Y99ltfS7391u9e5tvavVFWfHOIL4+BjPDPqwrG8IKr76Ebdo9x3jY38ar0FB6orosACTsBzPTw++kBTeKwusWvtvdbkA+B26jp60BRlvGMcOlNLNsBcBu8LdCv4HpVlwvxRhYsd2ZZ1acgANGyhXPJCzc7ltj6eNU2TJ3sA99dg0VjvYrNyA9HHzq2y7IIsVnuJkkF1w7xmNRspkHIm3MDTe3jag1A18zcTZc5zWeGNC7nESBUUXLXYtt8K+mDWD8TY0YTiPtWBsJkbbqHQAH071AG+1ZZFmwiTRtFJHgokZWtuVmxHeFiQQaB60f27YztMyRv+GjH/ANkx/Gs4oFSpVNyyAEs7W0oLm4JUsdkBsDffp4A0EKlUzMoAGDLbS41C17A8mAuByYH4WqHQKlSpUHorscq4FOMefkKButCys2iQfwr9wrPaP8E1lX0H3UFzhW3qa52qswrVMxRfR+rXW/7K8rnlufDr8KDqTEBVJY2A/wA2HnVnwzlKyO0gsCxuRyPIAH5CrLhXhAgCTEkO/MACyJf6I5n1NR+NcfHl1pkO5Ngl7X8RQWuZ56uFQ3IDHZR4+leZRn0TrY7Hx8TWH4/ieXF4gPIeV9Cjko8PXzqzwuLk1DQSPKg3hFFtiKYzCwWgXIs0xCAarkVbZpmjmMkAiw5nkKDMOL8OXmmn6BiPQL3R8TvVDhL9zoQbj86tOJM1uvZqe4GJP8TdSfjQ/DiiGvQalkGadtGdXvrs3n/FVgwoF4XxpR9XQmx9Dsfzo8agZZanZC9phUJqjrnIilUaGZie7tYHexNz4cvWg0GfK4cXhp5NKh8M8ka6NQF1CMxcFVuxBF7XHLc9AF0sa0rA5RNDl+IBiczYiVn7PUp70vZr7yiyr3b73tvvWc4qMq5VtmGzC4OlhzW42NjtcbUDYFOKK4FVmf5rLAqmNNQN9TWLBfL/ABoLjL8wljZURR+rmEqSHVazAKy2UHqEPlbzoz4AEq4ieTEqInmcuQTZe8e6oJ57b286yXAYuScszuwYrfQFCDSCB3QBa3Ll51HwGT4vFO0cEc8pZrgajoUAkd4tZQf4iR123oPqi9fO3tgnBziS5sFEA9AEUn7zW2cE5RNhcFFFiJe1kUG5uW0gm4QMd2Cja5rCPbEf9b4j/l/9pKCl9qsmrFwt0bDRkHxBeSxoLok43xfaPhm8cLHte4FnlFhehugVTMDlkkqyFB3I1DSMWCogLBQWLEC5LAAczfaodWeUZ40CSx6EkimVRJG+oA6G1IwKMGVgb7g9SCDegj4/CdmIxe+pAx3BAJZhsRtbuiolTMwkZuzJVVGjuBb206n8STzvz8Kh0CpUqVB6K7ttXAFOv7tA0o3FHWGfYUDxDvD1H31oeRZU0xH0aCwyjCNIdh8aP8myILYkV5kWShALDlV9LIEX0oGMxzBYYyb8q+ceMOJHxmJZ2J0glUXoAD9551p/Feea9dj3VVj8gaxnDgFhq5E7mglvl5SKGUb9oXFrcihA+uiDhafW48jaoU+K05csd9xI4+feFvgad4Kezf1vwoNjyuIFB5VX8b40R4Ygc22A8SdhUrKsQClCPHOYBmC33W2keLsbL8hvQZtmkRV9PMjn4X61CWrPMQdWkKW03BNjz6mmMFlcksiRxo7yObBQp39KC1yOTatBwchK7+Aofy/2fY1QP1DM1zdVF7W53Pu/XRUuRYmKPXJBIq23JA7v9KxNqBlqh4o6WRwbWYAnnYE87eRANSHeoOIzGMalZhsN1sSTc20gDmaDXuAsNoiTXABMI7S4nWkhnYFdTFie1Oo97vgW5VmubNfEz/8Aqy/2zR17NMwlkil1yo7JLiEVQmlkCSMF1d83BFiLgHzbnWeYrHxyYmcIzallk1BgB+2RdSCbi/oaDta8XHR6tOtdXUX5etuVcvIqgljZdgzHawa4vfyrvLo07JAnuFRa49643LX5k8/jQRcfmPZzOvVAR3V1dV1G5IAIaxG+3xq3yTNZ+0dsIG7R5I4VLqoHaSgsbBSQFUBmYny2JpnBYkLijIV1AIqsOfaEqUIJN9JKqu/8O1XmGzVMLiGxLRlYpJXkjXcd5k0sg23N222tZqAtwfs5itqxE2InmO7TGaRbH+BVNlHlvWL8c4JZsRiZe1Z2jFjspv2Z0KTY7DQF9DX0Vk+ZDEQJKFZA4uAwINr7GxAPnuKwH2tyfoubSLF+rSSONioF1BYEM2nruL2670AFxNC6/o4kUof0dbKRY6e1l0kjzG/xqkqfneJaSUu0hlLb6yCOp2seXpUCgVXfDeZJEJgX7KR0VYp9JbsiGBYd27LqW41KCRy5E1SVYcPwB8Xh0PJpolOytsXUHZgVPPkQR4g0Hud4sSOhDmQhAGcqV1NqYk2Prz5nrveq6pmcwhMTMo5LLIBsBsHI5KAB6AAVDoFSpUqD1RTkh6VwnOpWDwTTSBV5mgl8OZK2ImUAd0EXP4VuWQZOI1At0FVnBfCywxjbfqaM4IwKCTEAooT4szyw0KdzVxm+Y6V2odgwHaHU25NALyYLtUZdwGBBPXfnar3hjgfAmJxJAruoHfYkkjlvvYG/31aPl6ryFUue5z+ixs42uNJ9GIH1UGXcWY1HxUgiAWJDpQAADu93VYeNqZyPHGN/rqula7E+JJ+urHKcreQNIu/ZsgI/pBiP7J+dBo2V5xZG8xt51DlkGh3Y3csuk2BI8SCeW3WquCcxbnYAG1x0/wA7fCibD8LCSNFkMmpoVmCqtlYOLr3vToKAVVWYtIGXQrKtiXB3va2xBsBcm/Wjv2WTCfEzxPZh+ivaxJsdaHy8Krso4QjlBRg0SAl9xzNgNy3QAUV8FYGDCY1VjYHWkmojs7kKhaxIPlegvBmJRI+4U0pckkd5TuDbcn6rVZR5gAAfHx6j8qC8h9okDLZlFyxVVs19v2QNwwtRPh84w2IBAsrDY27rLboRQUXGnDihP0mEWUkCVByUnky+AJ5joSKzzHZFDK+tlOrbvBiDWpT8RRqGw4UTlgVkF7Rqp6E9WtvYcqzvN8UmHZmYNoVraQNTen+JoNQ4HxqushUKDGzRMyqQToUEayR3iNfS48KzTERKuIn0qFvNKTYAXOttzUnh32uYXDmQLDPeSR5HuEYAsqqbAWIACDx61T4/ExY6d50MqRSNfsyNAJsA3Im92uSQaD1R+kykc4I+fMdpJbZbjmq3ufMirbGq/ZN2Yu9u6L23vtv/AJ5V7g8OqqFUBVGwA2AqYiUGfyZjixcXVADZjY3JO413qwxWaYr9GiCzEtJIAqdkodWBGns5LXGosNh5X6V5xaDFM+4tNGpA66lNjb4Grfh9xiJ8rS26zSSubkgiNE0j4GOg3ThjCTxYSJMVKJplWzyAWDG+3qQLC/W16wX/AEgBbNR54eL+1IK+jIT3R6D7q+dv9IZv9aR/+2j/AO5JQZZMd6bruTnXFAql5Xl8k0gWL3gGbUWCKioCzOzMQFAAvcmolTsnx7xSXjUOXVozGVLCRXGkoQNze/Sxva29A1j8Noe2tJL76kYsDfzIBvUan8bOHa6xrELW0qZCPX9YzG/xpigVKlSoPQaP/ZdgFkkYnmD+FZ/V1wxxC2El1DkeYoPozDqFWmp8VYGhbJuM45kuGF65x3Eig86CfOxkffkKkYVgooTxHF6DlVdNxcx2UGgNcZmSjrWW+0HO+0ZY1Ow3P4VLzVsW6gqt7kgi4BFvWhubIsTzeInU3vXBJ8tjQUtHXsrZTiGif3ZrL6ML2P1mgiRbEjwNFXBZClZDv2cqFh/DezfVvfyoLziTAmKQowsyXHl5EevO9afgxqwmBlU7HCRrfzXn99BXtJxQeLvbTxbCTpNGfd9W5W+NTuAOLU/koLI2+HZowOtmuycuXMj+rQW3Eb/+Hccz2UoA572oB9mOSzNiTMCkelJI/wBZcXaWMpcC29gb9KmcT4qVOzk0Mqyait7re1uvUdarsPxVIisQN9h4/eKA3yb2WNFLG5xSEpqsBGbXba99VWM3AbwyPOjRzP7wSzDURuBYe902PO296GeHc5eWNpXeRLOsaWawZ36fAXJ9KupM5xKXLtqhva9u8RbkSD18RQVeTPaQk87kttY3vvt03rjjvBHXKqEAyRBh4XK2+u311EyzFXa/iSfmT40zn2MI7Z73Kq5F7kd1bgHy2oKfhKOETDV2ahsFiRJdkOpzA1r7nSbjrY78qnZY47OPSAB2cYsPJAD9e/xqly/CYhJmWKSwMBYkM40JIVjbZTYkdp159aLcJhEbCwutlK3ifbmwBdGbrdkuL+MR8aCRhJKsVFUyYqNRcvt4gr+dMYni+FBtrY9BsPv3oPeK8HHMih73DrpI57sNW3UWubeVW/COXQQ4+JotRTsFRZJO4CxL6lUMfePd25ms1zrO5DNrDWLbKuzBQOm/Q+lTxj5zl8vfJDTRKBaPTsJSNtNw1/DzoPqiD3R6D7q+YPbfje0zmf8AgWJB/VQE/Wxr6QyNezw8MTMzMkUal2B7xVQCdVrE18t+1SbVnGN8pmHyAH4UAq1c16TXlAqseHMwEGLglYkLHLGzW56QwLAeN1uLVXVPyCEPi8Op5NNEp2U7F1HJgQefIgjyNBznExed2MvbXP8AtO/3h098BthtuOlQql5vGFxEqjkJJANgOTEcgAB8ABUSgVKlSoFSpUqCTgMY0bgqbb/CiA4pmFyb0LVNy6QgnfbwoL7DsL0+8/h4j7xVZHNTkOIOseo+8UBkjmxJtYDlbx63+dNztqjfawAutz1vtTeFxF3cHrYjpz8qfhIdTb+j8R40GbZkP1rDzH3Cifg6K8bfxBlt5HlQ/j4NWJZfFjby8BVzw9KVj1C/dax8xztQWuZ5iWhEkjXeEdnGh6giwY+LdPIA1S8C8RJhcUO2UthpCFnUc9N9nA8VO/mLivOL8UGYBeRAJ9d7fj8qh8NZN28oB90XufS350G5cZ5tg8V+jwqTNHHZw6dFZbBdXha1QsFgMtQ/+XDMNzqJlt8iQBS4XxH6Dh3itrjd10LcLpY3vvY7Hb/JrrC8RSmMtOjrFICCV93TyKtbl8aC4g4twQUJDGvkFTbl02qpz7Pg8ZTQVLsgGoaebD3R161zDiMqwqh1c3A6vqtby60Pfy1/KE5mC6I4d1HU+fy++giZeCGIPRiPkbVU5njz2sm+2th4+VXeyux6aifrvQRPiNTMfEk/M3oL/KocQwnkhcAdi3aC12t3B4W8x5irrheIvHNGx0pKi3bcBGU6ke/7JUgH4WqDwes5ViixFGjxa99nBc9gSQLKbEDfz2oTaRnFmN+puSR8jyoJubYxSQAe+NQl027Im+xjt47k9Lnaqkkk7bmnWgAF2IA+V/So8mIvso0r9ZoOMXKAVXnY6jbzPL5Ci1SRlEMjclxQuNu8QZW387Aj40FxLrLnra4+HL7qKWVv5FYsTcYpOvik3T40G2ezP2g/p10a1xyFfPnHGI15njG8cTN/3GH4UW+xfFlcanhqAPmKAs7m14mZvpSyH5uxoIVKlSoFTkcZNyP2bXPh4b03T0OIKgjmptqU8jY3HLcfDxoOJEIsT1FwfHz++uKdnn1W2AAFgBewF79d+ZNNUCpUqVAqVKlQKn8M1jTFdxmgmrNTsRJO3PpUJWqZlz2kUjnf4UBfgsTqEbc7gj4ipmEnOo3+kD8xVPgmULbULoxHwPUXp+EnUbWNmXbxN9rUFFxJB2eLDWsrWYfOxrnLsV2MzK3uPv5eR9N6ueKsu7RNS+8CCPQ7EfdTEeUao0a/7O3pYbN6X+qgo8/W0gs11IFvher7hUiJVPVr3+NrfdVbmeUMRsu45edLLWkUWI5cj+BoNMgxqtGdQBsAw/hYMtmHgefzruDHWytgTvolB38WYUIZfPI6tZW0KFEj27qamAXUelzsPjXuc5uY45IRf35APTWTegiwqHjS9jt626b/ACq2wcnYnu8iLEUN4eQxKtwzXAJsL2Nh+H3U6+PeTZQUH0ja49B4+tAQZriAIGYfRIv5nagSSTeiPiaYpBCgubjmSTsgA3PXmKF1b/HxoDr2e4qYlVjUuifpTAAbFngCkG53PdW1t96A3xBB35ja3oKJuCcHPJIzQtpMSyt77KbmFyCoXme5Yn0oRcb/AJ0Hbzk868ae48LU0a8NBJwsmkHzIFFjzj+SGH/GQ39DFIaDU3sBvc8qLcyyuRMsuSADNCdN+81o5FuBbkOR9RQFvsxy4LiNQ/ZBb4AE3rJJWuxPiSfnWyezyMrhpZdyVw0x28o23rGTQeUqVKgVS8DiQiy35tHpXa++tD8NgaiUqB2bTZbEk6e9fobnYfC1NUqVAqVKlQeqt6cGGPhT2Wpdj6fjVxFghQUX6Ka6XD+f1GiVcsU9a7/kZOrKPUgUAyID9IfWKk4NCHUm1gfEVcyZZEP94vwN/uqM+DQcnB+BoJeGca9zcEbcufgfhT6gB7qb7XPqPWqd4lHUfKvFktya3xagLHkFgw5CxNrb+PxqfAoaNGHI6vhQTHmbDYPcHmCLg/VRNlvEUKxIrsb82shsDc8vgbUE2bA2II+RG1RhCNX+zJ5k6e8QBzJA3AHjUnD8QQg911YfRa6/IkVMjx+GbexjY3uw3BuLG5WgiQ5ZMV1Khihca7GTaUIx0s68rAjYECxNU+Y5fJMdeiQE6tch9xjrbcEiyi21v4Tyq3xMdl0xTXXw7VrcyeRPiT86gYjNp1i7FmBjvf8AZLDYiwbmB5cqCrx0LJbUrLcC1wRcdCL8xTOEN2FLMMzd1Cs5Kr7qkkgHyprCSWF6CTxUrNHGwHdQ2J6AtyB9Qp+VDanarjHzu0d7N2ZexNjpLqtwpPiA17VUpGbUBX7Pp8Qs5/R9J0hmINrsezfSN9yLjcDxFBsshJJPU+laJ7K4yJ1Yad54lJYMSRY3AA5DvC56UF5xgyuIlVgE0ySC3QaWKkD5WoKo0rU9sD40273N6BzCz6GB8PS/w8KKsq4lFm7WNXjVDdVIVz+yCCoFiCQd+emh/C4Kw1OPRTe9jzby2ouwmdYYRTDQzPJBIhJVFRddjq8diAenM0B3wTh5IuH8diJSLvh5uyHVUMZ2J8yb1g1arlntDi/kHFYKU6J1i0R9VmXUgFiOTBb3B5gXHWsqNB5SpUqBUqVKgVKlSoFSpUqCdlPvN/R/EVOnzEIPE9B+JqmjlK8q8vegnrjpJDbVbyG1SsPgOrEX8zv+dVeGbfw/z40Q4WVVHNR8RQdR4cfxH0U//q1dGD+Fvmo+4muxi0+kvzr0Y+P6X30DBwV/2fm3+FNvlh8B8z+VTxmEY6n5GvDmieDfICggDLH/AIR8CfxrsZU/iP8ApP50/Jn6L+yfmK8Gf+C/X/hQcjJ38V/6T/eqdhuEsay64onZSbBljktflzBrjKM2eXERRaR33VSd+V97fCvorgyT9W69FIt4bjl9VACZT7FGaMGbErrIGpRCGCm3K7G5rzM/YYoTUuIJI94CJF28Rua108/WvSNqDCE9jcRPexMg/qj8Kucm9i+De6vPMWHIKVW4+KmtSOUR+B+dOR5eisCAQR50GacWexpTl4hwcsgMTNII3IZZTve5ABDb7H4VjUmUGAq0iJOHFx3m7Nb9WK9fLpY19cUEZnnseDZsOHChbsFZFKgOS4A62Gr6qDLeEY2jk1JNDHc+IPPoo2tyHyq14k4ZiMKsmHGOeaQu/ZyHXG+4cjTsoY7nnuBUTO80Z8YjoYSNBvpjIF97ddzvVPJmEiAHure9tm+rfagC85yN4JGVl0gHbcNpB3ALDYkcjbrXGDkiTwY+DD6h4etWHHJ1ZhOxZWuUN1FlN0QmwJPj870P6aAjwUkVzYczy1GwHgNiSfOr3Bzl9lYEnobX2F7kHfp1oDi2IIvz6G33VPgwpYnvNyPU0F9xe+tu1eFA5A1mNWRBYAam0jTc+XWhIxlm2Uein8zRZg+HlVWvI51KLgHY+vjQ3nWAWKTSpJFgd7XoGszwXZSFbOBsVLqUZlPJrH4/KoldO5PMk9Bfw8K5oFSpUqBUqVKgVKlSoFSpUqBU4hpuu050EqM0/Gd6YTlV/wAF5ek+LjSVdSnVcXIvYeIINBXFv8B1ony7gOWZV0zwK7f7tiwK+p02rc+BuFcLDhkeOCMOS/fK6n94j3mufrrJYHJzrGrc6Q8ll/ZG/Qch8KDOc+wD4fESQyadcbaWKkMp63DDnTUMhNaPxdEv6NP3V936I8RQJl2FVoWYjcOADc8qB7hrE6MfhmPISpe/mbfjX09wqbNIvkp+RI/Gvnbi3KooBG0S6D3DcFjvzvua27hXGOZR3ucUF+XVjegNcRNZ4x9Jj9Sn/CpNDj4hjmSqTssZsPC53q9xLkKbeB+oGgr8TxCiEjwvSTiOMlR1JA+dZVj8Y9/ePOp3DE7NjIATcax9QvQa5evnn2s5nfNJ9Nu6I1J8wgv99bi2LYCY33W9uW1l2r5czLEM8sjuSzM7FieZJJ3oLHJJy0ovXPE2O3C9FJ++mMkNpBbxqPn5vI3qaClzCfU5J62/KoZan5xvTVqBRjeiDLF5elUEVEOUDcUEzGCQr3OgoWxscmolwSfGtCy9ATypZvgkt7o5UGc4LD9pIiFguplXUSABc2uSdh8avcLwxG/OQodWllLREqdeGU8jvtNIf+UfO1VnEYElgLbD7zUCgIY+HYmCkSNZi3MxDTo1Bw13uG2DDY91h4VIbhmNYpBqVnVlZWEsYLoFn1Io1c7ot7+Bt0uLV7QFObcPxB3ZGHZqZO6jpcL22IVWuzd5QI4//kXyvGk4dQyygOBGJ2jVi8fcXUVSR7ndLi1x4E+Fx6vaAjXhuHQWaVlYB9Uf6ssrIuoqTqsb9CB+0PAg0eYYYRzSIDqCO6htu8FYgHbbe16j0qD/2Q=="/>
          <p:cNvSpPr>
            <a:spLocks noChangeAspect="1" noChangeArrowheads="1"/>
          </p:cNvSpPr>
          <p:nvPr/>
        </p:nvSpPr>
        <p:spPr bwMode="auto">
          <a:xfrm>
            <a:off x="1997075" y="1222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98311" name="7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59346F2-99EF-4F65-ACB9-77205EF855E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9" name="Rectangle 2"/>
          <p:cNvSpPr>
            <a:spLocks noGrp="1" noChangeArrowheads="1"/>
          </p:cNvSpPr>
          <p:nvPr>
            <p:ph type="title"/>
          </p:nvPr>
        </p:nvSpPr>
        <p:spPr>
          <a:xfrm>
            <a:off x="1919288" y="188914"/>
            <a:ext cx="7605712" cy="719137"/>
          </a:xfrm>
        </p:spPr>
        <p:txBody>
          <a:bodyPr/>
          <a:lstStyle/>
          <a:p>
            <a:pPr eaLnBrk="1" hangingPunct="1">
              <a:defRPr/>
            </a:pPr>
            <a:r>
              <a:rPr lang="tr-TR" sz="3600" dirty="0">
                <a:solidFill>
                  <a:srgbClr val="FFFF00"/>
                </a:solidFill>
              </a:rPr>
              <a:t>Fiziksel  Bağımlılık </a:t>
            </a:r>
            <a:endParaRPr lang="en-US" sz="3600" dirty="0">
              <a:solidFill>
                <a:srgbClr val="FFFF00"/>
              </a:solidFill>
            </a:endParaRPr>
          </a:p>
        </p:txBody>
      </p:sp>
    </p:spTree>
    <p:extLst>
      <p:ext uri="{BB962C8B-B14F-4D97-AF65-F5344CB8AC3E}">
        <p14:creationId xmlns:p14="http://schemas.microsoft.com/office/powerpoint/2010/main" val="1021687987"/>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solidFill>
                  <a:srgbClr val="FFFF00"/>
                </a:solidFill>
              </a:rPr>
              <a:t>Yoksunluk belirtileri</a:t>
            </a:r>
            <a:endParaRPr lang="tr-TR" dirty="0">
              <a:solidFill>
                <a:srgbClr val="FFFF00"/>
              </a:solidFill>
            </a:endParaRPr>
          </a:p>
        </p:txBody>
      </p:sp>
      <p:sp>
        <p:nvSpPr>
          <p:cNvPr id="3" name="Content Placeholder 2"/>
          <p:cNvSpPr>
            <a:spLocks noGrp="1"/>
          </p:cNvSpPr>
          <p:nvPr>
            <p:ph idx="1"/>
          </p:nvPr>
        </p:nvSpPr>
        <p:spPr>
          <a:xfrm>
            <a:off x="2209800" y="1981200"/>
            <a:ext cx="7772400" cy="4616450"/>
          </a:xfrm>
        </p:spPr>
        <p:txBody>
          <a:bodyPr/>
          <a:lstStyle/>
          <a:p>
            <a:pPr>
              <a:defRPr/>
            </a:pPr>
            <a:r>
              <a:rPr lang="tr-TR" sz="2800" dirty="0"/>
              <a:t>Uykusuzluk, </a:t>
            </a:r>
          </a:p>
          <a:p>
            <a:pPr>
              <a:defRPr/>
            </a:pPr>
            <a:r>
              <a:rPr lang="tr-TR" sz="2800" dirty="0"/>
              <a:t>Esneme, </a:t>
            </a:r>
          </a:p>
          <a:p>
            <a:pPr>
              <a:defRPr/>
            </a:pPr>
            <a:r>
              <a:rPr lang="tr-TR" sz="2800" dirty="0"/>
              <a:t>Burun ve gözlerin akması, </a:t>
            </a:r>
          </a:p>
          <a:p>
            <a:pPr>
              <a:defRPr/>
            </a:pPr>
            <a:r>
              <a:rPr lang="tr-TR" sz="2800" dirty="0"/>
              <a:t>Terleme, ürperme, titreme, </a:t>
            </a:r>
          </a:p>
          <a:p>
            <a:pPr>
              <a:defRPr/>
            </a:pPr>
            <a:r>
              <a:rPr lang="tr-TR" sz="2800" dirty="0"/>
              <a:t>Adalelerde kasılma, sırtta ve bacaklarda şiddetli adale ağrıları, </a:t>
            </a:r>
          </a:p>
          <a:p>
            <a:pPr>
              <a:defRPr/>
            </a:pPr>
            <a:r>
              <a:rPr lang="tr-TR" sz="2800" dirty="0"/>
              <a:t>Kusma, ishal, </a:t>
            </a:r>
          </a:p>
          <a:p>
            <a:pPr>
              <a:defRPr/>
            </a:pPr>
            <a:r>
              <a:rPr lang="tr-TR" sz="2800" dirty="0"/>
              <a:t>Nefes alma hızının artması, tansiyon ve hararette artış…</a:t>
            </a:r>
            <a:endParaRPr lang="en-US" sz="2800" dirty="0"/>
          </a:p>
          <a:p>
            <a:pPr>
              <a:defRPr/>
            </a:pPr>
            <a:endParaRPr lang="tr-TR" sz="2800" dirty="0"/>
          </a:p>
        </p:txBody>
      </p:sp>
      <p:sp>
        <p:nvSpPr>
          <p:cNvPr id="100356" name="AutoShape 2" descr="data:image/jpeg;base64,/9j/4AAQSkZJRgABAQAAAQABAAD/2wCEAAkGBhQQERUUEBQVFRUUGBoVGRYWGBYYGBUVFBcWGRUWGRkYGyYeFxkkGRgVIC8gJCgpLC0sFh4xNTAqNSgsLCkBCQoKBQUFDQUFDSkYEhgpKSkpKSkpKSkpKSkpKSkpKSkpKSkpKSkpKSkpKSkpKSkpKSkpKSkpKSkpKSkpKSkpKf/AABEIAMUA/wMBIgACEQEDEQH/xAAbAAACAgMBAAAAAAAAAAAAAAAABgQFAQIDB//EAD8QAAICAQMDAwMCBAMFBwUBAAECAxESAAQhBRMxBiJBFDJRI2EHQnGBM1KRJENigqEWNFNjsfDxJXOSotEV/8QAFAEBAAAAAAAAAAAAAAAAAAAAAP/EABQRAQAAAAAAAAAAAAAAAAAAAAD/2gAMAwEAAhEDEQA/APS/VHXHgKImKl6tmKgDKSOJRk5xX3SAliG+2grFhWmz69J2mDhHdWiRSpGDGdhGhLLY4e8sR4o0pOC9/UG4gBCziTIKzgxLMSqLQclogcV5Fg8Hg17eJe16TAYcFFq1NlkS5alwfO8sgFTE3wFWqAAAVz+qREHWcBZEy+0OyUiJJleNilkQUQObAuwNd5/VsClrJHbLZWj0VRdwzFCFp/8Au8vj/J+4vo/pzb4m8myV1ZmdizLKqBra/wDKkYB+AorVavpyLvONw2XfyCqO4tDHc5kku1EruZfFC+avwFufVMIwvJc37fuRhjJagK1j2klloefd/XVbv/VwigjkcKM3cEFwMY4WfuSc1dBQaHNsBqZv+g7a+7JYwbvE5sAGQo+R58Axqa/4T++t9p0rb3eAIAKrnbDFiZDiH4ol+SODio5xFBF3Pq2NZGjUMcVkZnKvgpiMWS3Xu/xV5Xj48mhI2/qiN50ijV2yMgyxOIMNX7jxySR/b9xoj9KbcKFGVKGX738SCPIHn/y4yPxXGs7XosInMoz7gY8lpOcgbHJpl9x45oj9qAXQOs6gw9VjZI3DDGUgITxkWUsAP3Ki9TBIKuxWg20ahTdVjUyZOB2lDvfhUIY5f6Kx/tro+6oX55A4BPn+g/66CTo1z7wrz/8AP41FHVoyAcuGkMQ48uruhX/8kYX+2gnaNRt5v0ijMjMMV+eT5IAAA5JJIAA5JI1vFuAQCeL+Dwf9D40HbRrVZAfBGttAaNGjQGjRo0Bo0aNAaNGjQGjRo0Bo0aNAaNGjQUXW/TZ3L5CRkqJoxizr7mZGBYIy5p7aKnzZ8Xqm33o91XcMpVjKpVVA+HeIlSPbaoEoWSaJrDkG06/uN5HIDtlDpjkRXjtkkqKFlnDAAf8Al8VzcDbjqJftM/t+wz4pdqDJ3AuOFEMI/FWh4vnQZHosgZHtMfbSFf08Vn3MzRc/7qplUCv90vHgDinoliSpkQgwNCZCrGX3baPb/JopaF6v7nb+pkbObey5iZcMo3wAHCyOCIwSVsYYOT/91PPAHORJIoGO0gmjk9oagFzkpsmp1eyWxBlCtlkLbFS6BtufSEkuZl7BMvdsFGcRmULTJde721Zrz8+Dt/2OcujZRcMrUFNJim0UmP8AB/2ZgPHtl/bmPI29d0kOYKniMKoTJtkzHM1lj9QSvLAA/wDKRvFvN5+nzMVL1bRqHYf7PYlGC9tRe7pqS+2nJsZhL2fpXswyxAp+rt1h4Wh3AJQ8hA82HS/mkAvxVZv/AEuySR9pFde6jABBUQQ7K/5va1bZ+aqnPk8HM0M8qJ9WryACKT3bdZVWRlnEiNCgBdVqPwCQz3YHC4hXcxq+AmQHtUoTPtoIZaESsjEXMIgynIoG/lq9BIi9ElURQY/b2v5TRdEnjkkFMDkwlByBDewe4cETIvSrjaiImIkSCTDECNgpU4MFUAg0ecfmqPk126besVIVjIkmeBULCAIXohwLYkkiizC6spwTbzbybuwhTMI69x7QJZ7j4ktRguBckjGiKHIxIVm69CSOKzjI+nWDNlYvksM8X5rAmUORfmMefIkQ+j5BM0heMBjEcEQKB2txHN8AX7UwF34B+cRD+r6gUNdwMAWNxoP1lhkZoltaMXdEahhZIY07eVZuhtLUgmLNjIQjMACyYqQaAA+4sPHgC7Nkgtzfw/b6bsxvGv6caE4D70idGlAIPuJZTYpvaPcKGu49FuXkOcaZySPaA5MJZZZAWPHvUSYj+h8ab9GgV9r6PK7R4GKEu6ubUMvsMf8ALQXkR3woFsTRNltf+xpEiOGT/GaZjj7gW3X1FqR/MVqJjx7fz401aNAp9H9EfTtCQUuIRglVotht3if5/mdlfn/ILuhTWorWdGgNGjRoDRo0E6DBOgNrkXVwwDX/ACnE8gkD5Hg0Qf7jVR1nfbiLsptYjIXbFpH5SJFAtn9wYkjxzyVPyRYXujS51L1QYZDH2psrCqSoVJiwsiKRvY0g+EYpkQQL+Jm36x3hE8AzhkzzfLFosRwGRhd5BkYH3K1WKvELfRqI8/ciDQSL7gCrinUiwTVMAbWwDfzfPjXaN+OdB10aNGgNGjRoDRo0aA0aNGgNY1nQToOUs2IJNUBZvih+ST4GqMetYW5jTcSJwe7Ht53iIJIsOqEOvF5LYog3Wqn1juu5uFiY/pKmTClKCTCeRZJFJBlWMQWI+AWkQm6FUz4SlXjnxmaONjkryTI0iRuwMtAIanhCpH2V91k0CoD0Lp3V49wgkhdZFJq1INEeQR5Vh8qaI1Lkev315lsYFndpAu5nkVsM1j7MtAIbbeLKiFSVHCkFbopd3Y7P0p9fGHnmaSBySIk3M8iutj2tIzBWXJT9qC/85BNg39N6ym4sxHJQxTLnFmX7sDVOoPGQ4tWF2NWGuO02yxoqIqqqKFCqAAqqAAABwAAAK/bXbQGsE6xIeNeUde/iI25mmg2qv24SQ7Bmj7mBZXGa+4AsDiFq8bZq/TIeldQ65DtwTPLFEBz+o6pQJoH3EfOq2H19sXDFd3tyENMe4tDg82aBXhvcOODzrzvo/R0gEU27VIpJcZWZow3bQ0VigWJBKAkbKHmLBFZ/DnhWVfRUe7dmZ7GLKm62k8sbCnZTEydxlYqchfK8vaqfIOu16ikoJjdHArlGVgL8WQdSgdeBy7NunblUkmSIAuokEMO3Alj5oSwoJFVopIpcS1UWU5mg3pXoH1ed8jLIRnGxFgqe4gagxx4Eg9odRxZBHDAaBz0awNZOgjbvfCPHIMcmCjFXeibPOCnFeD7jQHydZ3kzKlouZJUVYHDMAxs+aUlq+ca+dQettuQYvpI4ntqk7rlQqeSVoGyfF/H4Ol/1j6hpm2qI59gkkkDFUSPLjLFltTTZZPGtKQXvjQY696hCtJHt5tshcYsUE0s6Skc5R7dTzjj7iQRQ/bVJHuiygfX5TCj23PUdqJTd4pJPuCAxAIHtYX5XUUbmQID3JY4QVVe3+lEB7iQrJJttulkhR+pOTQ5N62gfOEyyzRxQutoZp5GSVrIZB2N6cqoAjA/doLpt4zLNBuknljxDtG2I3UIDGpUMVDcRBgpWSO5FIAIY0F57HqQSdbcS9zcLtJTS47hJ9v3druSAAvd7ZVHKcML4oJjz6DCZ120mznjc7aRO6paTGOJgFlMZeNXCvGC3aIxLBGUjGngxR9lXR1aIsNoqo15Qjayy7iSQUTlhDLCgK5e9o05PGgu4epPtId1DEEA2EkchwjRQdnIRM6qi0qyLH3hwOSoNW3De8HcxObLiwb2176H2tYPtN3Qo8DnXnO+6k0hlVsQ24YSTRD3FowO3HtB282kxjjZphGpNyYAgMSrP0Hq/dcxybrKTFrhO3fauBlWarKcyoFjIEi+b8UDUBrOucEOChRdKABZLGgK5Lck/ueddNAaNGjQGjRo0Bo0aNAa0lagT+OefivnW+lf1f1ZVQw8nMEyBfu7OQUoK/nlciJPyXY/yHQLcp+oErngzDsjggqd+Y7JNEq0exjgYkHjNhxqs6hL3hLMLUmOadGpiQTAV24X4Vsd5sRVf7gfi9WnUYsnXbu49okfcOLpZJlDbxwfhYts4jU/H1cQ+CNRF3Sxq00oxuSNnArJRD3Oo7hOBzRaHb4nE2ir/AFC22UUcHSt4ZluNNxvfazYh1XdShEYgj2sQFIJohiDYOmb0wFXaQENYMSNmbXLIBixB+2ySa+L1T7Do97GLaFx3xhLJatIqzpLHuXV6xq3NAMQxUki6J1E2HRF3+4mkIwig3LRmPuSuJpIG+51Y9tEJKNiq2SvLV7SD4DrOtUXW16Be9b9dba7VjFQlkZYYiQSFklNCRuD7UUM5/ZP30gfw+6Km6UM4LbfbGiWWu5IgPbHgFgkbe4c2Sfu7koM7+MnXBCdumSc90lGJu3CwqwA8gB5h4NefNaav4c7dIum7dUr7PeRfMtkSnnmzIH8/2+BoELrnWpp4pWUwj6mN5CzdxnjghR5Y9svCKsl4ZgM7AySOSAFpr/h5M3d3UbIIwv05oco7vDTTI1KWV1SJrIBvKxd6sdhsI/rZjG8ivX6kcgWQOkllWjdrdYswRgDjcbDEE2bjpXRotuhWCJIlJukFAmlAPH7Ko/YKANB5d61WJ+oTq9Yq+3dga5ygZZx+SRCsB455Gj+FasN20a4gRS7ssq8UjpscVArkBwPx4P4rS/1rqH1G73E4LES7oxQqAuJQbYQh7y4Dk7ayPAx8ZDTT/BmY7jddR3RAAknIWrI97M5Ct8gKE/6ftoPWBrOsDRegjdR3faid7VcEZ8nsKuKk2xHIUVZ/YHXlMu6ZWHdIJYDcuJAmTOVJSWRHIRGVELKr3Ht441ZgzsuPp3X5cYJWEXeIjaoqvukg1GRR4Y8H4om+L15t0TYs27aWYmSKLdRQu1ApPI8dd0iqVF3HYxUEgARXYjjIC06dtnjhfczKxmlMaQzTU7q0hC9xEkTONQSGCEgsUHsisJqPBu03cQl3c0YXbhyil4X3BAC+39cBVIwxyZSzNbBo1YDTd1T1lDt8wVmkaIZy9uMsIUrItI5IRAFOVFsq5AOqj1H03Z71jIZtsJNpzIZUhljUMfYZcmWqKvj7hVtfnQUI3Aly7ckywL2kMU7yM57zvtzuXaYnFVnVUwuikU1qQ63dT9AE/Tk+q7cbogE0jMzVHtWZlDPE6mQLWVFgMiWIDeOnWejbhIJEVFngMpn7aA96QGcz9g5EJj3Ty93hYCk8679B2D7WNu/KF3G5Z+2reM/1ZftzK5szyyFQaohLITIgmQdOZwI4445bTNIVT6dplFCxkYZqwoZh5wpIvIjm3TdLKkckM24jijkAqdQ83T52DIpbuEl9u6yMjAswFqwYKGKxN0XAjksRh5BJlGvbSOeN6kM0OTCOaJsi5VsZYhODRVTqd6SnI6hJ7GC7uLOSMWywzQySJKoP+X6j6m/gmRK4J0HoOxMmCiYqXApiisqk/lQzMQP7nUnWANZ0GCa0Br1w34BjbI0OPi+bFCvmzQr99R+lY+4qTZIsEVyLBJHyScuf2/bQWGjRo0Bo0aNAa896tuI9vPI5CoVZ5IxuH5nmAYHdSE5Mm1gTIL4HJxF9vL0EjUaXYqxJKrkQVyoXRN1fmr5q/jQecFhGipIGaWcB2jYjvHbmQlIWS+JtzOSXoUoLg0sSnR0mAbncrDOzFYFeV2CN2p37qy7p+41Dsnc4oFAP/dz4VtOKej4zEyOzu73nOSBOzMAHbMKClooSkxpeBVDST1rpKyo25WOcrIG26JtogxTZbcsjMGPtXL3N2+VkQqmDEZKDHuvUonX/AOmr3ty6gIXimSNUzFySs6qAoByAu29tCjq89PdFG1R1zaRpJGmdmCgmSSsyAigKtjgc1+dbem96821hklCB3RWIjIKe4WCtXxVHgkC6BYe42g0GRrB1nRegUvWPouPd/qrEkkymP72Zco45A7RK/PaLe73AXzVgHiD02GbZOTt9lMm2qpITJE5zsAS7ZVkckkWXVmXLEFffYZ4dqF6TOtetdvPcG33UKee7P3ox2VXlu2LuSWg1FbVSCSbAUhv05NrJuJN0J9wssZ/UE5eEKkoKpEY5FVRHkvBAvKK8iby79V9ULMfpdjIks0wdMka0gAW5JXZLogMgVR5Zl8CyKvcelFkiMxmkSKRIGmG8DSyBNpI0yNbSUh5bJWBX/hByBmBO423g3kcUqyBmgnhZompUyJaOw0VoRZRiCSAQtjQeTdY6Ke4IpD+skkwLBgsMRkBiiVMTZAxMhZqKpAVNlGA9g/hr6eXZbCJEB/U/WOQprlojIUKYIEX/AJdXkXQoVRUWKIIgIRcFxS7BxFcWCb/ORu9T0SgB+NBtorRo0ELqsMjxOsLBHZSFci8WPAav28/1rStD6QZ9rLtSeyGnZ7jorJCG/SjcDE12RGjcg+zzRGTtelHd9DMbvud1Oe0mcr0WHtjctAhK/bDHHbMo+9uWyHBDZfqdqoieN99DWOa9vv0fImRyqSivLrRN0UPLajMOmY7fcSCGIBTFEktRKgjYlkMJIVXjYG7HsN+Cb1Ln688oA2qhY2Kr9TuVZI/1CAixRti87klQPtU2PcTxpc6D0bdnc5rM9xvvGZ54KU994wkSi1yB7Sys8QUe6rJOgYPTnUotvD2ZNztikTMkR78ZJgu4VbkYsqnD5+wH51X+ofVcG7C7WF1IlxP1HhIVPKzRsa7kgI9pjsKwyYgKRqy6JJtmlMcm3gh3ifcgWO2UVUsTYgyRnjkcqTiwB109cbdPo52KBpGiaCOlBfKf9NEVvIDOyAi6Iu9AonORoncGT6hI5WQhVuTddP3cRJFD3OdvEKNUZTpj9AbChOXpykvbEnJJkEG3XeFWPuxbcRsTzyVOuLdHlm6jTqREhhlvECMjbRssCIR5PfklcjjEQJxTi3LbbVYxSAKLJoAAWxJY8D5JJv5J0HbRo0aCPv2qNuAf2NkefwOT/TXDpb2GpMRd3RFk/d93Pn/11I3rAIcrrjwSD5FUQRXOuHT1ALimB4tWYtXBqjZ86Cdo0aNAaNGjQGjRrFaALVpC6BNht+n7o2scolVw3AT62TuxsRX/AIqonx/iavfVW4Zgu1iJ7m5BWwP8KEcTzfsQrYL/AMcifvqzn6PE0HYZEaLEJ22UFcFqlo8EAAcftoPMd767bYzM8P8A3R2SdYwMu5A7GGaSOx+khk/UUC+4SpAUFr9W2u4WRFdDkrAMpHgqwsH+4o/30h7T0w843Eazqvb3U9JJAsggd/1IpIDaGJwksbeWXLmrLW9bDZLBGkaXjGiot8nFFCiz+aA0EjRo0aDnIONebbtmnTcw/TbptxKyOVVO0kcEM1wRJLIQqWscpyFgvI5FjXpb+NUPQqk3W8mHjuR7ceK/2eO2og/Eksin90P40CvuN3u91G+0jaJncgSR7ktt9wkJJ7issYZZlZRj3YqFMeCRYtfS/VW3+5eVo8F2ynbKVbKN3eTKV0aha4xQ1YB9x+CDpi6l0SHcphuI0lX4EihgD/mF+Dx8arvQ+2A2gcKEEzyShRjQjZyIAMQBiIFiUfsB+NAwjWdGjQYOlnq3XJu5JHD7QrRQCTHKpZ8SWxPGMcbI3n3M4XTMdcI9mqszKKL0W/cqKBrxdAC/2H40FB6i9UrsIkLB5GNRqTkQ0lqMXdEbBypZrK0cG+aGom69QfVLIubQQRkx7iVvY6yBirbeI+C1gqZELeQEtjaWe/8ARe2ml7+Hbn/8eI4S/Hll+7wB7gdVvpzpLtPK0+bLtneKBpiWc27vJKCTRsNGgesvY4ujyEDpezf6iHblWj2gy3UMUnMijblERTZtIs5UkRHtl7dHEAIHDquzLx1HI0LAhg6i6r4ZT9yHwR+DYINELOzjnO43O6gZJKl+nEUi4XFtsQQkl+091pzypUki6rIWW59XYIWl2e8QLbNccZAVbLMWWUpVD/N/bQKe76nN1KKKPtfTyoq7pW5DzFcXC7J2AK2jAMxsr3ApVgSR6F03fJPEsqNkjqGU8jg+bB8H8j4IOlj6IR9HjaRjA+226yq3kwvFEa/qKtCtkMpYfOl+H1OzSxt01Jn+owkkiyPYSWQF5EYPGFithIuaSA9wPkpIAYPRNn1SCSRo43QyJkGQGmGLYt7TRq658cr+RqwGqZvTyncpuFZlcMGYACmAikjIP4yDR2fnsR/jV1oDRo0aDjvPsNmv3C5f/rRvUXY5FmORK/ugTI1/QHjjUneTYISOKryCfJA8LyfOou23rFwrULv/AHcik0L8txoLAazorRoDRo0aDB0azWitAoeqNkDvdu4aSIiDcs0kTYNjEIigY0QyguxxYFbPjW3S9putxBDL9c6iVI5KEO3yAdVasitXRq8R+a+NVn8Quo4SyKrsr/RvEDRpRupOWB8GUjb4otglmHxZErovqZU6cykBJ9pt2VoSQGy26FPb8FSyVY8GweRWgn+hdrW1WVs2knJd3kbJ5AGZYix4H+EIxwFH7aZq1B6HsPp9tDDz+lEkfJs/poF8/PjU/QGjRrBOgHHGkDdrFBud0y/UxsZ4bba4gZbhIse4jntvnLl7ipIz5IB0/wCkH1qyRjqI4zm2kIUVdyf7YEYD8qIw3HP6fHNaC03EM0e3k3D7vchUjaXBo9mGXBS1NjCQDxq09J7Ps7LbR2TjFGLY2ScAT/1+PgUNLM3qmOfp26SWVO8sM6NdIXJiJR0BNEMjxn22AWrTttExRR+AB/oK0HfRo0aA0aNGgwRrSUgCyQAPJ/A//mumk31t18PFLtIrMjqVlYWFgiIBlJaiO522tU8+9SQF5IdNl1Mx9NeeqL9+aP5J+onlfb8URbdyMUR5bxrXf7Nyse1mmMsm6cPISFVRDtyjTokYBGBpYyCST3iSeK1r1/qeW7223RMoknTvEXSOUkfap+B70RyPi4h/NrG736DrcEbuoK7WQxiqPcmkjDKT4JKQ2B54bzoGXe9NTcRmOZA6NVq3KtTBhfPPKg6rupdHwdtxtYR9VIvZ7gIAAYipJRkBIFxB4BbjEUDxfL41mtBU+mtm8W2iSRcCorGwxAtscyOGkxxyI4LFq4rVto0aA0aNGg47xAyEG+a8C6NjE0P3rXKOEl7drKeKUqPd82SbNfg667zcdtC3HFeTQ5IHJ/HOo+z34dipZCR4wIphV8CyeNBO0aNGgNGjUHqnVBt0aRldlTkiNGkc+B7VQEnz/wDA50E7WpfVRD18PEjsssHdYRoJYyHDvxHai6vz7qr5rWnR+mSwgtPuZdwxu8liRBZ4xRF9tUf5j5+eKCi6hc024H3B93s9oB9uKQhNxNz/ADArJKOP3GpHqjosZrLlt1PDGUZiUYmSMyOFr2v2InFqRYHN+dJ3TfWkUe/aDdTRXt95upqCyl+5ITDFGpr9QgSyDheAg+BZc+l9XXqG4idUlSOBGmQvgFlM64RuoSQkgIZRRAILi6OgbEbjWXkr8/21Wxo8RlZpHkSs1TBSUoHJEwALAiqBBNjybrXdAm4RC6mjjIA6sjKylWS1blWDAGjzY0EwHQdQxMY3p3vuPUYxqgEsrYu/tdrNea+Brrt9zkzrTDHHkghWyF+0/wA1fNeNB3A0o9U6T3+qCz7RBE5FnntTTFQAOBbOpLeaUr4Y6Z99vkgjaSV1REFszEBVH7k8DXmW8/i3s13ySrKnbMXbZiJGLBXzBRUBx/mAyN2RaqAToGHadCi3HSYqjjaQ7JY1couYJ22ApyLHOmXom67u2hkBBzijex4OSKbH+uvO+k+uW6fCm03EKwtDEpDzSSmP9Syiu8W3cKQCl2QOfPB00eh+ro22jhBQNEuKoriQdlWKxurqAsiFQvuUULo0eNA16NQlRwq5SElTbEKq5j3cEUa8jwR48+dQ9p6gimkdIZ4ydu5WZfLLiCGB5GFNXu5HtdfPgLnWoks1rCSBgGUggiwQbBB8EEeRqqh23ZnkkaYkTFQiPI5CtVFUVpMOeDSqD583oKr1916barF2BH7yQzFh3VUVbRxtSNSlmLuyogW241SbfcxSLCvTw7zkTqROjMHXckCbcTv/AIcidxFa1Yq2JRK8Bn3vSYN4FndWhlX2pKQYpY8JLX7vK5qCFYFWB8e7S5t/SXU9qXba7yB8my7cscgia6u0BYRsSHJ7YWzIeKrEGGT0mo2TbeMkH7xIT7zuFOazlvmTuqrX+3441S7LYRbmCTcbuXFZkwbJ8DBMHAm9zUqSRzRpGpAFdhTySTptTcuISVCSSqpBVG9plUe5Ax+33ce7x868w3+33G5mSQdPEMpkV5THs3bcRkPZePdTBYi4CgmgQaoFgRYegelOsncw2zI7RuY2kiZWjmZQp7qEeA2QJX+U2vIom8eQDSb6K9LybSpZG7atHTQXIcTkGVpWaVk7iqCD21RP1G4IC6Z9+vcGMcoRhixIxY45A0VbjFgGW/3NGxoOHRPVG23oY7aQSYNiwAYFSL8hgDXBo/OrQPeqrfzRtJFG247UhbNYw8YaVQDaYuCSh4Jxo8Dn41LllYOuNFSGvyWysY18EVld/wDDoJd6NRNrJKWfuKgUEdsqzFitCy4KgKcr4BYUPOpY0HDesQhogH8kgDyL5PF1/wBa1y2JstTB1FUbVjyObx+L/wDQ67bskIaFn8Vfz5r5rzX7ah7I0/tOQb7jgUxxHH7HQWWjRo0BrGs6NBw3UJcDFipBB4rmv5TY+0/NUfwRrWJHMaiQqHoZY3iGHnG+av8AOpNaxWgWJv4f7V9vHt2T9KORZcb/AMV1yNzGrktjkR8kD441Xv8Awwjh3S7vp7/TSgnKMLlBIrkF1KWCoP8AwkAEAgcacd27KrFFyYAkLYXI/AyPAs1zpUl9VTJG8zNBUc/07xkPHiwdUtZixyAyD32+VvgEaBnj2OLO2THOvaxtVxFe0Vxfk/k647tXYlVIRShqQEFlk+1TgylSADfJ8iq1Rp68jwXIHuO5i7YK0JFmMDKJGIQqHH3cEgrQtsRD6vvZptpLue5LGEVuwsJb/FQlVmkZQGeIyfBATtrkw5pQc4VIQAmyALNVZ+TXxz8fGuG37haQMFVRQjPJJ9vuLDgCmJAFnhbvniHtfVW1k4XcRGmEd5ABmY4qFJrIFvaCt2eLvUr/AP14PdU0VJ93vX28sOeeOUcf8p0FRB6QMtN1J4946ksgaGNYoiSbwWiSCAn3lj7f31ZNtdv3FjIhMiJwhEZdYmIHtFZBLUDgVa/tqt2frSEpE08iQtPkyK1g9rKQxOxI9mUaFrageautWPResR7oO6AjFgtsF9ylVdHUqTaMrqwuj7uQDxoJMEzSRguhQt5RirV5FEqSp+DxelmCLZx79Uh2LrMoP+0R7UpEmQN3KAoa7HIDefPHDeFGjtD8aDj9CMy/ORUJ5aqBLD23jdk81fxrTbdLSMMFVacszCryZySxJPJ8kc/HHjjUzRoIo2S2pCgYAqtWAFONihx/KPj41RepenbSVoju9oZ8ScX7LSiP3JQbG2AawbrH2m6GmY6xgNBFl2SyDF1Vl8FWUEGjY4NjyB/pqvPqOAbobfvQ9x6VYg4abMK7vmg+1cFBBPz/AFGrqvxriNjGHzEaZngtiMiPHmr8aDK7dcWAUU2RIAAst9xNeSfnS76T3e3iL7TbwzQiFnpZIpFRhmSzpI1oylmJAy8HgcaaANaLEB4Ggr+obdF7kxiMjGLBlQZO6KWPbCsaPLHjjyb1Jg2aBs1RVZlVScVDYrZVSQLIFmhdCzWpIQazWgpN302DcbgCbah2hxZJpIkK5EkgRuTlkCLNccj51N6kFGDtGZCrrjShmQucC4sigFZiSDYUHz41OxGgroAazorRoI+//wANua/fn/TjnnxxzzxqD08DP2kLeRKjL8KMeQLINk/IvUzqTARmxfKirrksoHPwbo/21G2wUSLVknI8kWr/AMxZa4J/0/bQWejRo0Bo0aNAaNGjQYOqDcejonkeRnltmEgCuyCOQRrF3Ewo5lFAtr8tx7mtg1g6Beg9C7VABGrJiUKlJJEZe2nbFFWGIKWCBV3fmiOe69DQuqqZJ8YyTEBJ/gs4YFkYgtkMmKsxYoeVIOmUaCNB5bF6GUxwxu80Yfd7uFFqM4beT60AIHQkAxhTya5BqwtMcP8ADmFSfcQtRBRGBHiYZXmsqv6b/qMppkP2c5Ek6bsdZA0CZB/DeNdt2kcxSNB9O8kQAV/Yyh8GsqfcbwK3dHiqsumeioIIhEpkKAcIJJVRTTBiihvZkXckA1z+w0xVo0Eba7MR3jfNcWT4VVHk/hR/7J1J1rrYaA0aNGgCNYrWdGgNGjRoDRo0XoDRo0aA0aNGgNGjRoMMoPnnWO2Luufz8620aCL1HqCwJm5oWF4BJZmIVVUDlmLEAAfJGt9pu1lXJCCAzISLrJGKsOfwwI/trqVvzzpX9bbXMISzdtSVdOzNOrZgFXaOB1ZsSpAsMLk5HhgDVo15ruId88fEckYEW0TFWmLZjcO0hj95xIQLkWLEABSxo6ndN3Lvsye+31KI0wl7W7EcbyIVCyI5PcIJJw8CgRGoUDQPZ1nS90LqDjaM8sci9oNRkZnaVUXLuW6I4y5HvRTd8ViSm7bq29m7ESvuFkk2+2UkGMktKZZ5Zw9GMMI4ClMP96v9CHqROiteZn1ruezeXvO2+tJVAcEigkXcRD24sy7tIlryBMeaFaky+sdzAacKyvPLGkzAhMEcRBpWUBYsJAxYcZLRFHIgPRNGlf0t6jO4MkZDM0JAeQnb0WkGahVgkelxIokn9ySCdU2+9azQNPmmSbXvJK+OFSuXfYgG8cTEIlZr+6eMmqNB6Bes6RN91ycmRGlEJj3G1gDxpGQxmjibchhJmKVWdh9tULyo3Vf9sdxKkYMy7e12WTssGRbctM0je5mjC9lM/wAgrx5rQeoaNeawevJDKSXHbhNM3bVYtxHGucsyM7Zlu00RVEystzkpDjdP4kOkZEsV7gK5wAlHuU7ZsMHUSErFuFY1/wCE9cEaD0atZ0jRevMtwiBA0UjyKJUzIxtl2zXjVyNFP8+AjDgnTP0nfNJtYpHULI8SyFL4DugYrZ+AbF6CxB1nSSnq/cJG77iAAxkK0UbSGWNpFPZVs1CyZS4xh48lJa/AJGIfXwlZFiQMfqFgkGY9kTGNVnBqmV5JYsavJCWHggA76Nef7D17NPtTLFHEZMYnVQzyI53DMsUDN7e3OGC5A2KbIcGhIl9ctCGaWNXX9YI0ZKmZ4KBRI2yJUyewPkLY8LRBIPGjSgnrgStuBt4zMIljeIo1/UB3aN3UKCQkcilSQGJxagaAN30jqQ3EEcgZWzF2ocCwSGoSDIUQRR548aC01rpR6n6+ihL2uXblkjcZKDjBA00jpZpqYCPEke4/jUfcfxBo2IP0xH32czxV2+52/YBfcexJS2uWBAJNaB4GjVF1nrjwYLFE08smeEYOAPbUFyzkEKOVA4JJYAebFM/8R41eZe05O3DmQdyAMhijV5BgZMjywQMBRY8GudA7aNLm/wDVyRQzSYOTt2ijZbUfqzdqkuzWPejyvxfAPjUGP+Iu2sLLlG3eaBgRYWVI2kZVZb7nICDHkswoaBx0aVpP4gbZHxbuKRHNIweNkZRt0R2BR6IyRsh+QPjUs+tNuZ+wnceTudk4IWCvSlrPilDHL8YtfjQX2jS9071QHn7MsTwyFC4EjJTe40qe65GxAZsQQt0Ter9DY0G2tTGLvW2jQchtl/8AZ1t2hd630aDTtDWO0P3100aDl2RrJiB/vrpo0EaDYpGAsahFF0FAUC+TQA41ldkgLEKAXrIgAFsRQyI80OOfjjxqRo0FX1zdrt4WldQ+FFV4suSFQKW4DEtQ/rqn2fqWCaXsFDmZpYcGVSP9mzYPRPKHBsSAaII4o6v+p9MTcJhILXJHq690UiSJ/bJF41E2fpqGJkZFpoxKqmyeNxIJZbvzbi/2s150Ef1TLHttq8xihciSI1LSoZJJI4g7NgxyGQ91Xx5HkUj+sNurJJNAhZ3YxzI0BikYRe+SOaYxg+wBCw88AFqNOG92CzIFfwGRxRI90Tq6Hj8Mqn+2qzc+kYnbNC8LWzZQuUPvAD8cqMqUmgCSoJJ5sKCT1Lt4lkefadqPusMv0mMk+2T2gorcNjGAlFhYAJBq9tt1jZwxKdrBGBuliDKcY0KyM0KiVqawCGSqI+Bq6i9FbdCGCDMSmfP+cuXMlM49zoGNhSSPan+Ua1PofbE8pYysqTkjLnNII2RwQUDzSNVXZHNADQRejbXaTwyRx7dECOO5EpQgS4KQ3cianOBQg3Y9v2kVrr0PsdQ2mfYMQkJVkZVDo8DYobArJcEKnmqGrLpvpyPbhViLqkZbBM2xVWULhV8qK4DXXxXAFqBoKva9CiEUEbLmNtgYy3lWjjMavxQyxJ+PnxoPpjamTufTxdwuJC4RQxkQkqxIFkgknn5586tdGgq5vTW2dAjwRsgTthSoIWO0OAFcLaIa/KjUnbdMSNiUyAxRAmRwRY7xCJ9qeeaHND8DUvRoKeX0nA3w4/xKqSQU0syTu4Iaw3dRGB+K441FPoTbZmT9XukqRMZZGlRkVlDJI5LLatRW8SB482xaNBV9S9Ox7hVyMiun2yxu0ci2AGpkrhgBY8cDiwCIA9BbcKyh9zg3IT6mfBHLZF1Gf35++zfu50x6NAuD0VFbBnndZCrurzOyM6SJIGMZ9nJRQeKoVQvUgejNoOFhCjJnARnQK7mMs6YsMGuNKK1VGqs3d6NBQj0Ps6lyhz74USmR5JGkwywJZ2JsZMARRA48ADWIPSUcW47yPIPcz9v9PHOQkuc8O6QSx9pfH9vjV/o0FUnpuITGZmmdss1V5ZGSJipQmNC2KkqzC6v3GqvVoq1rOjQGjRo0Bo0aNAaNGjQGjRo0Bo0aNAVorRo0BWitGjQFaK0aNAaNGjQGjRo0Bo0aNAaNGjQGjRo0Bo0aNAaNGjQGjRo0H//Z"/>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10035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5ECD612-E5EC-41CF-9930-11898DDD61C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88674301"/>
      </p:ext>
    </p:extLst>
  </p:cSld>
  <p:clrMapOvr>
    <a:masterClrMapping/>
  </p:clrMapOvr>
  <p:transition>
    <p:random/>
    <p:sndAc>
      <p:stSnd>
        <p:snd r:embed="rId3" name="WHOO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8" name="Rectangle 4"/>
          <p:cNvSpPr>
            <a:spLocks noGrp="1" noChangeArrowheads="1"/>
          </p:cNvSpPr>
          <p:nvPr>
            <p:ph type="title"/>
          </p:nvPr>
        </p:nvSpPr>
        <p:spPr>
          <a:xfrm>
            <a:off x="1919288" y="476251"/>
            <a:ext cx="7605712" cy="720725"/>
          </a:xfrm>
        </p:spPr>
        <p:txBody>
          <a:bodyPr/>
          <a:lstStyle/>
          <a:p>
            <a:pPr algn="ctr" eaLnBrk="1" hangingPunct="1">
              <a:defRPr/>
            </a:pPr>
            <a:r>
              <a:rPr lang="tr-TR" sz="4800" dirty="0">
                <a:solidFill>
                  <a:srgbClr val="FFFF00"/>
                </a:solidFill>
              </a:rPr>
              <a:t>Fiziksel  Bağımlılık </a:t>
            </a:r>
            <a:endParaRPr lang="en-US" sz="4800" dirty="0">
              <a:solidFill>
                <a:srgbClr val="FFFF00"/>
              </a:solidFill>
            </a:endParaRPr>
          </a:p>
        </p:txBody>
      </p:sp>
      <p:sp>
        <p:nvSpPr>
          <p:cNvPr id="492547" name="Rectangle 3"/>
          <p:cNvSpPr>
            <a:spLocks noGrp="1" noChangeArrowheads="1"/>
          </p:cNvSpPr>
          <p:nvPr>
            <p:ph idx="1"/>
          </p:nvPr>
        </p:nvSpPr>
        <p:spPr>
          <a:xfrm>
            <a:off x="1595439" y="1500188"/>
            <a:ext cx="8358187" cy="3071812"/>
          </a:xfrm>
        </p:spPr>
        <p:txBody>
          <a:bodyPr/>
          <a:lstStyle/>
          <a:p>
            <a:pPr algn="just" eaLnBrk="1" hangingPunct="1">
              <a:lnSpc>
                <a:spcPct val="80000"/>
              </a:lnSpc>
              <a:defRPr/>
            </a:pPr>
            <a:endParaRPr lang="tr-TR" sz="2400" dirty="0"/>
          </a:p>
          <a:p>
            <a:pPr algn="just" eaLnBrk="1" hangingPunct="1">
              <a:lnSpc>
                <a:spcPct val="80000"/>
              </a:lnSpc>
              <a:defRPr/>
            </a:pPr>
            <a:r>
              <a:rPr lang="tr-TR" sz="2400" dirty="0"/>
              <a:t>Bağımlılık yapan maddenin bırakıldıktan sonra tekrar kullanılmaya başlanması kullananda psikolojik ve fiziksel baskıların olduğu anlamına gelir. Fiziksel ve psikolojik bir huzursuzluktan kurtulmaya çalışmak da daha güçlü bir psikolojik bağımlılığı ortaya çıkartır. </a:t>
            </a:r>
          </a:p>
          <a:p>
            <a:pPr algn="just" eaLnBrk="1" hangingPunct="1">
              <a:lnSpc>
                <a:spcPct val="80000"/>
              </a:lnSpc>
              <a:defRPr/>
            </a:pPr>
            <a:endParaRPr lang="tr-TR" sz="2400" dirty="0"/>
          </a:p>
          <a:p>
            <a:pPr algn="just" eaLnBrk="1" hangingPunct="1">
              <a:lnSpc>
                <a:spcPct val="80000"/>
              </a:lnSpc>
              <a:defRPr/>
            </a:pPr>
            <a:r>
              <a:rPr lang="tr-TR" sz="2400" dirty="0"/>
              <a:t>Uyuşturucu maddeye karşı psikolojik bağımlılık gelişmeksizin fiziksel bağımlılığın gelişmesi imkansız gibidir. </a:t>
            </a:r>
          </a:p>
          <a:p>
            <a:pPr algn="just" eaLnBrk="1" hangingPunct="1">
              <a:lnSpc>
                <a:spcPct val="80000"/>
              </a:lnSpc>
              <a:defRPr/>
            </a:pPr>
            <a:endParaRPr lang="tr-TR" sz="2400" dirty="0"/>
          </a:p>
          <a:p>
            <a:pPr algn="just" eaLnBrk="1" hangingPunct="1">
              <a:lnSpc>
                <a:spcPct val="80000"/>
              </a:lnSpc>
              <a:buFont typeface="Wingdings" panose="05000000000000000000" pitchFamily="2" charset="2"/>
              <a:buNone/>
              <a:defRPr/>
            </a:pPr>
            <a:r>
              <a:rPr lang="tr-TR" sz="2400" dirty="0"/>
              <a:t> </a:t>
            </a:r>
          </a:p>
          <a:p>
            <a:pPr algn="just" eaLnBrk="1" hangingPunct="1">
              <a:lnSpc>
                <a:spcPct val="80000"/>
              </a:lnSpc>
              <a:defRPr/>
            </a:pPr>
            <a:endParaRPr lang="tr-TR" sz="2400" dirty="0"/>
          </a:p>
        </p:txBody>
      </p:sp>
      <p:sp>
        <p:nvSpPr>
          <p:cNvPr id="102405"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455886F-6339-4B10-9292-C75EE289FA1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86249630"/>
      </p:ext>
    </p:extLst>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a:xfrm>
            <a:off x="1952626" y="1989138"/>
            <a:ext cx="7572375" cy="3511550"/>
          </a:xfrm>
        </p:spPr>
        <p:txBody>
          <a:bodyPr/>
          <a:lstStyle/>
          <a:p>
            <a:pPr algn="just" eaLnBrk="1" hangingPunct="1">
              <a:lnSpc>
                <a:spcPct val="80000"/>
              </a:lnSpc>
              <a:defRPr/>
            </a:pPr>
            <a:r>
              <a:rPr lang="tr-TR" sz="2400" dirty="0"/>
              <a:t>Psikolojik bağımlılıkta, bağımlılık durumu psişik alanla kısıtlıdır. Kişide keyif almak ve ilaç yokluğunda oluşacak psişik huzursuzluğu önlemek için, engellenmesi zor bir ilaç arama ve onu tekrar kullanma davranışı oluşmuştur. Bazı ilaçlar sadece psişik tipte bağımlılık oluştururlar. </a:t>
            </a:r>
          </a:p>
          <a:p>
            <a:pPr algn="just" eaLnBrk="1" hangingPunct="1">
              <a:lnSpc>
                <a:spcPct val="80000"/>
              </a:lnSpc>
              <a:defRPr/>
            </a:pPr>
            <a:endParaRPr lang="tr-TR" sz="2400" dirty="0"/>
          </a:p>
          <a:p>
            <a:pPr algn="just" eaLnBrk="1" hangingPunct="1">
              <a:lnSpc>
                <a:spcPct val="80000"/>
              </a:lnSpc>
              <a:defRPr/>
            </a:pPr>
            <a:r>
              <a:rPr lang="tr-TR" sz="2400" dirty="0"/>
              <a:t>Fiziksel bağımlılık, ilacın etkilediği nöron sisteminde veya sistemlerinde ilaca karşı adaptasyon gelişmesi sonucu ortaya çıkan yeni bir denge durumudur. </a:t>
            </a:r>
          </a:p>
          <a:p>
            <a:pPr algn="just" eaLnBrk="1" hangingPunct="1">
              <a:lnSpc>
                <a:spcPct val="80000"/>
              </a:lnSpc>
              <a:defRPr/>
            </a:pPr>
            <a:endParaRPr lang="tr-TR" sz="2400" dirty="0"/>
          </a:p>
        </p:txBody>
      </p:sp>
      <p:sp>
        <p:nvSpPr>
          <p:cNvPr id="2" name="Title 1"/>
          <p:cNvSpPr>
            <a:spLocks noGrp="1"/>
          </p:cNvSpPr>
          <p:nvPr>
            <p:ph type="title"/>
          </p:nvPr>
        </p:nvSpPr>
        <p:spPr/>
        <p:txBody>
          <a:bodyPr/>
          <a:lstStyle/>
          <a:p>
            <a:pPr>
              <a:defRPr/>
            </a:pPr>
            <a:endParaRPr lang="tr-TR"/>
          </a:p>
        </p:txBody>
      </p:sp>
      <p:sp>
        <p:nvSpPr>
          <p:cNvPr id="10445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843C1F6-D7E2-4D14-BF88-66206F180EF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68952639"/>
      </p:ext>
    </p:extLst>
  </p:cSld>
  <p:clrMapOvr>
    <a:masterClrMapping/>
  </p:clrMapOvr>
  <p:transition>
    <p:random/>
    <p:sndAc>
      <p:stSnd>
        <p:snd r:embed="rId3"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20" name="Rectangle 1028"/>
          <p:cNvSpPr>
            <a:spLocks noGrp="1" noChangeArrowheads="1"/>
          </p:cNvSpPr>
          <p:nvPr>
            <p:ph type="title"/>
          </p:nvPr>
        </p:nvSpPr>
        <p:spPr>
          <a:xfrm>
            <a:off x="2135188" y="260351"/>
            <a:ext cx="7389812" cy="1152525"/>
          </a:xfrm>
        </p:spPr>
        <p:txBody>
          <a:bodyPr/>
          <a:lstStyle/>
          <a:p>
            <a:pPr algn="ctr" eaLnBrk="1" hangingPunct="1">
              <a:defRPr/>
            </a:pPr>
            <a:r>
              <a:rPr lang="tr-TR" sz="4000" dirty="0">
                <a:solidFill>
                  <a:srgbClr val="FFFF00"/>
                </a:solidFill>
              </a:rPr>
              <a:t>Amerikan Psikiyatri Derneği</a:t>
            </a:r>
            <a:br>
              <a:rPr lang="tr-TR" sz="4000" dirty="0">
                <a:solidFill>
                  <a:srgbClr val="FFFF00"/>
                </a:solidFill>
              </a:rPr>
            </a:br>
            <a:r>
              <a:rPr lang="tr-TR" sz="4000" dirty="0">
                <a:solidFill>
                  <a:srgbClr val="FFFF00"/>
                </a:solidFill>
              </a:rPr>
              <a:t>İlaç Bağımlılığı Belirtileri</a:t>
            </a:r>
            <a:endParaRPr lang="en-US" sz="4000" dirty="0">
              <a:solidFill>
                <a:srgbClr val="FFFF00"/>
              </a:solidFill>
            </a:endParaRPr>
          </a:p>
        </p:txBody>
      </p:sp>
      <p:sp>
        <p:nvSpPr>
          <p:cNvPr id="495619" name="Rectangle 1027"/>
          <p:cNvSpPr>
            <a:spLocks noGrp="1" noChangeArrowheads="1"/>
          </p:cNvSpPr>
          <p:nvPr>
            <p:ph idx="1"/>
          </p:nvPr>
        </p:nvSpPr>
        <p:spPr>
          <a:xfrm>
            <a:off x="1631951" y="1700213"/>
            <a:ext cx="8856663" cy="4608512"/>
          </a:xfrm>
        </p:spPr>
        <p:txBody>
          <a:bodyPr/>
          <a:lstStyle/>
          <a:p>
            <a:pPr marL="457200" indent="-457200" eaLnBrk="1" hangingPunct="1">
              <a:buFont typeface="+mj-lt"/>
              <a:buAutoNum type="arabicPeriod"/>
              <a:defRPr/>
            </a:pPr>
            <a:r>
              <a:rPr lang="tr-TR" sz="2200" dirty="0"/>
              <a:t>Kimyasal maddeyi daha sık ve istenilen miktardan fazla almak</a:t>
            </a:r>
            <a:r>
              <a:rPr lang="en-US" sz="2200" dirty="0"/>
              <a:t> </a:t>
            </a:r>
            <a:endParaRPr lang="tr-TR" sz="2200" dirty="0"/>
          </a:p>
          <a:p>
            <a:pPr marL="457200" indent="-457200" eaLnBrk="1" hangingPunct="1">
              <a:buFont typeface="+mj-lt"/>
              <a:buAutoNum type="arabicPeriod"/>
              <a:defRPr/>
            </a:pPr>
            <a:r>
              <a:rPr lang="tr-TR" sz="2200" dirty="0"/>
              <a:t>İlaca son verme veya azaltma isteğinde başarılı olamama</a:t>
            </a:r>
          </a:p>
          <a:p>
            <a:pPr marL="457200" indent="-457200" eaLnBrk="1" hangingPunct="1">
              <a:buFont typeface="+mj-lt"/>
              <a:buAutoNum type="arabicPeriod"/>
              <a:defRPr/>
            </a:pPr>
            <a:r>
              <a:rPr lang="tr-TR" sz="2200" dirty="0"/>
              <a:t>İlaç kullanımında veya etkilerinden kurtulmak için çok fazla zaman harcanması</a:t>
            </a:r>
            <a:endParaRPr lang="tr-TR" sz="2200" dirty="0"/>
          </a:p>
          <a:p>
            <a:pPr marL="457200" indent="-457200" eaLnBrk="1" hangingPunct="1">
              <a:buFont typeface="+mj-lt"/>
              <a:buAutoNum type="arabicPeriod"/>
              <a:defRPr/>
            </a:pPr>
            <a:r>
              <a:rPr lang="tr-TR" sz="2200" dirty="0"/>
              <a:t>Sık sık intoksikasyon veya yoksunluk belirtilerinin görülmesi</a:t>
            </a:r>
          </a:p>
          <a:p>
            <a:pPr marL="457200" indent="-457200" eaLnBrk="1" hangingPunct="1">
              <a:buFont typeface="+mj-lt"/>
              <a:buAutoNum type="arabicPeriod"/>
              <a:defRPr/>
            </a:pPr>
            <a:r>
              <a:rPr lang="tr-TR" sz="2200" dirty="0"/>
              <a:t>Sosyal ve iş aktivitelerinin ilaç kullanımı nedeni ile azalması/bırakılması</a:t>
            </a:r>
          </a:p>
          <a:p>
            <a:pPr marL="457200" indent="-457200" eaLnBrk="1" hangingPunct="1">
              <a:buFont typeface="+mj-lt"/>
              <a:buAutoNum type="arabicPeriod"/>
              <a:defRPr/>
            </a:pPr>
            <a:r>
              <a:rPr lang="tr-TR" sz="2200" dirty="0"/>
              <a:t>Olumsuz psikolojik ve fiziksel etkilenmeye rağmen kimyasal maddeyi kullanmaya devam etmek</a:t>
            </a:r>
          </a:p>
          <a:p>
            <a:pPr marL="457200" indent="-457200" eaLnBrk="1" hangingPunct="1">
              <a:buFont typeface="+mj-lt"/>
              <a:buAutoNum type="arabicPeriod"/>
              <a:defRPr/>
            </a:pPr>
            <a:r>
              <a:rPr lang="tr-TR" sz="2200" dirty="0"/>
              <a:t>Belirgin tolerans gelişmesi</a:t>
            </a:r>
          </a:p>
          <a:p>
            <a:pPr marL="457200" indent="-457200" eaLnBrk="1" hangingPunct="1">
              <a:buFont typeface="+mj-lt"/>
              <a:buAutoNum type="arabicPeriod"/>
              <a:defRPr/>
            </a:pPr>
            <a:r>
              <a:rPr lang="tr-TR" sz="2200" dirty="0"/>
              <a:t>Yoksunluk sendromundan kurtulmak için maddeyi sık kullanma</a:t>
            </a:r>
            <a:r>
              <a:rPr lang="tr-TR" sz="2200" dirty="0"/>
              <a:t> </a:t>
            </a:r>
            <a:r>
              <a:rPr lang="tr-TR" sz="2200" dirty="0"/>
              <a:t>durumu</a:t>
            </a:r>
          </a:p>
        </p:txBody>
      </p:sp>
      <p:sp>
        <p:nvSpPr>
          <p:cNvPr id="10650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246F7F8-FF31-48F1-AE98-FE9F0645142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04581716"/>
      </p:ext>
    </p:extLst>
  </p:cSld>
  <p:clrMapOvr>
    <a:masterClrMapping/>
  </p:clrMapOvr>
  <p:transition>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956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956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956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9561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9561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9561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95619">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495619">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6" presetClass="emph" presetSubtype="0" fill="hold" grpId="0" nodeType="clickEffect">
                                  <p:stCondLst>
                                    <p:cond delay="0"/>
                                  </p:stCondLst>
                                  <p:childTnLst>
                                    <p:animScale>
                                      <p:cBhvr>
                                        <p:cTn id="38" dur="2000" fill="hold"/>
                                        <p:tgtEl>
                                          <p:spTgt spid="495620"/>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6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050"/>
          <p:cNvSpPr>
            <a:spLocks noGrp="1" noChangeArrowheads="1"/>
          </p:cNvSpPr>
          <p:nvPr>
            <p:ph type="title"/>
          </p:nvPr>
        </p:nvSpPr>
        <p:spPr>
          <a:xfrm>
            <a:off x="1992314" y="457201"/>
            <a:ext cx="8207375" cy="739775"/>
          </a:xfrm>
        </p:spPr>
        <p:txBody>
          <a:bodyPr/>
          <a:lstStyle/>
          <a:p>
            <a:pPr algn="ctr" eaLnBrk="1" hangingPunct="1">
              <a:defRPr/>
            </a:pPr>
            <a:r>
              <a:rPr lang="tr-TR" sz="4000" u="sng" dirty="0"/>
              <a:t/>
            </a:r>
            <a:br>
              <a:rPr lang="tr-TR" sz="4000" u="sng" dirty="0"/>
            </a:br>
            <a:r>
              <a:rPr lang="tr-TR" sz="4000" u="sng" dirty="0"/>
              <a:t/>
            </a:r>
            <a:br>
              <a:rPr lang="tr-TR" sz="4000" u="sng" dirty="0"/>
            </a:br>
            <a:r>
              <a:rPr lang="tr-TR" sz="4000" u="sng" dirty="0"/>
              <a:t/>
            </a:r>
            <a:br>
              <a:rPr lang="tr-TR" sz="4000" u="sng" dirty="0"/>
            </a:br>
            <a:r>
              <a:rPr lang="tr-TR" sz="4000" u="sng" dirty="0"/>
              <a:t/>
            </a:r>
            <a:br>
              <a:rPr lang="tr-TR" sz="4000" u="sng" dirty="0"/>
            </a:br>
            <a:r>
              <a:rPr lang="tr-TR" sz="4000" u="sng" dirty="0"/>
              <a:t/>
            </a:r>
            <a:br>
              <a:rPr lang="tr-TR" sz="4000" u="sng" dirty="0"/>
            </a:br>
            <a:r>
              <a:rPr lang="tr-TR" sz="4000" u="sng" dirty="0"/>
              <a:t/>
            </a:r>
            <a:br>
              <a:rPr lang="tr-TR" sz="4000" u="sng" dirty="0"/>
            </a:br>
            <a:endParaRPr lang="en-US" sz="4000" u="sng" dirty="0"/>
          </a:p>
        </p:txBody>
      </p:sp>
      <p:sp>
        <p:nvSpPr>
          <p:cNvPr id="174083" name="Rectangle 2051"/>
          <p:cNvSpPr>
            <a:spLocks noGrp="1" noChangeArrowheads="1"/>
          </p:cNvSpPr>
          <p:nvPr>
            <p:ph idx="1"/>
          </p:nvPr>
        </p:nvSpPr>
        <p:spPr>
          <a:xfrm>
            <a:off x="1631950" y="836614"/>
            <a:ext cx="9036050" cy="5761037"/>
          </a:xfrm>
        </p:spPr>
        <p:txBody>
          <a:bodyPr/>
          <a:lstStyle/>
          <a:p>
            <a:pPr algn="just" eaLnBrk="1" hangingPunct="1">
              <a:lnSpc>
                <a:spcPct val="80000"/>
              </a:lnSpc>
              <a:defRPr/>
            </a:pPr>
            <a:r>
              <a:rPr lang="tr-TR" sz="2000" b="1" dirty="0">
                <a:solidFill>
                  <a:srgbClr val="FFFF00"/>
                </a:solidFill>
              </a:rPr>
              <a:t>Kötü Kullanım</a:t>
            </a:r>
            <a:r>
              <a:rPr lang="tr-TR" sz="2000" dirty="0">
                <a:solidFill>
                  <a:srgbClr val="FFFF00"/>
                </a:solidFill>
              </a:rPr>
              <a:t> (suistimal) :</a:t>
            </a:r>
            <a:r>
              <a:rPr lang="tr-TR" sz="2000" dirty="0"/>
              <a:t> Bir ilaç ya da maddenin tedavi dışı amaçla ve tedavi kuralları dışında kullanılması.</a:t>
            </a:r>
          </a:p>
          <a:p>
            <a:pPr algn="just" eaLnBrk="1" hangingPunct="1">
              <a:lnSpc>
                <a:spcPct val="80000"/>
              </a:lnSpc>
              <a:defRPr/>
            </a:pPr>
            <a:endParaRPr lang="tr-TR" sz="2000" b="1" dirty="0"/>
          </a:p>
          <a:p>
            <a:pPr algn="just" eaLnBrk="1" hangingPunct="1">
              <a:lnSpc>
                <a:spcPct val="80000"/>
              </a:lnSpc>
              <a:defRPr/>
            </a:pPr>
            <a:r>
              <a:rPr lang="tr-TR" sz="2000" b="1" dirty="0">
                <a:solidFill>
                  <a:srgbClr val="FFFF00"/>
                </a:solidFill>
              </a:rPr>
              <a:t>Alışkanlık</a:t>
            </a:r>
            <a:r>
              <a:rPr lang="tr-TR" sz="2000" dirty="0">
                <a:solidFill>
                  <a:srgbClr val="FFFF00"/>
                </a:solidFill>
              </a:rPr>
              <a:t> (İtiyat) :</a:t>
            </a:r>
            <a:r>
              <a:rPr lang="tr-TR" sz="2000" dirty="0"/>
              <a:t> Doğal veya sentetik olan ilaç ya da kimyasal maddeyi sürekli kullanma isteği, psişik bağımlılık.</a:t>
            </a:r>
          </a:p>
          <a:p>
            <a:pPr algn="just" eaLnBrk="1" hangingPunct="1">
              <a:lnSpc>
                <a:spcPct val="80000"/>
              </a:lnSpc>
              <a:defRPr/>
            </a:pPr>
            <a:endParaRPr lang="tr-TR" sz="2000" b="1" dirty="0"/>
          </a:p>
          <a:p>
            <a:pPr algn="just" eaLnBrk="1" hangingPunct="1">
              <a:lnSpc>
                <a:spcPct val="80000"/>
              </a:lnSpc>
              <a:defRPr/>
            </a:pPr>
            <a:r>
              <a:rPr lang="tr-TR" sz="2000" b="1" dirty="0">
                <a:solidFill>
                  <a:srgbClr val="FFFF00"/>
                </a:solidFill>
              </a:rPr>
              <a:t>Tutkunluk</a:t>
            </a:r>
            <a:r>
              <a:rPr lang="tr-TR" sz="2000" dirty="0">
                <a:solidFill>
                  <a:srgbClr val="FFFF00"/>
                </a:solidFill>
              </a:rPr>
              <a:t> (İptila) :</a:t>
            </a:r>
            <a:r>
              <a:rPr lang="tr-TR" sz="2000" dirty="0"/>
              <a:t> Maddenin alınması önüne geçilmez bir gereksinim ve zorunluluktur. Doğal ya da sentetik maddelerin sıklıkla kullanılmasına bağlı zaman zaman ya da sürekli olan bir zehirlenme olayıdır. Direnç artımı vardır. Bu yüzden kullanılması gereken miktarlar giderek artar. Kullanılmadığında yoksunluk belirtileri ortaya çıkar. Hem psişik hem de fiziksel bağımlılık oluşmuştur. Her ne şekilde olursa olsun maddenin elde edilmesi yönüne gidilir. Zararlı etkileri hem kişiyi, hem de toplumu yıpratıcıdır.</a:t>
            </a:r>
          </a:p>
          <a:p>
            <a:pPr algn="just" eaLnBrk="1" hangingPunct="1">
              <a:lnSpc>
                <a:spcPct val="80000"/>
              </a:lnSpc>
              <a:defRPr/>
            </a:pPr>
            <a:endParaRPr lang="tr-TR" sz="2000" b="1" dirty="0"/>
          </a:p>
          <a:p>
            <a:pPr algn="just" eaLnBrk="1" hangingPunct="1">
              <a:lnSpc>
                <a:spcPct val="80000"/>
              </a:lnSpc>
              <a:defRPr/>
            </a:pPr>
            <a:r>
              <a:rPr lang="tr-TR" sz="2000" b="1" dirty="0">
                <a:solidFill>
                  <a:srgbClr val="FFFF00"/>
                </a:solidFill>
              </a:rPr>
              <a:t>Yoksunluk Belirtileri</a:t>
            </a:r>
            <a:r>
              <a:rPr lang="tr-TR" sz="2000" dirty="0">
                <a:solidFill>
                  <a:srgbClr val="FFFF00"/>
                </a:solidFill>
              </a:rPr>
              <a:t> :</a:t>
            </a:r>
            <a:r>
              <a:rPr lang="tr-TR" sz="2000" dirty="0"/>
              <a:t> Tutku yapan madde alındığı zaman kaybolan bir dizi psişik, </a:t>
            </a:r>
            <a:r>
              <a:rPr lang="tr-TR" sz="2000" dirty="0" err="1"/>
              <a:t>nörovejatatif</a:t>
            </a:r>
            <a:r>
              <a:rPr lang="tr-TR" sz="2000" dirty="0"/>
              <a:t> ve fizik klinik belirtiler topluluğudur.</a:t>
            </a:r>
            <a:endParaRPr lang="tr-TR" sz="2000" b="1" dirty="0"/>
          </a:p>
        </p:txBody>
      </p:sp>
      <p:sp>
        <p:nvSpPr>
          <p:cNvPr id="7168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87DD763-B5FA-431E-9FF4-7253AB9CEEA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5173923"/>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solidFill>
                  <a:srgbClr val="FFFF00"/>
                </a:solidFill>
              </a:rPr>
              <a:t>Yoksunluk belirtileri</a:t>
            </a:r>
            <a:endParaRPr lang="tr-TR" dirty="0">
              <a:solidFill>
                <a:srgbClr val="FFFF00"/>
              </a:solidFill>
            </a:endParaRPr>
          </a:p>
        </p:txBody>
      </p:sp>
      <p:sp>
        <p:nvSpPr>
          <p:cNvPr id="3" name="Content Placeholder 2"/>
          <p:cNvSpPr>
            <a:spLocks noGrp="1"/>
          </p:cNvSpPr>
          <p:nvPr>
            <p:ph idx="1"/>
          </p:nvPr>
        </p:nvSpPr>
        <p:spPr>
          <a:xfrm>
            <a:off x="2209800" y="1981200"/>
            <a:ext cx="7772400" cy="4616450"/>
          </a:xfrm>
        </p:spPr>
        <p:txBody>
          <a:bodyPr/>
          <a:lstStyle/>
          <a:p>
            <a:pPr>
              <a:defRPr/>
            </a:pPr>
            <a:r>
              <a:rPr lang="tr-TR" sz="2800" dirty="0"/>
              <a:t>Uykusuzluk, </a:t>
            </a:r>
          </a:p>
          <a:p>
            <a:pPr>
              <a:defRPr/>
            </a:pPr>
            <a:r>
              <a:rPr lang="tr-TR" sz="2800" dirty="0"/>
              <a:t>Esneme, </a:t>
            </a:r>
          </a:p>
          <a:p>
            <a:pPr>
              <a:defRPr/>
            </a:pPr>
            <a:r>
              <a:rPr lang="tr-TR" sz="2800" dirty="0"/>
              <a:t>Burun ve gözlerin akması, </a:t>
            </a:r>
          </a:p>
          <a:p>
            <a:pPr>
              <a:defRPr/>
            </a:pPr>
            <a:r>
              <a:rPr lang="tr-TR" sz="2800" dirty="0"/>
              <a:t>Terleme, ürperme, titreme, </a:t>
            </a:r>
          </a:p>
          <a:p>
            <a:pPr>
              <a:defRPr/>
            </a:pPr>
            <a:r>
              <a:rPr lang="tr-TR" sz="2800" dirty="0"/>
              <a:t>Adalelerde kasılma, sırtta ve bacaklarda şiddetli adale ağrıları, </a:t>
            </a:r>
          </a:p>
          <a:p>
            <a:pPr>
              <a:defRPr/>
            </a:pPr>
            <a:r>
              <a:rPr lang="tr-TR" sz="2800" dirty="0"/>
              <a:t>Kusma, ishal, </a:t>
            </a:r>
          </a:p>
          <a:p>
            <a:pPr>
              <a:defRPr/>
            </a:pPr>
            <a:r>
              <a:rPr lang="tr-TR" sz="2800" dirty="0"/>
              <a:t>Nefes alma hızının artması, tansiyon ve hararette artış…</a:t>
            </a:r>
            <a:endParaRPr lang="en-US" sz="2800" dirty="0"/>
          </a:p>
          <a:p>
            <a:pPr>
              <a:defRPr/>
            </a:pPr>
            <a:endParaRPr lang="tr-TR" sz="2800" dirty="0"/>
          </a:p>
        </p:txBody>
      </p:sp>
      <p:sp>
        <p:nvSpPr>
          <p:cNvPr id="73732" name="AutoShape 2" descr="data:image/jpeg;base64,/9j/4AAQSkZJRgABAQAAAQABAAD/2wCEAAkGBhQQERUUEBQVFRUUGBoVGRYWGBYYGBUVFBcWGRUWGRkYGyYeFxkkGRgVIC8gJCgpLC0sFh4xNTAqNSgsLCkBCQoKBQUFDQUFDSkYEhgpKSkpKSkpKSkpKSkpKSkpKSkpKSkpKSkpKSkpKSkpKSkpKSkpKSkpKSkpKSkpKSkpKf/AABEIAMUA/wMBIgACEQEDEQH/xAAbAAACAgMBAAAAAAAAAAAAAAAABgQFAQIDB//EAD8QAAICAQMDAwMCBAMFBwUBAAECAxESAAQhBRMxBiJBFDJRI2EHQnGBM1KRJENigqEWNFNjsfDxJXOSotEV/8QAFAEBAAAAAAAAAAAAAAAAAAAAAP/EABQRAQAAAAAAAAAAAAAAAAAAAAD/2gAMAwEAAhEDEQA/APS/VHXHgKImKl6tmKgDKSOJRk5xX3SAliG+2grFhWmz69J2mDhHdWiRSpGDGdhGhLLY4e8sR4o0pOC9/UG4gBCziTIKzgxLMSqLQclogcV5Fg8Hg17eJe16TAYcFFq1NlkS5alwfO8sgFTE3wFWqAAAVz+qREHWcBZEy+0OyUiJJleNilkQUQObAuwNd5/VsClrJHbLZWj0VRdwzFCFp/8Au8vj/J+4vo/pzb4m8myV1ZmdizLKqBra/wDKkYB+AorVavpyLvONw2XfyCqO4tDHc5kku1EruZfFC+avwFufVMIwvJc37fuRhjJagK1j2klloefd/XVbv/VwigjkcKM3cEFwMY4WfuSc1dBQaHNsBqZv+g7a+7JYwbvE5sAGQo+R58Axqa/4T++t9p0rb3eAIAKrnbDFiZDiH4ol+SODio5xFBF3Pq2NZGjUMcVkZnKvgpiMWS3Xu/xV5Xj48mhI2/qiN50ijV2yMgyxOIMNX7jxySR/b9xoj9KbcKFGVKGX738SCPIHn/y4yPxXGs7XosInMoz7gY8lpOcgbHJpl9x45oj9qAXQOs6gw9VjZI3DDGUgITxkWUsAP3Ki9TBIKuxWg20ahTdVjUyZOB2lDvfhUIY5f6Kx/tro+6oX55A4BPn+g/66CTo1z7wrz/8AP41FHVoyAcuGkMQ48uruhX/8kYX+2gnaNRt5v0ijMjMMV+eT5IAAA5JJIAA5JI1vFuAQCeL+Dwf9D40HbRrVZAfBGttAaNGjQGjRo0Bo0aNAaNGjQGjRo0Bo0aNAaNGjQUXW/TZ3L5CRkqJoxizr7mZGBYIy5p7aKnzZ8Xqm33o91XcMpVjKpVVA+HeIlSPbaoEoWSaJrDkG06/uN5HIDtlDpjkRXjtkkqKFlnDAAf8Al8VzcDbjqJftM/t+wz4pdqDJ3AuOFEMI/FWh4vnQZHosgZHtMfbSFf08Vn3MzRc/7qplUCv90vHgDinoliSpkQgwNCZCrGX3baPb/JopaF6v7nb+pkbObey5iZcMo3wAHCyOCIwSVsYYOT/91PPAHORJIoGO0gmjk9oagFzkpsmp1eyWxBlCtlkLbFS6BtufSEkuZl7BMvdsFGcRmULTJde721Zrz8+Dt/2OcujZRcMrUFNJim0UmP8AB/2ZgPHtl/bmPI29d0kOYKniMKoTJtkzHM1lj9QSvLAA/wDKRvFvN5+nzMVL1bRqHYf7PYlGC9tRe7pqS+2nJsZhL2fpXswyxAp+rt1h4Wh3AJQ8hA82HS/mkAvxVZv/AEuySR9pFde6jABBUQQ7K/5va1bZ+aqnPk8HM0M8qJ9WryACKT3bdZVWRlnEiNCgBdVqPwCQz3YHC4hXcxq+AmQHtUoTPtoIZaESsjEXMIgynIoG/lq9BIi9ElURQY/b2v5TRdEnjkkFMDkwlByBDewe4cETIvSrjaiImIkSCTDECNgpU4MFUAg0ecfmqPk126besVIVjIkmeBULCAIXohwLYkkiizC6spwTbzbybuwhTMI69x7QJZ7j4ktRguBckjGiKHIxIVm69CSOKzjI+nWDNlYvksM8X5rAmUORfmMefIkQ+j5BM0heMBjEcEQKB2txHN8AX7UwF34B+cRD+r6gUNdwMAWNxoP1lhkZoltaMXdEahhZIY07eVZuhtLUgmLNjIQjMACyYqQaAA+4sPHgC7Nkgtzfw/b6bsxvGv6caE4D70idGlAIPuJZTYpvaPcKGu49FuXkOcaZySPaA5MJZZZAWPHvUSYj+h8ab9GgV9r6PK7R4GKEu6ubUMvsMf8ALQXkR3woFsTRNltf+xpEiOGT/GaZjj7gW3X1FqR/MVqJjx7fz401aNAp9H9EfTtCQUuIRglVotht3if5/mdlfn/ILuhTWorWdGgNGjRoDRo0E6DBOgNrkXVwwDX/ACnE8gkD5Hg0Qf7jVR1nfbiLsptYjIXbFpH5SJFAtn9wYkjxzyVPyRYXujS51L1QYZDH2psrCqSoVJiwsiKRvY0g+EYpkQQL+Jm36x3hE8AzhkzzfLFosRwGRhd5BkYH3K1WKvELfRqI8/ciDQSL7gCrinUiwTVMAbWwDfzfPjXaN+OdB10aNGgNGjRoDRo0aA0aNGgNY1nQToOUs2IJNUBZvih+ST4GqMetYW5jTcSJwe7Ht53iIJIsOqEOvF5LYog3Wqn1juu5uFiY/pKmTClKCTCeRZJFJBlWMQWI+AWkQm6FUz4SlXjnxmaONjkryTI0iRuwMtAIanhCpH2V91k0CoD0Lp3V49wgkhdZFJq1INEeQR5Vh8qaI1Lkev315lsYFndpAu5nkVsM1j7MtAIbbeLKiFSVHCkFbopd3Y7P0p9fGHnmaSBySIk3M8iutj2tIzBWXJT9qC/85BNg39N6ym4sxHJQxTLnFmX7sDVOoPGQ4tWF2NWGuO02yxoqIqqqKFCqAAqqAAABwAAAK/bXbQGsE6xIeNeUde/iI25mmg2qv24SQ7Bmj7mBZXGa+4AsDiFq8bZq/TIeldQ65DtwTPLFEBz+o6pQJoH3EfOq2H19sXDFd3tyENMe4tDg82aBXhvcOODzrzvo/R0gEU27VIpJcZWZow3bQ0VigWJBKAkbKHmLBFZ/DnhWVfRUe7dmZ7GLKm62k8sbCnZTEydxlYqchfK8vaqfIOu16ikoJjdHArlGVgL8WQdSgdeBy7NunblUkmSIAuokEMO3Alj5oSwoJFVopIpcS1UWU5mg3pXoH1ed8jLIRnGxFgqe4gagxx4Eg9odRxZBHDAaBz0awNZOgjbvfCPHIMcmCjFXeibPOCnFeD7jQHydZ3kzKlouZJUVYHDMAxs+aUlq+ca+dQettuQYvpI4ntqk7rlQqeSVoGyfF/H4Ol/1j6hpm2qI59gkkkDFUSPLjLFltTTZZPGtKQXvjQY696hCtJHt5tshcYsUE0s6Skc5R7dTzjj7iQRQ/bVJHuiygfX5TCj23PUdqJTd4pJPuCAxAIHtYX5XUUbmQID3JY4QVVe3+lEB7iQrJJttulkhR+pOTQ5N62gfOEyyzRxQutoZp5GSVrIZB2N6cqoAjA/doLpt4zLNBuknljxDtG2I3UIDGpUMVDcRBgpWSO5FIAIY0F57HqQSdbcS9zcLtJTS47hJ9v3druSAAvd7ZVHKcML4oJjz6DCZ120mznjc7aRO6paTGOJgFlMZeNXCvGC3aIxLBGUjGngxR9lXR1aIsNoqo15Qjayy7iSQUTlhDLCgK5e9o05PGgu4epPtId1DEEA2EkchwjRQdnIRM6qi0qyLH3hwOSoNW3De8HcxObLiwb2176H2tYPtN3Qo8DnXnO+6k0hlVsQ24YSTRD3FowO3HtB282kxjjZphGpNyYAgMSrP0Hq/dcxybrKTFrhO3fauBlWarKcyoFjIEi+b8UDUBrOucEOChRdKABZLGgK5Lck/ueddNAaNGjQGjRo0Bo0aNAa0lagT+OefivnW+lf1f1ZVQw8nMEyBfu7OQUoK/nlciJPyXY/yHQLcp+oErngzDsjggqd+Y7JNEq0exjgYkHjNhxqs6hL3hLMLUmOadGpiQTAV24X4Vsd5sRVf7gfi9WnUYsnXbu49okfcOLpZJlDbxwfhYts4jU/H1cQ+CNRF3Sxq00oxuSNnArJRD3Oo7hOBzRaHb4nE2ir/AFC22UUcHSt4ZluNNxvfazYh1XdShEYgj2sQFIJohiDYOmb0wFXaQENYMSNmbXLIBixB+2ySa+L1T7Do97GLaFx3xhLJatIqzpLHuXV6xq3NAMQxUki6J1E2HRF3+4mkIwig3LRmPuSuJpIG+51Y9tEJKNiq2SvLV7SD4DrOtUXW16Be9b9dba7VjFQlkZYYiQSFklNCRuD7UUM5/ZP30gfw+6Km6UM4LbfbGiWWu5IgPbHgFgkbe4c2Sfu7koM7+MnXBCdumSc90lGJu3CwqwA8gB5h4NefNaav4c7dIum7dUr7PeRfMtkSnnmzIH8/2+BoELrnWpp4pWUwj6mN5CzdxnjghR5Y9svCKsl4ZgM7AySOSAFpr/h5M3d3UbIIwv05oco7vDTTI1KWV1SJrIBvKxd6sdhsI/rZjG8ivX6kcgWQOkllWjdrdYswRgDjcbDEE2bjpXRotuhWCJIlJukFAmlAPH7Ko/YKANB5d61WJ+oTq9Yq+3dga5ygZZx+SRCsB455Gj+FasN20a4gRS7ssq8UjpscVArkBwPx4P4rS/1rqH1G73E4LES7oxQqAuJQbYQh7y4Dk7ayPAx8ZDTT/BmY7jddR3RAAknIWrI97M5Ct8gKE/6ftoPWBrOsDRegjdR3faid7VcEZ8nsKuKk2xHIUVZ/YHXlMu6ZWHdIJYDcuJAmTOVJSWRHIRGVELKr3Ht441ZgzsuPp3X5cYJWEXeIjaoqvukg1GRR4Y8H4om+L15t0TYs27aWYmSKLdRQu1ApPI8dd0iqVF3HYxUEgARXYjjIC06dtnjhfczKxmlMaQzTU7q0hC9xEkTONQSGCEgsUHsisJqPBu03cQl3c0YXbhyil4X3BAC+39cBVIwxyZSzNbBo1YDTd1T1lDt8wVmkaIZy9uMsIUrItI5IRAFOVFsq5AOqj1H03Z71jIZtsJNpzIZUhljUMfYZcmWqKvj7hVtfnQUI3Aly7ckywL2kMU7yM57zvtzuXaYnFVnVUwuikU1qQ63dT9AE/Tk+q7cbogE0jMzVHtWZlDPE6mQLWVFgMiWIDeOnWejbhIJEVFngMpn7aA96QGcz9g5EJj3Ty93hYCk8679B2D7WNu/KF3G5Z+2reM/1ZftzK5szyyFQaohLITIgmQdOZwI4445bTNIVT6dplFCxkYZqwoZh5wpIvIjm3TdLKkckM24jijkAqdQ83T52DIpbuEl9u6yMjAswFqwYKGKxN0XAjksRh5BJlGvbSOeN6kM0OTCOaJsi5VsZYhODRVTqd6SnI6hJ7GC7uLOSMWywzQySJKoP+X6j6m/gmRK4J0HoOxMmCiYqXApiisqk/lQzMQP7nUnWANZ0GCa0Br1w34BjbI0OPi+bFCvmzQr99R+lY+4qTZIsEVyLBJHyScuf2/bQWGjRo0Bo0aNAa896tuI9vPI5CoVZ5IxuH5nmAYHdSE5Mm1gTIL4HJxF9vL0EjUaXYqxJKrkQVyoXRN1fmr5q/jQecFhGipIGaWcB2jYjvHbmQlIWS+JtzOSXoUoLg0sSnR0mAbncrDOzFYFeV2CN2p37qy7p+41Dsnc4oFAP/dz4VtOKej4zEyOzu73nOSBOzMAHbMKClooSkxpeBVDST1rpKyo25WOcrIG26JtogxTZbcsjMGPtXL3N2+VkQqmDEZKDHuvUonX/AOmr3ty6gIXimSNUzFySs6qAoByAu29tCjq89PdFG1R1zaRpJGmdmCgmSSsyAigKtjgc1+dbem96821hklCB3RWIjIKe4WCtXxVHgkC6BYe42g0GRrB1nRegUvWPouPd/qrEkkymP72Zco45A7RK/PaLe73AXzVgHiD02GbZOTt9lMm2qpITJE5zsAS7ZVkckkWXVmXLEFffYZ4dqF6TOtetdvPcG33UKee7P3ox2VXlu2LuSWg1FbVSCSbAUhv05NrJuJN0J9wssZ/UE5eEKkoKpEY5FVRHkvBAvKK8iby79V9ULMfpdjIks0wdMka0gAW5JXZLogMgVR5Zl8CyKvcelFkiMxmkSKRIGmG8DSyBNpI0yNbSUh5bJWBX/hByBmBO423g3kcUqyBmgnhZompUyJaOw0VoRZRiCSAQtjQeTdY6Ke4IpD+skkwLBgsMRkBiiVMTZAxMhZqKpAVNlGA9g/hr6eXZbCJEB/U/WOQprlojIUKYIEX/AJdXkXQoVRUWKIIgIRcFxS7BxFcWCb/ORu9T0SgB+NBtorRo0ELqsMjxOsLBHZSFci8WPAav28/1rStD6QZ9rLtSeyGnZ7jorJCG/SjcDE12RGjcg+zzRGTtelHd9DMbvud1Oe0mcr0WHtjctAhK/bDHHbMo+9uWyHBDZfqdqoieN99DWOa9vv0fImRyqSivLrRN0UPLajMOmY7fcSCGIBTFEktRKgjYlkMJIVXjYG7HsN+Cb1Ln688oA2qhY2Kr9TuVZI/1CAixRti87klQPtU2PcTxpc6D0bdnc5rM9xvvGZ54KU994wkSi1yB7Sys8QUe6rJOgYPTnUotvD2ZNztikTMkR78ZJgu4VbkYsqnD5+wH51X+ofVcG7C7WF1IlxP1HhIVPKzRsa7kgI9pjsKwyYgKRqy6JJtmlMcm3gh3ifcgWO2UVUsTYgyRnjkcqTiwB109cbdPo52KBpGiaCOlBfKf9NEVvIDOyAi6Iu9AonORoncGT6hI5WQhVuTddP3cRJFD3OdvEKNUZTpj9AbChOXpykvbEnJJkEG3XeFWPuxbcRsTzyVOuLdHlm6jTqREhhlvECMjbRssCIR5PfklcjjEQJxTi3LbbVYxSAKLJoAAWxJY8D5JJv5J0HbRo0aCPv2qNuAf2NkefwOT/TXDpb2GpMRd3RFk/d93Pn/11I3rAIcrrjwSD5FUQRXOuHT1ALimB4tWYtXBqjZ86Cdo0aNAaNGjQGjRrFaALVpC6BNht+n7o2scolVw3AT62TuxsRX/AIqonx/iavfVW4Zgu1iJ7m5BWwP8KEcTzfsQrYL/AMcifvqzn6PE0HYZEaLEJ22UFcFqlo8EAAcftoPMd767bYzM8P8A3R2SdYwMu5A7GGaSOx+khk/UUC+4SpAUFr9W2u4WRFdDkrAMpHgqwsH+4o/30h7T0w843Eazqvb3U9JJAsggd/1IpIDaGJwksbeWXLmrLW9bDZLBGkaXjGiot8nFFCiz+aA0EjRo0aDnIONebbtmnTcw/TbptxKyOVVO0kcEM1wRJLIQqWscpyFgvI5FjXpb+NUPQqk3W8mHjuR7ceK/2eO2og/Eksin90P40CvuN3u91G+0jaJncgSR7ktt9wkJJ7issYZZlZRj3YqFMeCRYtfS/VW3+5eVo8F2ynbKVbKN3eTKV0aha4xQ1YB9x+CDpi6l0SHcphuI0lX4EihgD/mF+Dx8arvQ+2A2gcKEEzyShRjQjZyIAMQBiIFiUfsB+NAwjWdGjQYOlnq3XJu5JHD7QrRQCTHKpZ8SWxPGMcbI3n3M4XTMdcI9mqszKKL0W/cqKBrxdAC/2H40FB6i9UrsIkLB5GNRqTkQ0lqMXdEbBypZrK0cG+aGom69QfVLIubQQRkx7iVvY6yBirbeI+C1gqZELeQEtjaWe/8ARe2ml7+Hbn/8eI4S/Hll+7wB7gdVvpzpLtPK0+bLtneKBpiWc27vJKCTRsNGgesvY4ujyEDpezf6iHblWj2gy3UMUnMijblERTZtIs5UkRHtl7dHEAIHDquzLx1HI0LAhg6i6r4ZT9yHwR+DYINELOzjnO43O6gZJKl+nEUi4XFtsQQkl+091pzypUki6rIWW59XYIWl2e8QLbNccZAVbLMWWUpVD/N/bQKe76nN1KKKPtfTyoq7pW5DzFcXC7J2AK2jAMxsr3ApVgSR6F03fJPEsqNkjqGU8jg+bB8H8j4IOlj6IR9HjaRjA+226yq3kwvFEa/qKtCtkMpYfOl+H1OzSxt01Jn+owkkiyPYSWQF5EYPGFithIuaSA9wPkpIAYPRNn1SCSRo43QyJkGQGmGLYt7TRq658cr+RqwGqZvTyncpuFZlcMGYACmAikjIP4yDR2fnsR/jV1oDRo0aDjvPsNmv3C5f/rRvUXY5FmORK/ugTI1/QHjjUneTYISOKryCfJA8LyfOou23rFwrULv/AHcik0L8txoLAazorRoDRo0aDB0azWitAoeqNkDvdu4aSIiDcs0kTYNjEIigY0QyguxxYFbPjW3S9putxBDL9c6iVI5KEO3yAdVasitXRq8R+a+NVn8Quo4SyKrsr/RvEDRpRupOWB8GUjb4otglmHxZErovqZU6cykBJ9pt2VoSQGy26FPb8FSyVY8GweRWgn+hdrW1WVs2knJd3kbJ5AGZYix4H+EIxwFH7aZq1B6HsPp9tDDz+lEkfJs/poF8/PjU/QGjRrBOgHHGkDdrFBud0y/UxsZ4bba4gZbhIse4jntvnLl7ipIz5IB0/wCkH1qyRjqI4zm2kIUVdyf7YEYD8qIw3HP6fHNaC03EM0e3k3D7vchUjaXBo9mGXBS1NjCQDxq09J7Ps7LbR2TjFGLY2ScAT/1+PgUNLM3qmOfp26SWVO8sM6NdIXJiJR0BNEMjxn22AWrTttExRR+AB/oK0HfRo0aA0aNGgwRrSUgCyQAPJ/A//mumk31t18PFLtIrMjqVlYWFgiIBlJaiO522tU8+9SQF5IdNl1Mx9NeeqL9+aP5J+onlfb8URbdyMUR5bxrXf7Nyse1mmMsm6cPISFVRDtyjTokYBGBpYyCST3iSeK1r1/qeW7223RMoknTvEXSOUkfap+B70RyPi4h/NrG736DrcEbuoK7WQxiqPcmkjDKT4JKQ2B54bzoGXe9NTcRmOZA6NVq3KtTBhfPPKg6rupdHwdtxtYR9VIvZ7gIAAYipJRkBIFxB4BbjEUDxfL41mtBU+mtm8W2iSRcCorGwxAtscyOGkxxyI4LFq4rVto0aA0aNGg47xAyEG+a8C6NjE0P3rXKOEl7drKeKUqPd82SbNfg667zcdtC3HFeTQ5IHJ/HOo+z34dipZCR4wIphV8CyeNBO0aNGgNGjUHqnVBt0aRldlTkiNGkc+B7VQEnz/wDA50E7WpfVRD18PEjsssHdYRoJYyHDvxHai6vz7qr5rWnR+mSwgtPuZdwxu8liRBZ4xRF9tUf5j5+eKCi6hc024H3B93s9oB9uKQhNxNz/ADArJKOP3GpHqjosZrLlt1PDGUZiUYmSMyOFr2v2InFqRYHN+dJ3TfWkUe/aDdTRXt95upqCyl+5ITDFGpr9QgSyDheAg+BZc+l9XXqG4idUlSOBGmQvgFlM64RuoSQkgIZRRAILi6OgbEbjWXkr8/21Wxo8RlZpHkSs1TBSUoHJEwALAiqBBNjybrXdAm4RC6mjjIA6sjKylWS1blWDAGjzY0EwHQdQxMY3p3vuPUYxqgEsrYu/tdrNea+Brrt9zkzrTDHHkghWyF+0/wA1fNeNB3A0o9U6T3+qCz7RBE5FnntTTFQAOBbOpLeaUr4Y6Z99vkgjaSV1REFszEBVH7k8DXmW8/i3s13ySrKnbMXbZiJGLBXzBRUBx/mAyN2RaqAToGHadCi3HSYqjjaQ7JY1couYJ22ApyLHOmXom67u2hkBBzijex4OSKbH+uvO+k+uW6fCm03EKwtDEpDzSSmP9Syiu8W3cKQCl2QOfPB00eh+ro22jhBQNEuKoriQdlWKxurqAsiFQvuUULo0eNA16NQlRwq5SElTbEKq5j3cEUa8jwR48+dQ9p6gimkdIZ4ydu5WZfLLiCGB5GFNXu5HtdfPgLnWoks1rCSBgGUggiwQbBB8EEeRqqh23ZnkkaYkTFQiPI5CtVFUVpMOeDSqD583oKr1916barF2BH7yQzFh3VUVbRxtSNSlmLuyogW241SbfcxSLCvTw7zkTqROjMHXckCbcTv/AIcidxFa1Yq2JRK8Bn3vSYN4FndWhlX2pKQYpY8JLX7vK5qCFYFWB8e7S5t/SXU9qXba7yB8my7cscgia6u0BYRsSHJ7YWzIeKrEGGT0mo2TbeMkH7xIT7zuFOazlvmTuqrX+3441S7LYRbmCTcbuXFZkwbJ8DBMHAm9zUqSRzRpGpAFdhTySTptTcuISVCSSqpBVG9plUe5Ax+33ce7x868w3+33G5mSQdPEMpkV5THs3bcRkPZePdTBYi4CgmgQaoFgRYegelOsncw2zI7RuY2kiZWjmZQp7qEeA2QJX+U2vIom8eQDSb6K9LybSpZG7atHTQXIcTkGVpWaVk7iqCD21RP1G4IC6Z9+vcGMcoRhixIxY45A0VbjFgGW/3NGxoOHRPVG23oY7aQSYNiwAYFSL8hgDXBo/OrQPeqrfzRtJFG247UhbNYw8YaVQDaYuCSh4Jxo8Dn41LllYOuNFSGvyWysY18EVld/wDDoJd6NRNrJKWfuKgUEdsqzFitCy4KgKcr4BYUPOpY0HDesQhogH8kgDyL5PF1/wBa1y2JstTB1FUbVjyObx+L/wDQ67bskIaFn8Vfz5r5rzX7ah7I0/tOQb7jgUxxHH7HQWWjRo0BrGs6NBw3UJcDFipBB4rmv5TY+0/NUfwRrWJHMaiQqHoZY3iGHnG+av8AOpNaxWgWJv4f7V9vHt2T9KORZcb/AMV1yNzGrktjkR8kD441Xv8Awwjh3S7vp7/TSgnKMLlBIrkF1KWCoP8AwkAEAgcacd27KrFFyYAkLYXI/AyPAs1zpUl9VTJG8zNBUc/07xkPHiwdUtZixyAyD32+VvgEaBnj2OLO2THOvaxtVxFe0Vxfk/k647tXYlVIRShqQEFlk+1TgylSADfJ8iq1Rp68jwXIHuO5i7YK0JFmMDKJGIQqHH3cEgrQtsRD6vvZptpLue5LGEVuwsJb/FQlVmkZQGeIyfBATtrkw5pQc4VIQAmyALNVZ+TXxz8fGuG37haQMFVRQjPJJ9vuLDgCmJAFnhbvniHtfVW1k4XcRGmEd5ABmY4qFJrIFvaCt2eLvUr/AP14PdU0VJ93vX28sOeeOUcf8p0FRB6QMtN1J4946ksgaGNYoiSbwWiSCAn3lj7f31ZNtdv3FjIhMiJwhEZdYmIHtFZBLUDgVa/tqt2frSEpE08iQtPkyK1g9rKQxOxI9mUaFrageautWPResR7oO6AjFgtsF9ylVdHUqTaMrqwuj7uQDxoJMEzSRguhQt5RirV5FEqSp+DxelmCLZx79Uh2LrMoP+0R7UpEmQN3KAoa7HIDefPHDeFGjtD8aDj9CMy/ORUJ5aqBLD23jdk81fxrTbdLSMMFVacszCryZySxJPJ8kc/HHjjUzRoIo2S2pCgYAqtWAFONihx/KPj41RepenbSVoju9oZ8ScX7LSiP3JQbG2AawbrH2m6GmY6xgNBFl2SyDF1Vl8FWUEGjY4NjyB/pqvPqOAbobfvQ9x6VYg4abMK7vmg+1cFBBPz/AFGrqvxriNjGHzEaZngtiMiPHmr8aDK7dcWAUU2RIAAst9xNeSfnS76T3e3iL7TbwzQiFnpZIpFRhmSzpI1oylmJAy8HgcaaANaLEB4Ggr+obdF7kxiMjGLBlQZO6KWPbCsaPLHjjyb1Jg2aBs1RVZlVScVDYrZVSQLIFmhdCzWpIQazWgpN302DcbgCbah2hxZJpIkK5EkgRuTlkCLNccj51N6kFGDtGZCrrjShmQucC4sigFZiSDYUHz41OxGgroAazorRoI+//wANua/fn/TjnnxxzzxqD08DP2kLeRKjL8KMeQLINk/IvUzqTARmxfKirrksoHPwbo/21G2wUSLVknI8kWr/AMxZa4J/0/bQWejRo0Bo0aNAaNGjQYOqDcejonkeRnltmEgCuyCOQRrF3Ewo5lFAtr8tx7mtg1g6Beg9C7VABGrJiUKlJJEZe2nbFFWGIKWCBV3fmiOe69DQuqqZJ8YyTEBJ/gs4YFkYgtkMmKsxYoeVIOmUaCNB5bF6GUxwxu80Yfd7uFFqM4beT60AIHQkAxhTya5BqwtMcP8ADmFSfcQtRBRGBHiYZXmsqv6b/qMppkP2c5Ek6bsdZA0CZB/DeNdt2kcxSNB9O8kQAV/Yyh8GsqfcbwK3dHiqsumeioIIhEpkKAcIJJVRTTBiihvZkXckA1z+w0xVo0Eba7MR3jfNcWT4VVHk/hR/7J1J1rrYaA0aNGgCNYrWdGgNGjRoDRo0XoDRo0aA0aNGgNGjRoMMoPnnWO2Luufz8620aCL1HqCwJm5oWF4BJZmIVVUDlmLEAAfJGt9pu1lXJCCAzISLrJGKsOfwwI/trqVvzzpX9bbXMISzdtSVdOzNOrZgFXaOB1ZsSpAsMLk5HhgDVo15ruId88fEckYEW0TFWmLZjcO0hj95xIQLkWLEABSxo6ndN3Lvsye+31KI0wl7W7EcbyIVCyI5PcIJJw8CgRGoUDQPZ1nS90LqDjaM8sci9oNRkZnaVUXLuW6I4y5HvRTd8ViSm7bq29m7ESvuFkk2+2UkGMktKZZ5Zw9GMMI4ClMP96v9CHqROiteZn1ruezeXvO2+tJVAcEigkXcRD24sy7tIlryBMeaFaky+sdzAacKyvPLGkzAhMEcRBpWUBYsJAxYcZLRFHIgPRNGlf0t6jO4MkZDM0JAeQnb0WkGahVgkelxIokn9ySCdU2+9azQNPmmSbXvJK+OFSuXfYgG8cTEIlZr+6eMmqNB6Bes6RN91ycmRGlEJj3G1gDxpGQxmjibchhJmKVWdh9tULyo3Vf9sdxKkYMy7e12WTssGRbctM0je5mjC9lM/wAgrx5rQeoaNeawevJDKSXHbhNM3bVYtxHGucsyM7Zlu00RVEystzkpDjdP4kOkZEsV7gK5wAlHuU7ZsMHUSErFuFY1/wCE9cEaD0atZ0jRevMtwiBA0UjyKJUzIxtl2zXjVyNFP8+AjDgnTP0nfNJtYpHULI8SyFL4DugYrZ+AbF6CxB1nSSnq/cJG77iAAxkK0UbSGWNpFPZVs1CyZS4xh48lJa/AJGIfXwlZFiQMfqFgkGY9kTGNVnBqmV5JYsavJCWHggA76Nef7D17NPtTLFHEZMYnVQzyI53DMsUDN7e3OGC5A2KbIcGhIl9ctCGaWNXX9YI0ZKmZ4KBRI2yJUyewPkLY8LRBIPGjSgnrgStuBt4zMIljeIo1/UB3aN3UKCQkcilSQGJxagaAN30jqQ3EEcgZWzF2ocCwSGoSDIUQRR548aC01rpR6n6+ihL2uXblkjcZKDjBA00jpZpqYCPEke4/jUfcfxBo2IP0xH32czxV2+52/YBfcexJS2uWBAJNaB4GjVF1nrjwYLFE08smeEYOAPbUFyzkEKOVA4JJYAebFM/8R41eZe05O3DmQdyAMhijV5BgZMjywQMBRY8GudA7aNLm/wDVyRQzSYOTt2ijZbUfqzdqkuzWPejyvxfAPjUGP+Iu2sLLlG3eaBgRYWVI2kZVZb7nICDHkswoaBx0aVpP4gbZHxbuKRHNIweNkZRt0R2BR6IyRsh+QPjUs+tNuZ+wnceTudk4IWCvSlrPilDHL8YtfjQX2jS9071QHn7MsTwyFC4EjJTe40qe65GxAZsQQt0Ter9DY0G2tTGLvW2jQchtl/8AZ1t2hd630aDTtDWO0P3100aDl2RrJiB/vrpo0EaDYpGAsahFF0FAUC+TQA41ldkgLEKAXrIgAFsRQyI80OOfjjxqRo0FX1zdrt4WldQ+FFV4suSFQKW4DEtQ/rqn2fqWCaXsFDmZpYcGVSP9mzYPRPKHBsSAaII4o6v+p9MTcJhILXJHq690UiSJ/bJF41E2fpqGJkZFpoxKqmyeNxIJZbvzbi/2s150Ef1TLHttq8xihciSI1LSoZJJI4g7NgxyGQ91Xx5HkUj+sNurJJNAhZ3YxzI0BikYRe+SOaYxg+wBCw88AFqNOG92CzIFfwGRxRI90Tq6Hj8Mqn+2qzc+kYnbNC8LWzZQuUPvAD8cqMqUmgCSoJJ5sKCT1Lt4lkefadqPusMv0mMk+2T2gorcNjGAlFhYAJBq9tt1jZwxKdrBGBuliDKcY0KyM0KiVqawCGSqI+Bq6i9FbdCGCDMSmfP+cuXMlM49zoGNhSSPan+Ua1PofbE8pYysqTkjLnNII2RwQUDzSNVXZHNADQRejbXaTwyRx7dECOO5EpQgS4KQ3cianOBQg3Y9v2kVrr0PsdQ2mfYMQkJVkZVDo8DYobArJcEKnmqGrLpvpyPbhViLqkZbBM2xVWULhV8qK4DXXxXAFqBoKva9CiEUEbLmNtgYy3lWjjMavxQyxJ+PnxoPpjamTufTxdwuJC4RQxkQkqxIFkgknn5586tdGgq5vTW2dAjwRsgTthSoIWO0OAFcLaIa/KjUnbdMSNiUyAxRAmRwRY7xCJ9qeeaHND8DUvRoKeX0nA3w4/xKqSQU0syTu4Iaw3dRGB+K441FPoTbZmT9XukqRMZZGlRkVlDJI5LLatRW8SB482xaNBV9S9Ox7hVyMiun2yxu0ci2AGpkrhgBY8cDiwCIA9BbcKyh9zg3IT6mfBHLZF1Gf35++zfu50x6NAuD0VFbBnndZCrurzOyM6SJIGMZ9nJRQeKoVQvUgejNoOFhCjJnARnQK7mMs6YsMGuNKK1VGqs3d6NBQj0Ps6lyhz74USmR5JGkwywJZ2JsZMARRA48ADWIPSUcW47yPIPcz9v9PHOQkuc8O6QSx9pfH9vjV/o0FUnpuITGZmmdss1V5ZGSJipQmNC2KkqzC6v3GqvVoq1rOjQGjRo0Bo0aNAaNGjQGjRo0Bo0aNAVorRo0BWitGjQFaK0aNAaNGjQGjRo0Bo0aNAaNGjQGjRo0Bo0aNAaNGjQGjRo0H//Z"/>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7373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9121CEB-AB6B-4C8F-972D-EE973F0C948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05871859"/>
      </p:ext>
    </p:extLst>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7" name="Rectangle 1027"/>
          <p:cNvSpPr>
            <a:spLocks noGrp="1" noChangeArrowheads="1"/>
          </p:cNvSpPr>
          <p:nvPr>
            <p:ph idx="1"/>
          </p:nvPr>
        </p:nvSpPr>
        <p:spPr>
          <a:xfrm>
            <a:off x="1952625" y="1071563"/>
            <a:ext cx="7715250" cy="4857750"/>
          </a:xfrm>
        </p:spPr>
        <p:txBody>
          <a:bodyPr/>
          <a:lstStyle/>
          <a:p>
            <a:pPr algn="just" eaLnBrk="1" hangingPunct="1">
              <a:lnSpc>
                <a:spcPct val="80000"/>
              </a:lnSpc>
              <a:defRPr/>
            </a:pPr>
            <a:r>
              <a:rPr lang="tr-TR" altLang="tr-TR" sz="2400" b="1" dirty="0">
                <a:solidFill>
                  <a:srgbClr val="FFFF00"/>
                </a:solidFill>
              </a:rPr>
              <a:t>Direnç  Artımı</a:t>
            </a:r>
            <a:r>
              <a:rPr lang="tr-TR" altLang="tr-TR" sz="2400" dirty="0">
                <a:solidFill>
                  <a:srgbClr val="FFFF00"/>
                </a:solidFill>
              </a:rPr>
              <a:t> (Tahammül, </a:t>
            </a:r>
            <a:r>
              <a:rPr lang="tr-TR" altLang="tr-TR" sz="2400" b="1" dirty="0">
                <a:solidFill>
                  <a:srgbClr val="FFFF00"/>
                </a:solidFill>
              </a:rPr>
              <a:t>Tolerans</a:t>
            </a:r>
            <a:r>
              <a:rPr lang="tr-TR" altLang="tr-TR" sz="2400" dirty="0">
                <a:solidFill>
                  <a:srgbClr val="FFFF00"/>
                </a:solidFill>
              </a:rPr>
              <a:t>) :</a:t>
            </a:r>
            <a:r>
              <a:rPr lang="tr-TR" altLang="tr-TR" sz="2400" dirty="0"/>
              <a:t> Doğal ya da sentetik bir maddenin sık tekrarlanan kullanımından sonra o maddeye uyum ve dayanıklılık kazanılmasıdır. Böylece aynı miktarda kullanıma karşı farmakodinamik etkinin giderek azalması, farmakodinamik etkiyi belirli bir düzeyde tutmak için alınan madde miktarının giderek arttırılması zorunluluğudur.</a:t>
            </a:r>
          </a:p>
          <a:p>
            <a:pPr algn="just" eaLnBrk="1" hangingPunct="1">
              <a:lnSpc>
                <a:spcPct val="80000"/>
              </a:lnSpc>
              <a:buFont typeface="Wingdings" panose="05000000000000000000" pitchFamily="2" charset="2"/>
              <a:buNone/>
              <a:defRPr/>
            </a:pPr>
            <a:endParaRPr lang="tr-TR" altLang="tr-TR" sz="2400" b="1" dirty="0"/>
          </a:p>
          <a:p>
            <a:pPr algn="just" eaLnBrk="1" hangingPunct="1">
              <a:lnSpc>
                <a:spcPct val="80000"/>
              </a:lnSpc>
              <a:defRPr/>
            </a:pPr>
            <a:r>
              <a:rPr lang="tr-TR" altLang="tr-TR" sz="2400" b="1" dirty="0">
                <a:solidFill>
                  <a:srgbClr val="FFFF00"/>
                </a:solidFill>
              </a:rPr>
              <a:t>Direnç Aktarımı :</a:t>
            </a:r>
            <a:r>
              <a:rPr lang="tr-TR" altLang="tr-TR" sz="2400" dirty="0"/>
              <a:t> Bir maddeye olan bağımlılıkta ortaya çıkan direncin o maddeden farklı bir maddede de ortaya çıkması. Mesela alkoliklerde </a:t>
            </a:r>
            <a:r>
              <a:rPr lang="tr-TR" altLang="tr-TR" sz="2400" dirty="0" err="1"/>
              <a:t>anesteziklere</a:t>
            </a:r>
            <a:r>
              <a:rPr lang="tr-TR" altLang="tr-TR" sz="2400" dirty="0"/>
              <a:t>, </a:t>
            </a:r>
            <a:r>
              <a:rPr lang="tr-TR" altLang="tr-TR" sz="2400" dirty="0" err="1"/>
              <a:t>trankilizanlara</a:t>
            </a:r>
            <a:r>
              <a:rPr lang="tr-TR" altLang="tr-TR" sz="2400" dirty="0"/>
              <a:t>, </a:t>
            </a:r>
            <a:r>
              <a:rPr lang="tr-TR" altLang="tr-TR" sz="2400" dirty="0" err="1"/>
              <a:t>barbituratlara</a:t>
            </a:r>
            <a:r>
              <a:rPr lang="tr-TR" altLang="tr-TR" sz="2400" dirty="0"/>
              <a:t> karşı görülen dayanıklılık ya da az etkilenme.</a:t>
            </a:r>
            <a:endParaRPr lang="en-US" altLang="tr-TR" sz="2400" dirty="0"/>
          </a:p>
        </p:txBody>
      </p:sp>
      <p:sp>
        <p:nvSpPr>
          <p:cNvPr id="7577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B450C86-FA48-4A27-82E8-31F15F5C7B2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55370879"/>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tr-TR" dirty="0" smtClean="0">
                <a:solidFill>
                  <a:srgbClr val="FFFF00"/>
                </a:solidFill>
              </a:rPr>
              <a:t>BAĞIMLILIK</a:t>
            </a:r>
            <a:endParaRPr lang="tr-TR" dirty="0">
              <a:solidFill>
                <a:srgbClr val="FFFF00"/>
              </a:solidFill>
            </a:endParaRPr>
          </a:p>
        </p:txBody>
      </p:sp>
      <p:sp>
        <p:nvSpPr>
          <p:cNvPr id="3" name="Content Placeholder 2"/>
          <p:cNvSpPr>
            <a:spLocks noGrp="1"/>
          </p:cNvSpPr>
          <p:nvPr>
            <p:ph idx="1"/>
          </p:nvPr>
        </p:nvSpPr>
        <p:spPr>
          <a:xfrm>
            <a:off x="1847850" y="1981200"/>
            <a:ext cx="8280400" cy="4114800"/>
          </a:xfrm>
        </p:spPr>
        <p:txBody>
          <a:bodyPr/>
          <a:lstStyle/>
          <a:p>
            <a:pPr algn="just">
              <a:defRPr/>
            </a:pPr>
            <a:r>
              <a:rPr lang="tr-TR" dirty="0" smtClean="0">
                <a:effectLst/>
              </a:rPr>
              <a:t>Bireyin</a:t>
            </a:r>
            <a:r>
              <a:rPr lang="tr-TR" dirty="0">
                <a:effectLst/>
              </a:rPr>
              <a:t>, </a:t>
            </a:r>
            <a:r>
              <a:rPr lang="tr-TR" dirty="0" smtClean="0">
                <a:effectLst/>
              </a:rPr>
              <a:t>ruhsal </a:t>
            </a:r>
            <a:r>
              <a:rPr lang="tr-TR" dirty="0">
                <a:effectLst/>
              </a:rPr>
              <a:t>ve bedensel sağlığına ya da sosyal yaşamına zarar vermesine karşın, belirli bir eylemi yinelemeye yönelik önüne geçilemez bir </a:t>
            </a:r>
            <a:r>
              <a:rPr lang="tr-TR">
                <a:effectLst/>
              </a:rPr>
              <a:t>istek </a:t>
            </a:r>
            <a:r>
              <a:rPr lang="tr-TR" smtClean="0">
                <a:effectLst/>
              </a:rPr>
              <a:t>duyma </a:t>
            </a:r>
            <a:r>
              <a:rPr lang="tr-TR" dirty="0">
                <a:effectLst/>
              </a:rPr>
              <a:t>halidir.</a:t>
            </a:r>
            <a:endParaRPr lang="tr-TR" dirty="0"/>
          </a:p>
        </p:txBody>
      </p:sp>
      <p:sp>
        <p:nvSpPr>
          <p:cNvPr id="7782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6EA292B-71E8-42E8-BAB2-C813D9C56A4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59367935"/>
      </p:ext>
    </p:extLst>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tr-TR" dirty="0" smtClean="0"/>
              <a:t>Madde/Uyuşturucu Bağımlılığı</a:t>
            </a:r>
            <a:endParaRPr lang="tr-TR" dirty="0"/>
          </a:p>
        </p:txBody>
      </p:sp>
      <p:sp>
        <p:nvSpPr>
          <p:cNvPr id="3" name="Content Placeholder 2"/>
          <p:cNvSpPr>
            <a:spLocks noGrp="1"/>
          </p:cNvSpPr>
          <p:nvPr>
            <p:ph idx="1"/>
          </p:nvPr>
        </p:nvSpPr>
        <p:spPr>
          <a:xfrm>
            <a:off x="2209800" y="1981201"/>
            <a:ext cx="7772400" cy="4543425"/>
          </a:xfrm>
        </p:spPr>
        <p:txBody>
          <a:bodyPr/>
          <a:lstStyle/>
          <a:p>
            <a:pPr algn="just">
              <a:defRPr/>
            </a:pPr>
            <a:r>
              <a:rPr lang="tr-TR" dirty="0" smtClean="0">
                <a:solidFill>
                  <a:srgbClr val="FFFF00"/>
                </a:solidFill>
              </a:rPr>
              <a:t>Madde alışkanlığı</a:t>
            </a:r>
            <a:r>
              <a:rPr lang="tr-TR" dirty="0" smtClean="0"/>
              <a:t>, bireyin normal davranabilmesi için madde kullanma ihtiyacı hissetmesidir. Maddenin kullanımının bırakılması yoksunluk sendromlarının oluşmasına neden olur. </a:t>
            </a:r>
          </a:p>
          <a:p>
            <a:pPr algn="just">
              <a:defRPr/>
            </a:pPr>
            <a:r>
              <a:rPr lang="tr-TR" dirty="0" smtClean="0">
                <a:solidFill>
                  <a:srgbClr val="FFFF00"/>
                </a:solidFill>
              </a:rPr>
              <a:t>Madde bağımlılığı</a:t>
            </a:r>
            <a:r>
              <a:rPr lang="tr-TR" dirty="0" smtClean="0"/>
              <a:t>, olumsuz veya tehlikeli etkilerine rağmen bir maddenin </a:t>
            </a:r>
            <a:r>
              <a:rPr lang="tr-TR" dirty="0" err="1" smtClean="0"/>
              <a:t>kompulsif</a:t>
            </a:r>
            <a:r>
              <a:rPr lang="tr-TR" dirty="0" smtClean="0"/>
              <a:t> kullanımına devam etme durumu.</a:t>
            </a:r>
            <a:endParaRPr lang="tr-TR" dirty="0"/>
          </a:p>
        </p:txBody>
      </p:sp>
      <p:sp>
        <p:nvSpPr>
          <p:cNvPr id="8397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D53CE91-9CA7-4518-B336-6F3BF0AC5C9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43787641"/>
      </p:ext>
    </p:extLst>
  </p:cSld>
  <p:clrMapOvr>
    <a:masterClrMapping/>
  </p:clrMapOvr>
  <p:transition>
    <p:random/>
    <p:sndAc>
      <p:stSnd>
        <p:snd r:embed="rId3" name="WHOO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1752600" y="457200"/>
            <a:ext cx="8159750" cy="1143000"/>
          </a:xfrm>
        </p:spPr>
        <p:txBody>
          <a:bodyPr/>
          <a:lstStyle/>
          <a:p>
            <a:pPr algn="ctr" eaLnBrk="1" hangingPunct="1">
              <a:defRPr/>
            </a:pPr>
            <a:r>
              <a:rPr lang="tr-TR" b="1" smtClean="0"/>
              <a:t>Bağımlılık  Etkisi</a:t>
            </a:r>
            <a:r>
              <a:rPr lang="tr-TR" smtClean="0"/>
              <a:t> </a:t>
            </a:r>
            <a:endParaRPr lang="en-US" smtClean="0"/>
          </a:p>
        </p:txBody>
      </p:sp>
      <p:sp>
        <p:nvSpPr>
          <p:cNvPr id="176131" name="Rectangle 3"/>
          <p:cNvSpPr>
            <a:spLocks noGrp="1" noChangeArrowheads="1"/>
          </p:cNvSpPr>
          <p:nvPr>
            <p:ph idx="1"/>
          </p:nvPr>
        </p:nvSpPr>
        <p:spPr>
          <a:xfrm>
            <a:off x="1774825" y="1981200"/>
            <a:ext cx="8713788" cy="4114800"/>
          </a:xfrm>
        </p:spPr>
        <p:txBody>
          <a:bodyPr/>
          <a:lstStyle/>
          <a:p>
            <a:pPr eaLnBrk="1" hangingPunct="1">
              <a:defRPr/>
            </a:pPr>
            <a:r>
              <a:rPr lang="tr-TR" dirty="0" smtClean="0"/>
              <a:t>Uyuşturucu maddelerin kişide oluşturduğu bağımlılık genel olarak iki türdür. Bunlar;</a:t>
            </a:r>
          </a:p>
          <a:p>
            <a:pPr eaLnBrk="1" hangingPunct="1">
              <a:defRPr/>
            </a:pPr>
            <a:endParaRPr lang="tr-TR" dirty="0" smtClean="0"/>
          </a:p>
          <a:p>
            <a:pPr algn="ctr" eaLnBrk="1" hangingPunct="1">
              <a:buFontTx/>
              <a:buChar char="-"/>
              <a:defRPr/>
            </a:pPr>
            <a:r>
              <a:rPr lang="tr-TR" dirty="0" smtClean="0"/>
              <a:t>Psikolojik bağımlılık</a:t>
            </a:r>
          </a:p>
          <a:p>
            <a:pPr algn="ctr" eaLnBrk="1" hangingPunct="1">
              <a:buFontTx/>
              <a:buChar char="-"/>
              <a:defRPr/>
            </a:pPr>
            <a:endParaRPr lang="tr-TR" dirty="0" smtClean="0"/>
          </a:p>
          <a:p>
            <a:pPr algn="ctr" eaLnBrk="1" hangingPunct="1">
              <a:buFontTx/>
              <a:buChar char="-"/>
              <a:defRPr/>
            </a:pPr>
            <a:r>
              <a:rPr lang="tr-TR" dirty="0" smtClean="0"/>
              <a:t>Fiziksel bağımlılık</a:t>
            </a:r>
            <a:endParaRPr lang="en-US" dirty="0" smtClean="0"/>
          </a:p>
        </p:txBody>
      </p:sp>
      <p:sp>
        <p:nvSpPr>
          <p:cNvPr id="8602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5D7072A-53B4-4C37-BE2F-4AB9ABEA1FF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65905909"/>
      </p:ext>
    </p:extLst>
  </p:cSld>
  <p:clrMapOvr>
    <a:masterClrMapping/>
  </p:clrMapOvr>
  <p:transition>
    <p:random/>
    <p:sndAc>
      <p:stSnd>
        <p:snd r:embed="rId3" name="WHOO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135188" y="215901"/>
            <a:ext cx="7389812" cy="1052513"/>
          </a:xfrm>
        </p:spPr>
        <p:txBody>
          <a:bodyPr/>
          <a:lstStyle/>
          <a:p>
            <a:pPr algn="ctr" eaLnBrk="1" hangingPunct="1">
              <a:defRPr/>
            </a:pPr>
            <a:r>
              <a:rPr lang="tr-TR" sz="3600" dirty="0">
                <a:solidFill>
                  <a:srgbClr val="FFFF00"/>
                </a:solidFill>
                <a:latin typeface="+mn-lt"/>
              </a:rPr>
              <a:t>Psikolojik  Bağımlılık</a:t>
            </a:r>
            <a:br>
              <a:rPr lang="tr-TR" sz="3600" dirty="0">
                <a:solidFill>
                  <a:srgbClr val="FFFF00"/>
                </a:solidFill>
                <a:latin typeface="+mn-lt"/>
              </a:rPr>
            </a:br>
            <a:r>
              <a:rPr lang="tr-TR" sz="3600" dirty="0">
                <a:solidFill>
                  <a:srgbClr val="FFFF00"/>
                </a:solidFill>
                <a:latin typeface="+mn-lt"/>
              </a:rPr>
              <a:t>(Alışkanlık)</a:t>
            </a:r>
            <a:endParaRPr lang="en-US" sz="3600" dirty="0">
              <a:solidFill>
                <a:srgbClr val="FFFF00"/>
              </a:solidFill>
              <a:latin typeface="+mn-lt"/>
            </a:endParaRPr>
          </a:p>
        </p:txBody>
      </p:sp>
      <p:sp>
        <p:nvSpPr>
          <p:cNvPr id="39939" name="Rectangle 3"/>
          <p:cNvSpPr>
            <a:spLocks noGrp="1" noChangeArrowheads="1"/>
          </p:cNvSpPr>
          <p:nvPr>
            <p:ph idx="1"/>
          </p:nvPr>
        </p:nvSpPr>
        <p:spPr>
          <a:xfrm>
            <a:off x="1703388" y="1196976"/>
            <a:ext cx="8748712" cy="5300663"/>
          </a:xfrm>
        </p:spPr>
        <p:txBody>
          <a:bodyPr/>
          <a:lstStyle/>
          <a:p>
            <a:pPr algn="just" eaLnBrk="1" hangingPunct="1">
              <a:buFont typeface="Wingdings" panose="05000000000000000000" pitchFamily="2" charset="2"/>
              <a:buChar char="Ø"/>
              <a:defRPr/>
            </a:pPr>
            <a:r>
              <a:rPr lang="en-US" sz="2700" dirty="0" err="1">
                <a:effectLst>
                  <a:outerShdw blurRad="38100" dist="38100" dir="2700000" algn="tl">
                    <a:srgbClr val="000000">
                      <a:alpha val="43137"/>
                    </a:srgbClr>
                  </a:outerShdw>
                </a:effectLst>
              </a:rPr>
              <a:t>Tolerans</a:t>
            </a:r>
            <a:r>
              <a:rPr lang="tr-TR" sz="2700" dirty="0">
                <a:effectLst>
                  <a:outerShdw blurRad="38100" dist="38100" dir="2700000" algn="tl">
                    <a:srgbClr val="000000">
                      <a:alpha val="43137"/>
                    </a:srgbClr>
                  </a:outerShdw>
                </a:effectLst>
              </a:rPr>
              <a:t> ve yoksunluk</a:t>
            </a:r>
            <a:r>
              <a:rPr lang="en-US" sz="2700" dirty="0">
                <a:effectLst>
                  <a:outerShdw blurRad="38100" dist="38100" dir="2700000" algn="tl">
                    <a:srgbClr val="000000">
                      <a:alpha val="43137"/>
                    </a:srgbClr>
                  </a:outerShdw>
                </a:effectLst>
              </a:rPr>
              <a:t> </a:t>
            </a:r>
            <a:r>
              <a:rPr lang="en-US" sz="2700" dirty="0" err="1">
                <a:effectLst>
                  <a:outerShdw blurRad="38100" dist="38100" dir="2700000" algn="tl">
                    <a:srgbClr val="000000">
                      <a:alpha val="43137"/>
                    </a:srgbClr>
                  </a:outerShdw>
                </a:effectLst>
              </a:rPr>
              <a:t>bulguları</a:t>
            </a:r>
            <a:r>
              <a:rPr lang="en-US" sz="2700" dirty="0">
                <a:effectLst>
                  <a:outerShdw blurRad="38100" dist="38100" dir="2700000" algn="tl">
                    <a:srgbClr val="000000">
                      <a:alpha val="43137"/>
                    </a:srgbClr>
                  </a:outerShdw>
                </a:effectLst>
              </a:rPr>
              <a:t> </a:t>
            </a:r>
            <a:r>
              <a:rPr lang="en-US" sz="2700" dirty="0" err="1">
                <a:effectLst>
                  <a:outerShdw blurRad="38100" dist="38100" dir="2700000" algn="tl">
                    <a:srgbClr val="000000">
                      <a:alpha val="43137"/>
                    </a:srgbClr>
                  </a:outerShdw>
                </a:effectLst>
              </a:rPr>
              <a:t>olmaması</a:t>
            </a:r>
            <a:r>
              <a:rPr lang="en-US" sz="2700" dirty="0">
                <a:effectLst>
                  <a:outerShdw blurRad="38100" dist="38100" dir="2700000" algn="tl">
                    <a:srgbClr val="000000">
                      <a:alpha val="43137"/>
                    </a:srgbClr>
                  </a:outerShdw>
                </a:effectLst>
              </a:rPr>
              <a:t> </a:t>
            </a:r>
            <a:r>
              <a:rPr lang="en-US" sz="2700" dirty="0" err="1">
                <a:effectLst>
                  <a:outerShdw blurRad="38100" dist="38100" dir="2700000" algn="tl">
                    <a:srgbClr val="000000">
                      <a:alpha val="43137"/>
                    </a:srgbClr>
                  </a:outerShdw>
                </a:effectLst>
              </a:rPr>
              <a:t>durumundaki</a:t>
            </a:r>
            <a:r>
              <a:rPr lang="en-US" sz="2700" dirty="0">
                <a:effectLst>
                  <a:outerShdw blurRad="38100" dist="38100" dir="2700000" algn="tl">
                    <a:srgbClr val="000000">
                      <a:alpha val="43137"/>
                    </a:srgbClr>
                  </a:outerShdw>
                </a:effectLst>
              </a:rPr>
              <a:t> </a:t>
            </a:r>
            <a:r>
              <a:rPr lang="en-US" sz="2700" dirty="0" err="1">
                <a:effectLst>
                  <a:outerShdw blurRad="38100" dist="38100" dir="2700000" algn="tl">
                    <a:srgbClr val="000000">
                      <a:alpha val="43137"/>
                    </a:srgbClr>
                  </a:outerShdw>
                </a:effectLst>
              </a:rPr>
              <a:t>bağımlılığı</a:t>
            </a:r>
            <a:r>
              <a:rPr lang="en-US" sz="2700" dirty="0">
                <a:effectLst>
                  <a:outerShdw blurRad="38100" dist="38100" dir="2700000" algn="tl">
                    <a:srgbClr val="000000">
                      <a:alpha val="43137"/>
                    </a:srgbClr>
                  </a:outerShdw>
                </a:effectLst>
              </a:rPr>
              <a:t> </a:t>
            </a:r>
            <a:r>
              <a:rPr lang="en-US" sz="2700" dirty="0" err="1">
                <a:effectLst>
                  <a:outerShdw blurRad="38100" dist="38100" dir="2700000" algn="tl">
                    <a:srgbClr val="000000">
                      <a:alpha val="43137"/>
                    </a:srgbClr>
                  </a:outerShdw>
                </a:effectLst>
              </a:rPr>
              <a:t>tanımlar</a:t>
            </a:r>
            <a:r>
              <a:rPr lang="en-US" sz="2700" dirty="0">
                <a:effectLst>
                  <a:outerShdw blurRad="38100" dist="38100" dir="2700000" algn="tl">
                    <a:srgbClr val="000000">
                      <a:alpha val="43137"/>
                    </a:srgbClr>
                  </a:outerShdw>
                </a:effectLst>
              </a:rPr>
              <a:t>. </a:t>
            </a:r>
            <a:endParaRPr lang="tr-TR" sz="2700" dirty="0">
              <a:effectLst>
                <a:outerShdw blurRad="38100" dist="38100" dir="2700000" algn="tl">
                  <a:srgbClr val="000000">
                    <a:alpha val="43137"/>
                  </a:srgbClr>
                </a:outerShdw>
              </a:effectLst>
            </a:endParaRPr>
          </a:p>
          <a:p>
            <a:pPr algn="just" eaLnBrk="1" hangingPunct="1">
              <a:defRPr/>
            </a:pPr>
            <a:endParaRPr lang="tr-TR" sz="2700" dirty="0">
              <a:effectLst>
                <a:outerShdw blurRad="38100" dist="38100" dir="2700000" algn="tl">
                  <a:srgbClr val="000000">
                    <a:alpha val="43137"/>
                  </a:srgbClr>
                </a:outerShdw>
              </a:effectLst>
            </a:endParaRPr>
          </a:p>
          <a:p>
            <a:pPr algn="just" eaLnBrk="1" hangingPunct="1">
              <a:defRPr/>
            </a:pPr>
            <a:r>
              <a:rPr lang="tr-TR" sz="2700" dirty="0">
                <a:effectLst>
                  <a:outerShdw blurRad="38100" dist="38100" dir="2700000" algn="tl">
                    <a:srgbClr val="000000">
                      <a:alpha val="43137"/>
                    </a:srgbClr>
                  </a:outerShdw>
                </a:effectLst>
              </a:rPr>
              <a:t>«İlaca karşı ruhsal zorunluluk duyma» ile ilgilidir.</a:t>
            </a:r>
          </a:p>
          <a:p>
            <a:pPr algn="just" eaLnBrk="1" hangingPunct="1">
              <a:defRPr/>
            </a:pPr>
            <a:endParaRPr lang="tr-TR" sz="2700" dirty="0">
              <a:effectLst>
                <a:outerShdw blurRad="38100" dist="38100" dir="2700000" algn="tl">
                  <a:srgbClr val="000000">
                    <a:alpha val="43137"/>
                  </a:srgbClr>
                </a:outerShdw>
              </a:effectLst>
            </a:endParaRPr>
          </a:p>
          <a:p>
            <a:pPr algn="just" eaLnBrk="1" hangingPunct="1">
              <a:defRPr/>
            </a:pPr>
            <a:r>
              <a:rPr lang="tr-TR" sz="2700" dirty="0">
                <a:effectLst>
                  <a:outerShdw blurRad="38100" dist="38100" dir="2700000" algn="tl">
                    <a:srgbClr val="000000">
                      <a:alpha val="43137"/>
                    </a:srgbClr>
                  </a:outerShdw>
                </a:effectLst>
              </a:rPr>
              <a:t>Kişi bağımlılık kazandığı </a:t>
            </a:r>
            <a:r>
              <a:rPr lang="tr-TR" sz="2700" dirty="0">
                <a:effectLst>
                  <a:outerShdw blurRad="38100" dist="38100" dir="2700000" algn="tl">
                    <a:srgbClr val="000000">
                      <a:alpha val="43137"/>
                    </a:srgbClr>
                  </a:outerShdw>
                </a:effectLst>
              </a:rPr>
              <a:t>maddeyi tekrar kullanma isteği </a:t>
            </a:r>
            <a:r>
              <a:rPr lang="tr-TR" sz="2700" dirty="0">
                <a:effectLst>
                  <a:outerShdw blurRad="38100" dist="38100" dir="2700000" algn="tl">
                    <a:srgbClr val="000000">
                      <a:alpha val="43137"/>
                    </a:srgbClr>
                  </a:outerShdw>
                </a:effectLst>
              </a:rPr>
              <a:t>yaşar; ilacı/maddeyi almadan yapamaz ve onu bulmak için yasal olmayan yollara teşebbüs eder. </a:t>
            </a:r>
            <a:r>
              <a:rPr lang="tr-TR" sz="2700" dirty="0">
                <a:effectLst>
                  <a:outerShdw blurRad="38100" dist="38100" dir="2700000" algn="tl">
                    <a:srgbClr val="000000">
                      <a:alpha val="43137"/>
                    </a:srgbClr>
                  </a:outerShdw>
                </a:effectLst>
              </a:rPr>
              <a:t>Bu duruma en </a:t>
            </a:r>
            <a:r>
              <a:rPr lang="tr-TR" sz="2700" dirty="0">
                <a:effectLst>
                  <a:outerShdw blurRad="38100" dist="38100" dir="2700000" algn="tl">
                    <a:srgbClr val="000000">
                      <a:alpha val="43137"/>
                    </a:srgbClr>
                  </a:outerShdw>
                </a:effectLst>
              </a:rPr>
              <a:t>çok </a:t>
            </a:r>
            <a:r>
              <a:rPr lang="tr-TR" sz="2700" dirty="0">
                <a:effectLst>
                  <a:outerShdw blurRad="38100" dist="38100" dir="2700000" algn="tl">
                    <a:srgbClr val="000000">
                      <a:alpha val="43137"/>
                    </a:srgbClr>
                  </a:outerShdw>
                </a:effectLst>
              </a:rPr>
              <a:t>kullanılan maddelerin keyif verici yönlerinin insan psikolojisindeki etkileri sebep olmaktadır</a:t>
            </a:r>
            <a:r>
              <a:rPr lang="tr-TR" sz="2700" dirty="0">
                <a:effectLst>
                  <a:outerShdw blurRad="38100" dist="38100" dir="2700000" algn="tl">
                    <a:srgbClr val="000000">
                      <a:alpha val="43137"/>
                    </a:srgbClr>
                  </a:outerShdw>
                </a:effectLst>
              </a:rPr>
              <a:t>.</a:t>
            </a:r>
          </a:p>
        </p:txBody>
      </p:sp>
      <p:sp>
        <p:nvSpPr>
          <p:cNvPr id="8806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14C9E2D-041E-480D-B7D2-6F9F6446854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21733130"/>
      </p:ext>
    </p:extLst>
  </p:cSld>
  <p:clrMapOvr>
    <a:masterClrMapping/>
  </p:clrMapOvr>
  <p:transition>
    <p:random/>
    <p:sndAc>
      <p:stSnd>
        <p:snd r:embed="rId3" name="WHOO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9" name="Rectangle 5"/>
          <p:cNvSpPr>
            <a:spLocks noGrp="1" noChangeArrowheads="1"/>
          </p:cNvSpPr>
          <p:nvPr>
            <p:ph type="title"/>
          </p:nvPr>
        </p:nvSpPr>
        <p:spPr>
          <a:xfrm>
            <a:off x="2135188" y="260351"/>
            <a:ext cx="7389812" cy="792163"/>
          </a:xfrm>
        </p:spPr>
        <p:txBody>
          <a:bodyPr/>
          <a:lstStyle/>
          <a:p>
            <a:pPr algn="ctr" eaLnBrk="1" hangingPunct="1">
              <a:defRPr/>
            </a:pPr>
            <a:r>
              <a:rPr lang="tr-TR" sz="4800" dirty="0"/>
              <a:t>Psikolojik  Bağımlılık</a:t>
            </a:r>
            <a:endParaRPr lang="en-US" sz="4800" dirty="0"/>
          </a:p>
        </p:txBody>
      </p:sp>
      <p:sp>
        <p:nvSpPr>
          <p:cNvPr id="200707" name="Rectangle 3"/>
          <p:cNvSpPr>
            <a:spLocks noGrp="1" noChangeArrowheads="1"/>
          </p:cNvSpPr>
          <p:nvPr>
            <p:ph idx="1"/>
          </p:nvPr>
        </p:nvSpPr>
        <p:spPr>
          <a:xfrm>
            <a:off x="1703388" y="1339850"/>
            <a:ext cx="8107362" cy="3875088"/>
          </a:xfrm>
        </p:spPr>
        <p:txBody>
          <a:bodyPr/>
          <a:lstStyle/>
          <a:p>
            <a:pPr algn="just" eaLnBrk="1" hangingPunct="1">
              <a:buFont typeface="Wingdings" panose="05000000000000000000" pitchFamily="2" charset="2"/>
              <a:buNone/>
              <a:defRPr/>
            </a:pPr>
            <a:endParaRPr lang="en-US" sz="2000" dirty="0">
              <a:effectLst/>
            </a:endParaRPr>
          </a:p>
          <a:p>
            <a:pPr algn="just" eaLnBrk="1" hangingPunct="1">
              <a:defRPr/>
            </a:pPr>
            <a:r>
              <a:rPr lang="en-US" sz="2000" dirty="0" err="1">
                <a:effectLst/>
              </a:rPr>
              <a:t>Uyuşturucu</a:t>
            </a:r>
            <a:r>
              <a:rPr lang="en-US" sz="2000" dirty="0">
                <a:effectLst/>
              </a:rPr>
              <a:t> </a:t>
            </a:r>
            <a:r>
              <a:rPr lang="en-US" sz="2000" dirty="0" err="1">
                <a:effectLst/>
              </a:rPr>
              <a:t>maddeler</a:t>
            </a:r>
            <a:r>
              <a:rPr lang="en-US" sz="2000" dirty="0">
                <a:effectLst/>
              </a:rPr>
              <a:t> </a:t>
            </a:r>
            <a:r>
              <a:rPr lang="en-US" sz="2000" dirty="0" err="1">
                <a:effectLst/>
              </a:rPr>
              <a:t>duygularımıza</a:t>
            </a:r>
            <a:r>
              <a:rPr lang="en-US" sz="2000" dirty="0">
                <a:effectLst/>
              </a:rPr>
              <a:t> </a:t>
            </a:r>
            <a:r>
              <a:rPr lang="en-US" sz="2000" dirty="0" err="1">
                <a:effectLst/>
              </a:rPr>
              <a:t>etki</a:t>
            </a:r>
            <a:r>
              <a:rPr lang="en-US" sz="2000" dirty="0">
                <a:effectLst/>
              </a:rPr>
              <a:t> e</a:t>
            </a:r>
            <a:r>
              <a:rPr lang="tr-TR" sz="2000" dirty="0">
                <a:effectLst/>
              </a:rPr>
              <a:t>ttiğinde,</a:t>
            </a:r>
            <a:r>
              <a:rPr lang="en-US" sz="2000" dirty="0">
                <a:effectLst/>
              </a:rPr>
              <a:t> </a:t>
            </a:r>
            <a:r>
              <a:rPr lang="tr-TR" sz="2000" dirty="0">
                <a:effectLst/>
              </a:rPr>
              <a:t>ortaya çıkan</a:t>
            </a:r>
            <a:r>
              <a:rPr lang="en-US" sz="2000" dirty="0">
                <a:effectLst/>
              </a:rPr>
              <a:t> </a:t>
            </a:r>
            <a:r>
              <a:rPr lang="en-US" sz="2000" dirty="0" err="1">
                <a:effectLst/>
              </a:rPr>
              <a:t>etkilerin</a:t>
            </a:r>
            <a:r>
              <a:rPr lang="tr-TR" sz="2000" dirty="0">
                <a:effectLst/>
              </a:rPr>
              <a:t>/duyguların</a:t>
            </a:r>
            <a:r>
              <a:rPr lang="en-US" sz="2000" dirty="0">
                <a:effectLst/>
              </a:rPr>
              <a:t> </a:t>
            </a:r>
            <a:r>
              <a:rPr lang="en-US" sz="2000" dirty="0" err="1">
                <a:effectLst/>
              </a:rPr>
              <a:t>hiçbiri</a:t>
            </a:r>
            <a:r>
              <a:rPr lang="en-US" sz="2000" dirty="0">
                <a:effectLst/>
              </a:rPr>
              <a:t> </a:t>
            </a:r>
            <a:r>
              <a:rPr lang="en-US" sz="2000" dirty="0" err="1">
                <a:effectLst/>
              </a:rPr>
              <a:t>doğal</a:t>
            </a:r>
            <a:r>
              <a:rPr lang="en-US" sz="2000" dirty="0">
                <a:effectLst/>
              </a:rPr>
              <a:t> </a:t>
            </a:r>
            <a:r>
              <a:rPr lang="en-US" sz="2000" dirty="0" err="1">
                <a:effectLst/>
              </a:rPr>
              <a:t>değildir</a:t>
            </a:r>
            <a:r>
              <a:rPr lang="en-US" sz="2000" dirty="0">
                <a:effectLst/>
              </a:rPr>
              <a:t>.</a:t>
            </a:r>
            <a:endParaRPr lang="tr-TR" sz="2000" dirty="0">
              <a:effectLst/>
            </a:endParaRPr>
          </a:p>
          <a:p>
            <a:pPr algn="just" eaLnBrk="1" hangingPunct="1">
              <a:defRPr/>
            </a:pPr>
            <a:endParaRPr lang="tr-TR" sz="2000" dirty="0">
              <a:effectLst/>
            </a:endParaRPr>
          </a:p>
          <a:p>
            <a:pPr algn="just" eaLnBrk="1" hangingPunct="1">
              <a:defRPr/>
            </a:pPr>
            <a:r>
              <a:rPr lang="en-US" sz="2000" dirty="0" err="1">
                <a:effectLst/>
              </a:rPr>
              <a:t>İnsanı</a:t>
            </a:r>
            <a:r>
              <a:rPr lang="en-US" sz="2000" dirty="0">
                <a:effectLst/>
              </a:rPr>
              <a:t>;</a:t>
            </a:r>
            <a:r>
              <a:rPr lang="tr-TR" sz="2000" dirty="0">
                <a:effectLst/>
              </a:rPr>
              <a:t> </a:t>
            </a:r>
            <a:r>
              <a:rPr lang="en-US" sz="2000" b="1" dirty="0" err="1">
                <a:effectLst/>
              </a:rPr>
              <a:t>mutlu</a:t>
            </a:r>
            <a:r>
              <a:rPr lang="en-US" sz="2000" dirty="0">
                <a:effectLst/>
              </a:rPr>
              <a:t>, </a:t>
            </a:r>
            <a:r>
              <a:rPr lang="en-US" sz="2000" b="1" dirty="0" err="1">
                <a:effectLst/>
              </a:rPr>
              <a:t>neşeli</a:t>
            </a:r>
            <a:r>
              <a:rPr lang="en-US" sz="2000" dirty="0">
                <a:effectLst/>
              </a:rPr>
              <a:t>, </a:t>
            </a:r>
            <a:r>
              <a:rPr lang="en-US" sz="2000" dirty="0" err="1">
                <a:effectLst/>
              </a:rPr>
              <a:t>gergin</a:t>
            </a:r>
            <a:r>
              <a:rPr lang="en-US" sz="2000" dirty="0">
                <a:effectLst/>
              </a:rPr>
              <a:t> </a:t>
            </a:r>
            <a:r>
              <a:rPr lang="en-US" sz="2000" dirty="0" err="1">
                <a:effectLst/>
              </a:rPr>
              <a:t>veya</a:t>
            </a:r>
            <a:r>
              <a:rPr lang="en-US" sz="2000" dirty="0">
                <a:effectLst/>
              </a:rPr>
              <a:t> </a:t>
            </a:r>
            <a:r>
              <a:rPr lang="en-US" sz="2000" b="1" dirty="0" err="1">
                <a:effectLst/>
              </a:rPr>
              <a:t>gevşemiş</a:t>
            </a:r>
            <a:r>
              <a:rPr lang="en-US" sz="2000" dirty="0">
                <a:effectLst/>
              </a:rPr>
              <a:t>, </a:t>
            </a:r>
            <a:r>
              <a:rPr lang="en-US" sz="2000" dirty="0" err="1">
                <a:effectLst/>
              </a:rPr>
              <a:t>şaşkın</a:t>
            </a:r>
            <a:r>
              <a:rPr lang="en-US" sz="2000" dirty="0">
                <a:effectLst/>
              </a:rPr>
              <a:t> </a:t>
            </a:r>
            <a:r>
              <a:rPr lang="en-US" sz="2000" dirty="0" err="1">
                <a:effectLst/>
              </a:rPr>
              <a:t>veya</a:t>
            </a:r>
            <a:r>
              <a:rPr lang="en-US" sz="2000" dirty="0">
                <a:effectLst/>
              </a:rPr>
              <a:t> </a:t>
            </a:r>
            <a:r>
              <a:rPr lang="en-US" sz="2000" b="1" dirty="0" err="1">
                <a:effectLst/>
              </a:rPr>
              <a:t>algıları</a:t>
            </a:r>
            <a:r>
              <a:rPr lang="en-US" sz="2000" b="1" dirty="0">
                <a:effectLst/>
              </a:rPr>
              <a:t> </a:t>
            </a:r>
            <a:r>
              <a:rPr lang="en-US" sz="2000" b="1" dirty="0" err="1">
                <a:effectLst/>
              </a:rPr>
              <a:t>uyarılmış</a:t>
            </a:r>
            <a:r>
              <a:rPr lang="en-US" sz="2000" dirty="0">
                <a:effectLst/>
              </a:rPr>
              <a:t> ve </a:t>
            </a:r>
            <a:r>
              <a:rPr lang="en-US" sz="2000" dirty="0" err="1">
                <a:effectLst/>
              </a:rPr>
              <a:t>hayal</a:t>
            </a:r>
            <a:r>
              <a:rPr lang="en-US" sz="2000" dirty="0">
                <a:effectLst/>
              </a:rPr>
              <a:t> </a:t>
            </a:r>
            <a:r>
              <a:rPr lang="en-US" sz="2000" dirty="0" err="1">
                <a:effectLst/>
              </a:rPr>
              <a:t>gören</a:t>
            </a:r>
            <a:r>
              <a:rPr lang="en-US" sz="2000" dirty="0">
                <a:effectLst/>
              </a:rPr>
              <a:t> </a:t>
            </a:r>
            <a:r>
              <a:rPr lang="en-US" sz="2000" dirty="0" err="1">
                <a:effectLst/>
              </a:rPr>
              <a:t>bir</a:t>
            </a:r>
            <a:r>
              <a:rPr lang="en-US" sz="2000" dirty="0">
                <a:effectLst/>
              </a:rPr>
              <a:t> </a:t>
            </a:r>
            <a:r>
              <a:rPr lang="en-US" sz="2000" dirty="0" err="1">
                <a:effectLst/>
              </a:rPr>
              <a:t>kişi</a:t>
            </a:r>
            <a:r>
              <a:rPr lang="en-US" sz="2000" dirty="0">
                <a:effectLst/>
              </a:rPr>
              <a:t> </a:t>
            </a:r>
            <a:r>
              <a:rPr lang="en-US" sz="2000" dirty="0" err="1">
                <a:effectLst/>
              </a:rPr>
              <a:t>yapabilir.Ortaya</a:t>
            </a:r>
            <a:r>
              <a:rPr lang="en-US" sz="2000" dirty="0">
                <a:effectLst/>
              </a:rPr>
              <a:t> </a:t>
            </a:r>
            <a:r>
              <a:rPr lang="en-US" sz="2000" dirty="0" err="1">
                <a:effectLst/>
              </a:rPr>
              <a:t>çıkan</a:t>
            </a:r>
            <a:r>
              <a:rPr lang="en-US" sz="2000" dirty="0">
                <a:effectLst/>
              </a:rPr>
              <a:t> </a:t>
            </a:r>
            <a:r>
              <a:rPr lang="en-US" sz="2000" dirty="0" err="1">
                <a:effectLst/>
              </a:rPr>
              <a:t>bu</a:t>
            </a:r>
            <a:r>
              <a:rPr lang="en-US" sz="2000" dirty="0">
                <a:effectLst/>
              </a:rPr>
              <a:t> </a:t>
            </a:r>
            <a:r>
              <a:rPr lang="en-US" sz="2000" dirty="0" err="1">
                <a:effectLst/>
              </a:rPr>
              <a:t>değişikliklerin</a:t>
            </a:r>
            <a:r>
              <a:rPr lang="en-US" sz="2000" dirty="0">
                <a:effectLst/>
              </a:rPr>
              <a:t> </a:t>
            </a:r>
            <a:r>
              <a:rPr lang="en-US" sz="2000" dirty="0" err="1">
                <a:effectLst/>
              </a:rPr>
              <a:t>sebebi</a:t>
            </a:r>
            <a:r>
              <a:rPr lang="en-US" sz="2000" dirty="0">
                <a:effectLst/>
              </a:rPr>
              <a:t>; </a:t>
            </a:r>
            <a:r>
              <a:rPr lang="en-US" sz="2000" dirty="0" err="1">
                <a:effectLst/>
              </a:rPr>
              <a:t>uyuşturucu</a:t>
            </a:r>
            <a:r>
              <a:rPr lang="en-US" sz="2000" dirty="0">
                <a:effectLst/>
              </a:rPr>
              <a:t> </a:t>
            </a:r>
            <a:r>
              <a:rPr lang="en-US" sz="2000" dirty="0" err="1">
                <a:effectLst/>
              </a:rPr>
              <a:t>maddenin</a:t>
            </a:r>
            <a:r>
              <a:rPr lang="en-US" sz="2000" dirty="0">
                <a:effectLst/>
              </a:rPr>
              <a:t> </a:t>
            </a:r>
            <a:r>
              <a:rPr lang="en-US" sz="2000" dirty="0" err="1">
                <a:effectLst/>
              </a:rPr>
              <a:t>beyin</a:t>
            </a:r>
            <a:r>
              <a:rPr lang="en-US" sz="2000" dirty="0">
                <a:effectLst/>
              </a:rPr>
              <a:t> </a:t>
            </a:r>
            <a:r>
              <a:rPr lang="en-US" sz="2000" dirty="0" err="1">
                <a:effectLst/>
              </a:rPr>
              <a:t>kimyasını</a:t>
            </a:r>
            <a:r>
              <a:rPr lang="en-US" sz="2000" dirty="0">
                <a:effectLst/>
              </a:rPr>
              <a:t> ve </a:t>
            </a:r>
            <a:r>
              <a:rPr lang="en-US" sz="2000" dirty="0" err="1">
                <a:effectLst/>
              </a:rPr>
              <a:t>beyindeki</a:t>
            </a:r>
            <a:r>
              <a:rPr lang="en-US" sz="2000" dirty="0">
                <a:effectLst/>
              </a:rPr>
              <a:t> </a:t>
            </a:r>
            <a:r>
              <a:rPr lang="en-US" sz="2000" dirty="0" err="1">
                <a:effectLst/>
              </a:rPr>
              <a:t>algılayıcıları</a:t>
            </a:r>
            <a:r>
              <a:rPr lang="en-US" sz="2000" dirty="0">
                <a:effectLst/>
              </a:rPr>
              <a:t> </a:t>
            </a:r>
            <a:r>
              <a:rPr lang="en-US" sz="2000" dirty="0" err="1">
                <a:effectLst/>
              </a:rPr>
              <a:t>etkileyerek</a:t>
            </a:r>
            <a:r>
              <a:rPr lang="en-US" sz="2000" dirty="0">
                <a:effectLst/>
              </a:rPr>
              <a:t> </a:t>
            </a:r>
            <a:r>
              <a:rPr lang="en-US" sz="2000" dirty="0" err="1">
                <a:effectLst/>
              </a:rPr>
              <a:t>onları</a:t>
            </a:r>
            <a:r>
              <a:rPr lang="en-US" sz="2000" dirty="0">
                <a:effectLst/>
              </a:rPr>
              <a:t> </a:t>
            </a:r>
            <a:r>
              <a:rPr lang="en-US" sz="2000" dirty="0" err="1">
                <a:effectLst/>
              </a:rPr>
              <a:t>değişikliğe</a:t>
            </a:r>
            <a:r>
              <a:rPr lang="en-US" sz="2000" dirty="0">
                <a:effectLst/>
              </a:rPr>
              <a:t> </a:t>
            </a:r>
            <a:r>
              <a:rPr lang="en-US" sz="2000" dirty="0" err="1">
                <a:effectLst/>
              </a:rPr>
              <a:t>uğratmasıdır</a:t>
            </a:r>
            <a:r>
              <a:rPr lang="en-US" sz="2000" dirty="0">
                <a:effectLst/>
              </a:rPr>
              <a:t>.</a:t>
            </a:r>
          </a:p>
          <a:p>
            <a:pPr algn="just" eaLnBrk="1" hangingPunct="1">
              <a:defRPr/>
            </a:pPr>
            <a:endParaRPr lang="en-US" sz="2000" dirty="0">
              <a:effectLst/>
            </a:endParaRPr>
          </a:p>
          <a:p>
            <a:pPr marL="0" indent="0" algn="just" eaLnBrk="1" hangingPunct="1">
              <a:buNone/>
              <a:defRPr/>
            </a:pPr>
            <a:r>
              <a:rPr lang="en-US" sz="2000" dirty="0">
                <a:effectLst/>
              </a:rPr>
              <a:t>		</a:t>
            </a:r>
          </a:p>
        </p:txBody>
      </p:sp>
      <p:sp>
        <p:nvSpPr>
          <p:cNvPr id="90117"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2259FC9-7512-46CB-9117-0C55DE3A385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59594282"/>
      </p:ext>
    </p:extLst>
  </p:cSld>
  <p:clrMapOvr>
    <a:masterClrMapping/>
  </p:clrMapOvr>
  <p:transition>
    <p:random/>
    <p:sndAc>
      <p:stSnd>
        <p:snd r:embed="rId3" name="WHOOSH.WAV"/>
      </p:stSnd>
    </p:sndAc>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915</Words>
  <Application>Microsoft Office PowerPoint</Application>
  <PresentationFormat>Geniş ekran</PresentationFormat>
  <Paragraphs>116</Paragraphs>
  <Slides>17</Slides>
  <Notes>16</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17</vt:i4>
      </vt:variant>
    </vt:vector>
  </HeadingPairs>
  <TitlesOfParts>
    <vt:vector size="25" baseType="lpstr">
      <vt:lpstr>Arial</vt:lpstr>
      <vt:lpstr>Calibri</vt:lpstr>
      <vt:lpstr>Calibri Light</vt:lpstr>
      <vt:lpstr>Tahoma</vt:lpstr>
      <vt:lpstr>Times New Roman</vt:lpstr>
      <vt:lpstr>Wingdings</vt:lpstr>
      <vt:lpstr>Office Teması</vt:lpstr>
      <vt:lpstr>Whirlpool</vt:lpstr>
      <vt:lpstr>PowerPoint Sunusu</vt:lpstr>
      <vt:lpstr>      </vt:lpstr>
      <vt:lpstr>Yoksunluk belirtileri</vt:lpstr>
      <vt:lpstr>PowerPoint Sunusu</vt:lpstr>
      <vt:lpstr>BAĞIMLILIK</vt:lpstr>
      <vt:lpstr>Madde/Uyuşturucu Bağımlılığı</vt:lpstr>
      <vt:lpstr>Bağımlılık  Etkisi </vt:lpstr>
      <vt:lpstr>Psikolojik  Bağımlılık (Alışkanlık)</vt:lpstr>
      <vt:lpstr>Psikolojik  Bağımlılık</vt:lpstr>
      <vt:lpstr>Psikolojik  Bağımlılık (Alışkanlık)</vt:lpstr>
      <vt:lpstr>Psikolojik  Bağımlılık</vt:lpstr>
      <vt:lpstr>Fiziksel  Bağımlılık (Müptelalık )</vt:lpstr>
      <vt:lpstr>Fiziksel  Bağımlılık </vt:lpstr>
      <vt:lpstr>Yoksunluk belirtileri</vt:lpstr>
      <vt:lpstr>Fiziksel  Bağımlılık </vt:lpstr>
      <vt:lpstr>PowerPoint Sunusu</vt:lpstr>
      <vt:lpstr>Amerikan Psikiyatri Derneği İlaç Bağımlılığı Belirtileri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2017-12-28T13:01:09Z</dcterms:created>
  <dcterms:modified xsi:type="dcterms:W3CDTF">2017-12-28T13:01:16Z</dcterms:modified>
</cp:coreProperties>
</file>