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74" r:id="rId10"/>
    <p:sldId id="264" r:id="rId11"/>
    <p:sldId id="275" r:id="rId12"/>
    <p:sldId id="276" r:id="rId13"/>
    <p:sldId id="277" r:id="rId14"/>
    <p:sldId id="278" r:id="rId15"/>
    <p:sldId id="279" r:id="rId16"/>
    <p:sldId id="280" r:id="rId17"/>
    <p:sldId id="281" r:id="rId18"/>
    <p:sldId id="282" r:id="rId19"/>
    <p:sldId id="283" r:id="rId20"/>
    <p:sldId id="284"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57" autoAdjust="0"/>
    <p:restoredTop sz="94660"/>
  </p:normalViewPr>
  <p:slideViewPr>
    <p:cSldViewPr>
      <p:cViewPr varScale="1">
        <p:scale>
          <a:sx n="89" d="100"/>
          <a:sy n="89" d="100"/>
        </p:scale>
        <p:origin x="900"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BDF87A-831F-4BD3-9651-A369ED15D152}" type="doc">
      <dgm:prSet loTypeId="urn:microsoft.com/office/officeart/2005/8/layout/funnel1" loCatId="relationship" qsTypeId="urn:microsoft.com/office/officeart/2005/8/quickstyle/simple1" qsCatId="simple" csTypeId="urn:microsoft.com/office/officeart/2005/8/colors/colorful2" csCatId="colorful" phldr="1"/>
      <dgm:spPr/>
      <dgm:t>
        <a:bodyPr/>
        <a:lstStyle/>
        <a:p>
          <a:endParaRPr lang="tr-TR"/>
        </a:p>
      </dgm:t>
    </dgm:pt>
    <dgm:pt modelId="{247E682B-C3E9-48B5-9FD8-058D69425D40}">
      <dgm:prSet phldrT="[Metin]"/>
      <dgm:spPr/>
      <dgm:t>
        <a:bodyPr/>
        <a:lstStyle/>
        <a:p>
          <a:r>
            <a:rPr lang="tr-TR" dirty="0" smtClean="0"/>
            <a:t>İçerik</a:t>
          </a:r>
          <a:endParaRPr lang="tr-TR" dirty="0"/>
        </a:p>
      </dgm:t>
    </dgm:pt>
    <dgm:pt modelId="{F084B72A-9693-4C83-9D11-E3D6B1A42B39}" type="parTrans" cxnId="{2D31B442-D57B-4131-A96B-3BAAD4858973}">
      <dgm:prSet/>
      <dgm:spPr/>
      <dgm:t>
        <a:bodyPr/>
        <a:lstStyle/>
        <a:p>
          <a:endParaRPr lang="tr-TR"/>
        </a:p>
      </dgm:t>
    </dgm:pt>
    <dgm:pt modelId="{6C5E4F7E-25F7-4006-A9F1-40A62FA646A4}" type="sibTrans" cxnId="{2D31B442-D57B-4131-A96B-3BAAD4858973}">
      <dgm:prSet/>
      <dgm:spPr/>
      <dgm:t>
        <a:bodyPr/>
        <a:lstStyle/>
        <a:p>
          <a:endParaRPr lang="tr-TR"/>
        </a:p>
      </dgm:t>
    </dgm:pt>
    <dgm:pt modelId="{2050F3E1-2C91-43E9-94CB-8096B51FD6D8}">
      <dgm:prSet phldrT="[Metin]"/>
      <dgm:spPr/>
      <dgm:t>
        <a:bodyPr/>
        <a:lstStyle/>
        <a:p>
          <a:r>
            <a:rPr lang="tr-TR" dirty="0" smtClean="0"/>
            <a:t>Biçim:</a:t>
          </a:r>
        </a:p>
        <a:p>
          <a:r>
            <a:rPr lang="tr-TR" dirty="0" smtClean="0"/>
            <a:t>1.Sesbilgisi </a:t>
          </a:r>
        </a:p>
        <a:p>
          <a:r>
            <a:rPr lang="tr-TR" dirty="0" smtClean="0"/>
            <a:t>2.Biçim bilgisi</a:t>
          </a:r>
        </a:p>
        <a:p>
          <a:r>
            <a:rPr lang="tr-TR" dirty="0" smtClean="0"/>
            <a:t>3.Söz dizimi</a:t>
          </a:r>
          <a:endParaRPr lang="tr-TR" dirty="0"/>
        </a:p>
      </dgm:t>
    </dgm:pt>
    <dgm:pt modelId="{5E94DB49-CB38-49E3-9F51-369E39A13C0C}" type="parTrans" cxnId="{0B8D83C9-6C04-4001-92C7-B3873518136E}">
      <dgm:prSet/>
      <dgm:spPr/>
      <dgm:t>
        <a:bodyPr/>
        <a:lstStyle/>
        <a:p>
          <a:endParaRPr lang="tr-TR"/>
        </a:p>
      </dgm:t>
    </dgm:pt>
    <dgm:pt modelId="{A10CE94C-712A-4A74-BB51-19D89DAEEA3F}" type="sibTrans" cxnId="{0B8D83C9-6C04-4001-92C7-B3873518136E}">
      <dgm:prSet/>
      <dgm:spPr/>
      <dgm:t>
        <a:bodyPr/>
        <a:lstStyle/>
        <a:p>
          <a:endParaRPr lang="tr-TR"/>
        </a:p>
      </dgm:t>
    </dgm:pt>
    <dgm:pt modelId="{A702B406-C3AA-4CE8-A446-86BA94D6F5F6}">
      <dgm:prSet phldrT="[Metin]"/>
      <dgm:spPr/>
      <dgm:t>
        <a:bodyPr/>
        <a:lstStyle/>
        <a:p>
          <a:r>
            <a:rPr lang="tr-TR" dirty="0" smtClean="0"/>
            <a:t>Kullanım</a:t>
          </a:r>
          <a:endParaRPr lang="tr-TR" dirty="0"/>
        </a:p>
      </dgm:t>
    </dgm:pt>
    <dgm:pt modelId="{8A4EB8C0-2A4E-4B53-9690-FB86AB073001}" type="parTrans" cxnId="{D9F3F296-3277-4781-BE71-C4AADBBB6E38}">
      <dgm:prSet/>
      <dgm:spPr/>
      <dgm:t>
        <a:bodyPr/>
        <a:lstStyle/>
        <a:p>
          <a:endParaRPr lang="tr-TR"/>
        </a:p>
      </dgm:t>
    </dgm:pt>
    <dgm:pt modelId="{69C2452C-3595-49A0-BC59-1F65D0C1B908}" type="sibTrans" cxnId="{D9F3F296-3277-4781-BE71-C4AADBBB6E38}">
      <dgm:prSet/>
      <dgm:spPr/>
      <dgm:t>
        <a:bodyPr/>
        <a:lstStyle/>
        <a:p>
          <a:endParaRPr lang="tr-TR"/>
        </a:p>
      </dgm:t>
    </dgm:pt>
    <dgm:pt modelId="{EEA0BF7E-4017-4EE7-B279-9316359B09E7}">
      <dgm:prSet phldrT="[Metin]" custT="1"/>
      <dgm:spPr/>
      <dgm:t>
        <a:bodyPr/>
        <a:lstStyle/>
        <a:p>
          <a:pPr algn="ctr"/>
          <a:r>
            <a:rPr lang="tr-TR" sz="4000" dirty="0" smtClean="0"/>
            <a:t>Dil</a:t>
          </a:r>
          <a:endParaRPr lang="tr-TR" sz="4000" dirty="0"/>
        </a:p>
      </dgm:t>
    </dgm:pt>
    <dgm:pt modelId="{5A2658F1-3775-4B70-BD8D-437CF2B4E098}" type="parTrans" cxnId="{99226FE4-DADC-4AA7-80BD-9B8CD9A6509C}">
      <dgm:prSet/>
      <dgm:spPr/>
      <dgm:t>
        <a:bodyPr/>
        <a:lstStyle/>
        <a:p>
          <a:endParaRPr lang="tr-TR"/>
        </a:p>
      </dgm:t>
    </dgm:pt>
    <dgm:pt modelId="{3BA07BCD-A750-45C8-AB99-76DA8D36BF1E}" type="sibTrans" cxnId="{99226FE4-DADC-4AA7-80BD-9B8CD9A6509C}">
      <dgm:prSet/>
      <dgm:spPr/>
      <dgm:t>
        <a:bodyPr/>
        <a:lstStyle/>
        <a:p>
          <a:endParaRPr lang="tr-TR"/>
        </a:p>
      </dgm:t>
    </dgm:pt>
    <dgm:pt modelId="{5B80AA74-F3B9-4E2A-BE10-E7AA92DC0F5B}" type="pres">
      <dgm:prSet presAssocID="{58BDF87A-831F-4BD3-9651-A369ED15D152}" presName="Name0" presStyleCnt="0">
        <dgm:presLayoutVars>
          <dgm:chMax val="4"/>
          <dgm:resizeHandles val="exact"/>
        </dgm:presLayoutVars>
      </dgm:prSet>
      <dgm:spPr/>
      <dgm:t>
        <a:bodyPr/>
        <a:lstStyle/>
        <a:p>
          <a:endParaRPr lang="tr-TR"/>
        </a:p>
      </dgm:t>
    </dgm:pt>
    <dgm:pt modelId="{F23EF476-1780-4151-8A42-098F69C931EB}" type="pres">
      <dgm:prSet presAssocID="{58BDF87A-831F-4BD3-9651-A369ED15D152}" presName="ellipse" presStyleLbl="trBgShp" presStyleIdx="0" presStyleCnt="1" custScaleX="141210" custScaleY="144561" custLinFactNeighborX="5246" custLinFactNeighborY="-11335"/>
      <dgm:spPr/>
    </dgm:pt>
    <dgm:pt modelId="{0194E3E0-A835-4971-B746-4C3769936689}" type="pres">
      <dgm:prSet presAssocID="{58BDF87A-831F-4BD3-9651-A369ED15D152}" presName="arrow1" presStyleLbl="fgShp" presStyleIdx="0" presStyleCnt="1" custScaleY="164362" custLinFactNeighborX="15106" custLinFactNeighborY="28749"/>
      <dgm:spPr/>
    </dgm:pt>
    <dgm:pt modelId="{F7A89D69-1D49-4747-8E9B-D2A87F27D845}" type="pres">
      <dgm:prSet presAssocID="{58BDF87A-831F-4BD3-9651-A369ED15D152}" presName="rectangle" presStyleLbl="revTx" presStyleIdx="0" presStyleCnt="1" custScaleY="38337" custLinFactNeighborX="625" custLinFactNeighborY="8882">
        <dgm:presLayoutVars>
          <dgm:bulletEnabled val="1"/>
        </dgm:presLayoutVars>
      </dgm:prSet>
      <dgm:spPr/>
      <dgm:t>
        <a:bodyPr/>
        <a:lstStyle/>
        <a:p>
          <a:endParaRPr lang="tr-TR"/>
        </a:p>
      </dgm:t>
    </dgm:pt>
    <dgm:pt modelId="{4CF7B7F5-2498-47E1-BB5E-89A2AB38C825}" type="pres">
      <dgm:prSet presAssocID="{2050F3E1-2C91-43E9-94CB-8096B51FD6D8}" presName="item1" presStyleLbl="node1" presStyleIdx="0" presStyleCnt="3" custScaleX="162836" custScaleY="163807" custLinFactNeighborX="-6938" custLinFactNeighborY="30394">
        <dgm:presLayoutVars>
          <dgm:bulletEnabled val="1"/>
        </dgm:presLayoutVars>
      </dgm:prSet>
      <dgm:spPr/>
      <dgm:t>
        <a:bodyPr/>
        <a:lstStyle/>
        <a:p>
          <a:endParaRPr lang="tr-TR"/>
        </a:p>
      </dgm:t>
    </dgm:pt>
    <dgm:pt modelId="{785C3A42-4CD5-4BA8-A66E-3EBD22BEFB9E}" type="pres">
      <dgm:prSet presAssocID="{A702B406-C3AA-4CE8-A446-86BA94D6F5F6}" presName="item2" presStyleLbl="node1" presStyleIdx="1" presStyleCnt="3" custScaleX="182844" custScaleY="171531" custLinFactNeighborX="-2525" custLinFactNeighborY="7504">
        <dgm:presLayoutVars>
          <dgm:bulletEnabled val="1"/>
        </dgm:presLayoutVars>
      </dgm:prSet>
      <dgm:spPr/>
      <dgm:t>
        <a:bodyPr/>
        <a:lstStyle/>
        <a:p>
          <a:endParaRPr lang="tr-TR"/>
        </a:p>
      </dgm:t>
    </dgm:pt>
    <dgm:pt modelId="{381114F0-EA87-4821-825D-50B75FE5425A}" type="pres">
      <dgm:prSet presAssocID="{EEA0BF7E-4017-4EE7-B279-9316359B09E7}" presName="item3" presStyleLbl="node1" presStyleIdx="2" presStyleCnt="3" custScaleX="157044" custScaleY="159730" custLinFactNeighborX="46096" custLinFactNeighborY="21103">
        <dgm:presLayoutVars>
          <dgm:bulletEnabled val="1"/>
        </dgm:presLayoutVars>
      </dgm:prSet>
      <dgm:spPr/>
      <dgm:t>
        <a:bodyPr/>
        <a:lstStyle/>
        <a:p>
          <a:endParaRPr lang="tr-TR"/>
        </a:p>
      </dgm:t>
    </dgm:pt>
    <dgm:pt modelId="{0FE5360C-53F1-4F9D-BBBC-5A575ACBBC7A}" type="pres">
      <dgm:prSet presAssocID="{58BDF87A-831F-4BD3-9651-A369ED15D152}" presName="funnel" presStyleLbl="trAlignAcc1" presStyleIdx="0" presStyleCnt="1" custScaleX="143639" custScaleY="129091" custLinFactNeighborX="927" custLinFactNeighborY="371"/>
      <dgm:spPr/>
    </dgm:pt>
  </dgm:ptLst>
  <dgm:cxnLst>
    <dgm:cxn modelId="{0B8D83C9-6C04-4001-92C7-B3873518136E}" srcId="{58BDF87A-831F-4BD3-9651-A369ED15D152}" destId="{2050F3E1-2C91-43E9-94CB-8096B51FD6D8}" srcOrd="1" destOrd="0" parTransId="{5E94DB49-CB38-49E3-9F51-369E39A13C0C}" sibTransId="{A10CE94C-712A-4A74-BB51-19D89DAEEA3F}"/>
    <dgm:cxn modelId="{2D31B442-D57B-4131-A96B-3BAAD4858973}" srcId="{58BDF87A-831F-4BD3-9651-A369ED15D152}" destId="{247E682B-C3E9-48B5-9FD8-058D69425D40}" srcOrd="0" destOrd="0" parTransId="{F084B72A-9693-4C83-9D11-E3D6B1A42B39}" sibTransId="{6C5E4F7E-25F7-4006-A9F1-40A62FA646A4}"/>
    <dgm:cxn modelId="{99226FE4-DADC-4AA7-80BD-9B8CD9A6509C}" srcId="{58BDF87A-831F-4BD3-9651-A369ED15D152}" destId="{EEA0BF7E-4017-4EE7-B279-9316359B09E7}" srcOrd="3" destOrd="0" parTransId="{5A2658F1-3775-4B70-BD8D-437CF2B4E098}" sibTransId="{3BA07BCD-A750-45C8-AB99-76DA8D36BF1E}"/>
    <dgm:cxn modelId="{3A85D879-E780-4230-9E4B-1BBD503DD71D}" type="presOf" srcId="{247E682B-C3E9-48B5-9FD8-058D69425D40}" destId="{381114F0-EA87-4821-825D-50B75FE5425A}" srcOrd="0" destOrd="0" presId="urn:microsoft.com/office/officeart/2005/8/layout/funnel1"/>
    <dgm:cxn modelId="{F915B369-6798-4815-9455-E0B84512B1D6}" type="presOf" srcId="{2050F3E1-2C91-43E9-94CB-8096B51FD6D8}" destId="{785C3A42-4CD5-4BA8-A66E-3EBD22BEFB9E}" srcOrd="0" destOrd="0" presId="urn:microsoft.com/office/officeart/2005/8/layout/funnel1"/>
    <dgm:cxn modelId="{D9F3F296-3277-4781-BE71-C4AADBBB6E38}" srcId="{58BDF87A-831F-4BD3-9651-A369ED15D152}" destId="{A702B406-C3AA-4CE8-A446-86BA94D6F5F6}" srcOrd="2" destOrd="0" parTransId="{8A4EB8C0-2A4E-4B53-9690-FB86AB073001}" sibTransId="{69C2452C-3595-49A0-BC59-1F65D0C1B908}"/>
    <dgm:cxn modelId="{C8460973-DCEA-4994-B81A-8E67B1CDFD4B}" type="presOf" srcId="{A702B406-C3AA-4CE8-A446-86BA94D6F5F6}" destId="{4CF7B7F5-2498-47E1-BB5E-89A2AB38C825}" srcOrd="0" destOrd="0" presId="urn:microsoft.com/office/officeart/2005/8/layout/funnel1"/>
    <dgm:cxn modelId="{7F6AC364-9E64-4336-A727-A85026623945}" type="presOf" srcId="{58BDF87A-831F-4BD3-9651-A369ED15D152}" destId="{5B80AA74-F3B9-4E2A-BE10-E7AA92DC0F5B}" srcOrd="0" destOrd="0" presId="urn:microsoft.com/office/officeart/2005/8/layout/funnel1"/>
    <dgm:cxn modelId="{BAAB4E4A-9AAA-4C61-9A5A-5D2461D9CD1D}" type="presOf" srcId="{EEA0BF7E-4017-4EE7-B279-9316359B09E7}" destId="{F7A89D69-1D49-4747-8E9B-D2A87F27D845}" srcOrd="0" destOrd="0" presId="urn:microsoft.com/office/officeart/2005/8/layout/funnel1"/>
    <dgm:cxn modelId="{C46D91F4-8B08-4B10-AF12-6C24C6186FAF}" type="presParOf" srcId="{5B80AA74-F3B9-4E2A-BE10-E7AA92DC0F5B}" destId="{F23EF476-1780-4151-8A42-098F69C931EB}" srcOrd="0" destOrd="0" presId="urn:microsoft.com/office/officeart/2005/8/layout/funnel1"/>
    <dgm:cxn modelId="{B9773254-303F-47A1-822E-E8F1E3C8B703}" type="presParOf" srcId="{5B80AA74-F3B9-4E2A-BE10-E7AA92DC0F5B}" destId="{0194E3E0-A835-4971-B746-4C3769936689}" srcOrd="1" destOrd="0" presId="urn:microsoft.com/office/officeart/2005/8/layout/funnel1"/>
    <dgm:cxn modelId="{7C8C941F-135E-428E-8EBD-7E234E930C42}" type="presParOf" srcId="{5B80AA74-F3B9-4E2A-BE10-E7AA92DC0F5B}" destId="{F7A89D69-1D49-4747-8E9B-D2A87F27D845}" srcOrd="2" destOrd="0" presId="urn:microsoft.com/office/officeart/2005/8/layout/funnel1"/>
    <dgm:cxn modelId="{11229D4A-6F30-4B4A-93DD-5D1E4F3463A6}" type="presParOf" srcId="{5B80AA74-F3B9-4E2A-BE10-E7AA92DC0F5B}" destId="{4CF7B7F5-2498-47E1-BB5E-89A2AB38C825}" srcOrd="3" destOrd="0" presId="urn:microsoft.com/office/officeart/2005/8/layout/funnel1"/>
    <dgm:cxn modelId="{AE97BB53-5C26-4572-A2AB-34B6BC272225}" type="presParOf" srcId="{5B80AA74-F3B9-4E2A-BE10-E7AA92DC0F5B}" destId="{785C3A42-4CD5-4BA8-A66E-3EBD22BEFB9E}" srcOrd="4" destOrd="0" presId="urn:microsoft.com/office/officeart/2005/8/layout/funnel1"/>
    <dgm:cxn modelId="{0D862503-188F-4F27-988C-F9A929FC4DFB}" type="presParOf" srcId="{5B80AA74-F3B9-4E2A-BE10-E7AA92DC0F5B}" destId="{381114F0-EA87-4821-825D-50B75FE5425A}" srcOrd="5" destOrd="0" presId="urn:microsoft.com/office/officeart/2005/8/layout/funnel1"/>
    <dgm:cxn modelId="{C462CAE1-C863-454D-BE63-B75CA45B76B4}" type="presParOf" srcId="{5B80AA74-F3B9-4E2A-BE10-E7AA92DC0F5B}" destId="{0FE5360C-53F1-4F9D-BBBC-5A575ACBBC7A}"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3EF476-1780-4151-8A42-098F69C931EB}">
      <dsp:nvSpPr>
        <dsp:cNvPr id="0" name=""/>
        <dsp:cNvSpPr/>
      </dsp:nvSpPr>
      <dsp:spPr>
        <a:xfrm>
          <a:off x="1224130" y="144013"/>
          <a:ext cx="6230594" cy="2215151"/>
        </a:xfrm>
        <a:prstGeom prst="ellipse">
          <a:avLst/>
        </a:prstGeom>
        <a:solidFill>
          <a:schemeClr val="accent2">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194E3E0-A835-4971-B746-4C3769936689}">
      <dsp:nvSpPr>
        <dsp:cNvPr id="0" name=""/>
        <dsp:cNvSpPr/>
      </dsp:nvSpPr>
      <dsp:spPr>
        <a:xfrm>
          <a:off x="3816423" y="4392489"/>
          <a:ext cx="855095" cy="899488"/>
        </a:xfrm>
        <a:prstGeom prst="downArrow">
          <a:avLst/>
        </a:prstGeom>
        <a:solidFill>
          <a:schemeClr val="accent2">
            <a:tint val="4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7A89D69-1D49-4747-8E9B-D2A87F27D845}">
      <dsp:nvSpPr>
        <dsp:cNvPr id="0" name=""/>
        <dsp:cNvSpPr/>
      </dsp:nvSpPr>
      <dsp:spPr>
        <a:xfrm>
          <a:off x="2088224" y="5165446"/>
          <a:ext cx="4104456" cy="393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4480" tIns="284480" rIns="284480" bIns="284480" numCol="1" spcCol="1270" anchor="ctr" anchorCtr="0">
          <a:noAutofit/>
        </a:bodyPr>
        <a:lstStyle/>
        <a:p>
          <a:pPr lvl="0" algn="ctr" defTabSz="1778000">
            <a:lnSpc>
              <a:spcPct val="90000"/>
            </a:lnSpc>
            <a:spcBef>
              <a:spcPct val="0"/>
            </a:spcBef>
            <a:spcAft>
              <a:spcPct val="35000"/>
            </a:spcAft>
          </a:pPr>
          <a:r>
            <a:rPr lang="tr-TR" sz="4000" kern="1200" dirty="0" smtClean="0"/>
            <a:t>Dil</a:t>
          </a:r>
          <a:endParaRPr lang="tr-TR" sz="4000" kern="1200" dirty="0"/>
        </a:p>
      </dsp:txBody>
      <dsp:txXfrm>
        <a:off x="2088224" y="5165446"/>
        <a:ext cx="4104456" cy="393381"/>
      </dsp:txXfrm>
    </dsp:sp>
    <dsp:sp modelId="{4CF7B7F5-2498-47E1-BB5E-89A2AB38C825}">
      <dsp:nvSpPr>
        <dsp:cNvPr id="0" name=""/>
        <dsp:cNvSpPr/>
      </dsp:nvSpPr>
      <dsp:spPr>
        <a:xfrm>
          <a:off x="2915607" y="2286555"/>
          <a:ext cx="2506324" cy="2521269"/>
        </a:xfrm>
        <a:prstGeom prst="ellipse">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tr-TR" sz="2100" kern="1200" dirty="0" smtClean="0"/>
            <a:t>Kullanım</a:t>
          </a:r>
          <a:endParaRPr lang="tr-TR" sz="2100" kern="1200" dirty="0"/>
        </a:p>
      </dsp:txBody>
      <dsp:txXfrm>
        <a:off x="3282650" y="2655786"/>
        <a:ext cx="1772238" cy="1782807"/>
      </dsp:txXfrm>
    </dsp:sp>
    <dsp:sp modelId="{785C3A42-4CD5-4BA8-A66E-3EBD22BEFB9E}">
      <dsp:nvSpPr>
        <dsp:cNvPr id="0" name=""/>
        <dsp:cNvSpPr/>
      </dsp:nvSpPr>
      <dsp:spPr>
        <a:xfrm>
          <a:off x="1728190" y="720076"/>
          <a:ext cx="2814281" cy="2640155"/>
        </a:xfrm>
        <a:prstGeom prst="ellipse">
          <a:avLst/>
        </a:prstGeom>
        <a:solidFill>
          <a:schemeClr val="accent2">
            <a:hueOff val="226582"/>
            <a:satOff val="-23996"/>
            <a:lumOff val="-588"/>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tr-TR" sz="2000" kern="1200" dirty="0" smtClean="0"/>
            <a:t>Biçim:</a:t>
          </a:r>
        </a:p>
        <a:p>
          <a:pPr lvl="0" algn="ctr" defTabSz="889000">
            <a:lnSpc>
              <a:spcPct val="90000"/>
            </a:lnSpc>
            <a:spcBef>
              <a:spcPct val="0"/>
            </a:spcBef>
            <a:spcAft>
              <a:spcPct val="35000"/>
            </a:spcAft>
          </a:pPr>
          <a:r>
            <a:rPr lang="tr-TR" sz="2000" kern="1200" dirty="0" smtClean="0"/>
            <a:t>1.Sesbilgisi </a:t>
          </a:r>
        </a:p>
        <a:p>
          <a:pPr lvl="0" algn="ctr" defTabSz="889000">
            <a:lnSpc>
              <a:spcPct val="90000"/>
            </a:lnSpc>
            <a:spcBef>
              <a:spcPct val="0"/>
            </a:spcBef>
            <a:spcAft>
              <a:spcPct val="35000"/>
            </a:spcAft>
          </a:pPr>
          <a:r>
            <a:rPr lang="tr-TR" sz="2000" kern="1200" dirty="0" smtClean="0"/>
            <a:t>2.Biçim bilgisi</a:t>
          </a:r>
        </a:p>
        <a:p>
          <a:pPr lvl="0" algn="ctr" defTabSz="889000">
            <a:lnSpc>
              <a:spcPct val="90000"/>
            </a:lnSpc>
            <a:spcBef>
              <a:spcPct val="0"/>
            </a:spcBef>
            <a:spcAft>
              <a:spcPct val="35000"/>
            </a:spcAft>
          </a:pPr>
          <a:r>
            <a:rPr lang="tr-TR" sz="2000" kern="1200" dirty="0" smtClean="0"/>
            <a:t>3.Söz dizimi</a:t>
          </a:r>
          <a:endParaRPr lang="tr-TR" sz="2000" kern="1200" dirty="0"/>
        </a:p>
      </dsp:txBody>
      <dsp:txXfrm>
        <a:off x="2140332" y="1106718"/>
        <a:ext cx="1989997" cy="1866871"/>
      </dsp:txXfrm>
    </dsp:sp>
    <dsp:sp modelId="{381114F0-EA87-4821-825D-50B75FE5425A}">
      <dsp:nvSpPr>
        <dsp:cNvPr id="0" name=""/>
        <dsp:cNvSpPr/>
      </dsp:nvSpPr>
      <dsp:spPr>
        <a:xfrm>
          <a:off x="4248478" y="648069"/>
          <a:ext cx="2417175" cy="2458517"/>
        </a:xfrm>
        <a:prstGeom prst="ellipse">
          <a:avLst/>
        </a:prstGeom>
        <a:solidFill>
          <a:schemeClr val="accent2">
            <a:hueOff val="453165"/>
            <a:satOff val="-47993"/>
            <a:lumOff val="-1176"/>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tr-TR" sz="2000" kern="1200" dirty="0" smtClean="0"/>
            <a:t>İçerik</a:t>
          </a:r>
          <a:endParaRPr lang="tr-TR" sz="2000" kern="1200" dirty="0"/>
        </a:p>
      </dsp:txBody>
      <dsp:txXfrm>
        <a:off x="4602465" y="1008110"/>
        <a:ext cx="1709201" cy="1738435"/>
      </dsp:txXfrm>
    </dsp:sp>
    <dsp:sp modelId="{0FE5360C-53F1-4F9D-BBBC-5A575ACBBC7A}">
      <dsp:nvSpPr>
        <dsp:cNvPr id="0" name=""/>
        <dsp:cNvSpPr/>
      </dsp:nvSpPr>
      <dsp:spPr>
        <a:xfrm>
          <a:off x="720089" y="-72007"/>
          <a:ext cx="6878199" cy="4945251"/>
        </a:xfrm>
        <a:prstGeom prst="funnel">
          <a:avLst/>
        </a:prstGeom>
        <a:solidFill>
          <a:schemeClr val="lt1">
            <a:alpha val="40000"/>
            <a:hueOff val="0"/>
            <a:satOff val="0"/>
            <a:lumOff val="0"/>
            <a:alphaOff val="0"/>
          </a:schemeClr>
        </a:solidFill>
        <a:ln w="9525"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16.10.2018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46199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16.10.2018</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37179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16.10.2018</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1DEFA8C-F947-479F-BE07-76B6B3F80BF1}"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883655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pPr/>
              <a:t>16.10.2018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8186938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pPr/>
              <a:t>16.10.2018</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DEFA8C-F947-479F-BE07-76B6B3F80BF1}"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975112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pPr/>
              <a:t>16.10.2018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0259028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16.10.2018</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9098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16.10.2018</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157284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16.10.2018</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12314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16.10.2018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041372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9F75050-0E15-4C5B-92B0-66D068882F1F}" type="datetimeFigureOut">
              <a:rPr lang="tr-TR" smtClean="0"/>
              <a:pPr/>
              <a:t>16.10.2018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537474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9F75050-0E15-4C5B-92B0-66D068882F1F}" type="datetimeFigureOut">
              <a:rPr lang="tr-TR" smtClean="0"/>
              <a:pPr/>
              <a:t>16.10.2018</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01018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9F75050-0E15-4C5B-92B0-66D068882F1F}" type="datetimeFigureOut">
              <a:rPr lang="tr-TR" smtClean="0"/>
              <a:pPr/>
              <a:t>16.10.2018</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124379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16.10.2018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17756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pPr/>
              <a:t>16.10.2018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189983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pPr/>
              <a:t>16.10.2018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18606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srcRect/>
          <a:tile tx="0" ty="0" sx="100000" sy="100000" flip="none" algn="tl"/>
        </a:blipFill>
        <a:effectLst/>
      </p:bgPr>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D9F75050-0E15-4C5B-92B0-66D068882F1F}" type="datetimeFigureOut">
              <a:rPr lang="tr-TR" smtClean="0"/>
              <a:pPr/>
              <a:t>16.10.2018</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78766747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67544" y="3789040"/>
            <a:ext cx="7772400" cy="1467594"/>
          </a:xfrm>
        </p:spPr>
        <p:txBody>
          <a:bodyPr/>
          <a:lstStyle/>
          <a:p>
            <a:r>
              <a:rPr lang="tr-TR" b="1" dirty="0" smtClean="0"/>
              <a:t>Dil Gelişimi</a:t>
            </a:r>
            <a:endParaRPr lang="tr-TR" b="1" dirty="0"/>
          </a:p>
        </p:txBody>
      </p:sp>
      <p:sp>
        <p:nvSpPr>
          <p:cNvPr id="3" name="2 Alt Başlık"/>
          <p:cNvSpPr>
            <a:spLocks noGrp="1"/>
          </p:cNvSpPr>
          <p:nvPr>
            <p:ph type="subTitle" idx="1"/>
          </p:nvPr>
        </p:nvSpPr>
        <p:spPr>
          <a:xfrm>
            <a:off x="1043608" y="5013176"/>
            <a:ext cx="6400800" cy="697632"/>
          </a:xfrm>
        </p:spPr>
        <p:txBody>
          <a:bodyPr>
            <a:normAutofit/>
          </a:bodyPr>
          <a:lstStyle/>
          <a:p>
            <a:r>
              <a:rPr lang="tr-TR" dirty="0" smtClean="0">
                <a:solidFill>
                  <a:schemeClr val="tx1"/>
                </a:solidFill>
              </a:rPr>
              <a:t>İ</a:t>
            </a:r>
            <a:endParaRPr lang="tr-TR"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Özet:</a:t>
            </a:r>
            <a:endParaRPr lang="tr-TR" dirty="0"/>
          </a:p>
        </p:txBody>
      </p:sp>
      <p:sp>
        <p:nvSpPr>
          <p:cNvPr id="3" name="2 İçerik Yer Tutucusu"/>
          <p:cNvSpPr>
            <a:spLocks noGrp="1"/>
          </p:cNvSpPr>
          <p:nvPr>
            <p:ph idx="1"/>
          </p:nvPr>
        </p:nvSpPr>
        <p:spPr/>
        <p:txBody>
          <a:bodyPr/>
          <a:lstStyle/>
          <a:p>
            <a:r>
              <a:rPr lang="tr-TR" dirty="0" smtClean="0"/>
              <a:t>Ses kurallarını, </a:t>
            </a:r>
          </a:p>
          <a:p>
            <a:r>
              <a:rPr lang="tr-TR" dirty="0" smtClean="0"/>
              <a:t>seslerden sözcükler oluşturmayı,</a:t>
            </a:r>
          </a:p>
          <a:p>
            <a:r>
              <a:rPr lang="tr-TR" dirty="0" smtClean="0"/>
              <a:t> sözcüklerden olayları,</a:t>
            </a:r>
          </a:p>
          <a:p>
            <a:r>
              <a:rPr lang="tr-TR" dirty="0" smtClean="0"/>
              <a:t> düşünceleri bildiren cümleler kurmayı, </a:t>
            </a:r>
          </a:p>
          <a:p>
            <a:r>
              <a:rPr lang="tr-TR" dirty="0" smtClean="0"/>
              <a:t>son olarak da bu cümleleri dil kullanımına uygun şekilde ifade etmeyi bilmemiz gerekiyor.</a:t>
            </a:r>
          </a:p>
          <a:p>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Dil ediniminde etkili olan faktörler</a:t>
            </a:r>
            <a:endParaRPr lang="tr-TR" dirty="0"/>
          </a:p>
        </p:txBody>
      </p:sp>
      <p:sp>
        <p:nvSpPr>
          <p:cNvPr id="3" name="2 İçerik Yer Tutucusu"/>
          <p:cNvSpPr>
            <a:spLocks noGrp="1"/>
          </p:cNvSpPr>
          <p:nvPr>
            <p:ph idx="1"/>
          </p:nvPr>
        </p:nvSpPr>
        <p:spPr/>
        <p:txBody>
          <a:bodyPr>
            <a:normAutofit/>
          </a:bodyPr>
          <a:lstStyle/>
          <a:p>
            <a:r>
              <a:rPr lang="tr-TR" i="1" dirty="0" smtClean="0"/>
              <a:t>Çocukların dil ediniminde dikkati çeken bazı noktalar</a:t>
            </a:r>
          </a:p>
          <a:p>
            <a:pPr lvl="1"/>
            <a:r>
              <a:rPr lang="tr-TR" dirty="0" smtClean="0"/>
              <a:t>Çocuklar sözcükleri ve cümleleri ezberleyerek dil öğrenmezler.</a:t>
            </a:r>
          </a:p>
          <a:p>
            <a:pPr lvl="1"/>
            <a:r>
              <a:rPr lang="tr-TR" dirty="0" smtClean="0"/>
              <a:t>Çocuklar daha önce hiç kullanmadıkları pek çok cümleyi kurmayı öğrenirler</a:t>
            </a:r>
          </a:p>
          <a:p>
            <a:pPr lvl="1"/>
            <a:r>
              <a:rPr lang="tr-TR" dirty="0" smtClean="0"/>
              <a:t>Çocuklar daha önce hiç duymadıkları cümleleri anlarlar</a:t>
            </a:r>
          </a:p>
          <a:p>
            <a:pPr lvl="1"/>
            <a:r>
              <a:rPr lang="tr-TR" dirty="0" smtClean="0"/>
              <a:t>Çocuklar kuralları kullanarak dil kullanımında yaratıcı olurlar. Onlara hiç kimse kuralları öğretmez.</a:t>
            </a:r>
          </a:p>
          <a:p>
            <a:pPr lvl="1"/>
            <a:r>
              <a:rPr lang="tr-TR" dirty="0" smtClean="0"/>
              <a:t>Yani çocuklar iyi bir dil bilimci gibi görünmektedirler.</a:t>
            </a:r>
          </a:p>
          <a:p>
            <a:endParaRPr lang="tr-TR" dirty="0"/>
          </a:p>
        </p:txBody>
      </p:sp>
    </p:spTree>
    <p:extLst>
      <p:ext uri="{BB962C8B-B14F-4D97-AF65-F5344CB8AC3E}">
        <p14:creationId xmlns:p14="http://schemas.microsoft.com/office/powerpoint/2010/main" val="18999961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Kalıtım mı Çevremi? </a:t>
            </a:r>
            <a:endParaRPr lang="tr-TR" dirty="0"/>
          </a:p>
        </p:txBody>
      </p:sp>
      <p:pic>
        <p:nvPicPr>
          <p:cNvPr id="6" name="5 İçerik Yer Tutucusu" descr="h.jpg"/>
          <p:cNvPicPr>
            <a:picLocks noGrp="1" noChangeAspect="1"/>
          </p:cNvPicPr>
          <p:nvPr>
            <p:ph idx="1"/>
          </p:nvPr>
        </p:nvPicPr>
        <p:blipFill>
          <a:blip r:embed="rId2" cstate="print"/>
          <a:stretch>
            <a:fillRect/>
          </a:stretch>
        </p:blipFill>
        <p:spPr>
          <a:xfrm>
            <a:off x="2627784" y="1124744"/>
            <a:ext cx="4032448" cy="3819748"/>
          </a:xfrm>
        </p:spPr>
      </p:pic>
      <p:pic>
        <p:nvPicPr>
          <p:cNvPr id="7" name="6 Resim" descr="imagesCA6IR5RD.jpg"/>
          <p:cNvPicPr>
            <a:picLocks noChangeAspect="1"/>
          </p:cNvPicPr>
          <p:nvPr/>
        </p:nvPicPr>
        <p:blipFill>
          <a:blip r:embed="rId3" cstate="print"/>
          <a:stretch>
            <a:fillRect/>
          </a:stretch>
        </p:blipFill>
        <p:spPr>
          <a:xfrm>
            <a:off x="3419872" y="4797152"/>
            <a:ext cx="2095500" cy="1104900"/>
          </a:xfrm>
          <a:prstGeom prst="rect">
            <a:avLst/>
          </a:prstGeom>
        </p:spPr>
      </p:pic>
    </p:spTree>
    <p:extLst>
      <p:ext uri="{BB962C8B-B14F-4D97-AF65-F5344CB8AC3E}">
        <p14:creationId xmlns:p14="http://schemas.microsoft.com/office/powerpoint/2010/main" val="19949000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Kalıtım mı Çevre mi? </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Uzun yıllardır çocuk dili konusunda yapılan çalışmalar gelişimin etkileşimli yapısının kanıtını sağlamaktadır. </a:t>
            </a:r>
          </a:p>
          <a:p>
            <a:r>
              <a:rPr lang="tr-TR" dirty="0" smtClean="0"/>
              <a:t>Çocuklar dil öğrenimine algısal mekanizmalarla, dikkat ve bellek gibi bilişsel işlemlerle hazır olarak başlarlar. </a:t>
            </a:r>
          </a:p>
          <a:p>
            <a:r>
              <a:rPr lang="tr-TR" dirty="0" smtClean="0"/>
              <a:t>Benzer olarak çocukların sosyal dünya ile deneyimleri işittikleri dili yorumlamaları için ilk temelleri sağlamaktadır.</a:t>
            </a:r>
          </a:p>
          <a:p>
            <a:r>
              <a:rPr lang="tr-TR" dirty="0" smtClean="0"/>
              <a:t>Dil öğrenimi temelindeki bilişsel aktivitenin yapısına ilişkin olarak;</a:t>
            </a:r>
          </a:p>
          <a:p>
            <a:pPr lvl="1"/>
            <a:r>
              <a:rPr lang="tr-TR" dirty="0" smtClean="0"/>
              <a:t>Bir grup, genetik olarak var olan gramer bilgisini sadece dil girdisinin başlattığını, </a:t>
            </a:r>
          </a:p>
          <a:p>
            <a:pPr lvl="1"/>
            <a:r>
              <a:rPr lang="tr-TR" dirty="0" smtClean="0"/>
              <a:t>Bunun tersini savunan grup ise gramer bilgisinin doğuştan olmadığını ve bu bilginin insanın bilgiyi organize etme ve analiz etme yolunun bir ürünü olduğunu ileri sürerler.</a:t>
            </a:r>
          </a:p>
          <a:p>
            <a:endParaRPr lang="tr-TR" dirty="0"/>
          </a:p>
        </p:txBody>
      </p:sp>
    </p:spTree>
    <p:extLst>
      <p:ext uri="{BB962C8B-B14F-4D97-AF65-F5344CB8AC3E}">
        <p14:creationId xmlns:p14="http://schemas.microsoft.com/office/powerpoint/2010/main" val="6923113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Dil ediniminde etkili olan faktörler</a:t>
            </a:r>
            <a:endParaRPr lang="tr-TR" dirty="0"/>
          </a:p>
        </p:txBody>
      </p:sp>
      <p:sp>
        <p:nvSpPr>
          <p:cNvPr id="3" name="2 İçerik Yer Tutucusu"/>
          <p:cNvSpPr>
            <a:spLocks noGrp="1"/>
          </p:cNvSpPr>
          <p:nvPr>
            <p:ph idx="1"/>
          </p:nvPr>
        </p:nvSpPr>
        <p:spPr/>
        <p:txBody>
          <a:bodyPr/>
          <a:lstStyle/>
          <a:p>
            <a:r>
              <a:rPr lang="tr-TR" dirty="0" smtClean="0"/>
              <a:t>Dilin nasıl öğrenildiğine ilişkin tartışmalarda ortak bir zeminin olduğu iki alan vardır.</a:t>
            </a:r>
          </a:p>
          <a:p>
            <a:pPr lvl="1"/>
            <a:r>
              <a:rPr lang="tr-TR" b="1" dirty="0" smtClean="0"/>
              <a:t>Davranışların sırasının tahmin edilebilir olması. </a:t>
            </a:r>
            <a:endParaRPr lang="tr-TR" dirty="0" smtClean="0"/>
          </a:p>
          <a:p>
            <a:pPr lvl="1"/>
            <a:r>
              <a:rPr lang="tr-TR" b="1" dirty="0" smtClean="0"/>
              <a:t>Dil kazanımının çok faktörlü yapısı.</a:t>
            </a:r>
            <a:endParaRPr lang="tr-TR" dirty="0" smtClean="0"/>
          </a:p>
          <a:p>
            <a:endParaRPr lang="tr-TR" dirty="0"/>
          </a:p>
        </p:txBody>
      </p:sp>
    </p:spTree>
    <p:extLst>
      <p:ext uri="{BB962C8B-B14F-4D97-AF65-F5344CB8AC3E}">
        <p14:creationId xmlns:p14="http://schemas.microsoft.com/office/powerpoint/2010/main" val="17546072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Dil ediniminde etkili olan faktörler</a:t>
            </a:r>
            <a:endParaRPr lang="tr-TR" dirty="0"/>
          </a:p>
        </p:txBody>
      </p:sp>
      <p:sp>
        <p:nvSpPr>
          <p:cNvPr id="3" name="2 İçerik Yer Tutucusu"/>
          <p:cNvSpPr>
            <a:spLocks noGrp="1"/>
          </p:cNvSpPr>
          <p:nvPr>
            <p:ph idx="1"/>
          </p:nvPr>
        </p:nvSpPr>
        <p:spPr/>
        <p:txBody>
          <a:bodyPr/>
          <a:lstStyle/>
          <a:p>
            <a:pPr lvl="0"/>
            <a:r>
              <a:rPr lang="tr-TR" b="1" dirty="0" smtClean="0"/>
              <a:t>Davranışların sırasının tahmin edilebilir olması. </a:t>
            </a:r>
            <a:endParaRPr lang="tr-TR" dirty="0" smtClean="0"/>
          </a:p>
          <a:p>
            <a:pPr lvl="1"/>
            <a:r>
              <a:rPr lang="tr-TR" dirty="0" smtClean="0"/>
              <a:t>Gelişimin hızında bireysel farklılıklar olmakla beraber çeşitli biçimlerin ortaya çıkma sırası ve zamanı yüksek oranda tahmin edilebilir.</a:t>
            </a:r>
          </a:p>
          <a:p>
            <a:endParaRPr lang="tr-TR" dirty="0"/>
          </a:p>
        </p:txBody>
      </p:sp>
    </p:spTree>
    <p:extLst>
      <p:ext uri="{BB962C8B-B14F-4D97-AF65-F5344CB8AC3E}">
        <p14:creationId xmlns:p14="http://schemas.microsoft.com/office/powerpoint/2010/main" val="1345488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35696" y="59878"/>
            <a:ext cx="6589199" cy="1280890"/>
          </a:xfrm>
        </p:spPr>
        <p:txBody>
          <a:bodyPr/>
          <a:lstStyle/>
          <a:p>
            <a:r>
              <a:rPr lang="tr-TR" b="1" dirty="0" smtClean="0"/>
              <a:t>Dil ediniminde etkili olan faktörler</a:t>
            </a:r>
            <a:endParaRPr lang="tr-TR" dirty="0"/>
          </a:p>
        </p:txBody>
      </p:sp>
      <p:sp>
        <p:nvSpPr>
          <p:cNvPr id="3" name="2 İçerik Yer Tutucusu"/>
          <p:cNvSpPr>
            <a:spLocks noGrp="1"/>
          </p:cNvSpPr>
          <p:nvPr>
            <p:ph idx="1"/>
          </p:nvPr>
        </p:nvSpPr>
        <p:spPr>
          <a:xfrm>
            <a:off x="457200" y="1340768"/>
            <a:ext cx="8229600" cy="5517232"/>
          </a:xfrm>
        </p:spPr>
        <p:txBody>
          <a:bodyPr>
            <a:normAutofit/>
          </a:bodyPr>
          <a:lstStyle/>
          <a:p>
            <a:pPr lvl="0"/>
            <a:r>
              <a:rPr lang="tr-TR" b="1" dirty="0" smtClean="0"/>
              <a:t>Dil kazanımının çok faktörlü yapısı.</a:t>
            </a:r>
            <a:endParaRPr lang="tr-TR" dirty="0" smtClean="0"/>
          </a:p>
          <a:p>
            <a:pPr lvl="0"/>
            <a:r>
              <a:rPr lang="tr-TR" b="1" u="sng" dirty="0" smtClean="0"/>
              <a:t>Sosya</a:t>
            </a:r>
            <a:r>
              <a:rPr lang="tr-TR" dirty="0" smtClean="0"/>
              <a:t>l </a:t>
            </a:r>
          </a:p>
          <a:p>
            <a:pPr lvl="1"/>
            <a:r>
              <a:rPr lang="tr-TR" dirty="0" smtClean="0"/>
              <a:t>Çevresel uyarım, </a:t>
            </a:r>
            <a:r>
              <a:rPr lang="tr-TR" dirty="0" smtClean="0"/>
              <a:t>deneyim, </a:t>
            </a:r>
            <a:r>
              <a:rPr lang="tr-TR" dirty="0" smtClean="0"/>
              <a:t>model olma, pekiştirme</a:t>
            </a:r>
          </a:p>
          <a:p>
            <a:pPr lvl="1"/>
            <a:r>
              <a:rPr lang="tr-TR" dirty="0" smtClean="0"/>
              <a:t>Sözel çevre dil öğrenimini etkiler</a:t>
            </a:r>
          </a:p>
          <a:p>
            <a:pPr lvl="1"/>
            <a:r>
              <a:rPr lang="tr-TR" dirty="0" smtClean="0"/>
              <a:t>İletişim amacını belirleme</a:t>
            </a:r>
          </a:p>
          <a:p>
            <a:pPr lvl="1"/>
            <a:r>
              <a:rPr lang="tr-TR" dirty="0" smtClean="0"/>
              <a:t>Sıklık öğrenme hızını etkiler</a:t>
            </a:r>
          </a:p>
          <a:p>
            <a:pPr lvl="0"/>
            <a:r>
              <a:rPr lang="tr-TR" b="1" u="sng" dirty="0" smtClean="0"/>
              <a:t>Motor</a:t>
            </a:r>
          </a:p>
          <a:p>
            <a:pPr lvl="1"/>
            <a:r>
              <a:rPr lang="tr-TR" dirty="0" smtClean="0"/>
              <a:t>Konuşma ile ilgili organların ve solunum sistemlerinin koordineli hareketleri</a:t>
            </a:r>
          </a:p>
          <a:p>
            <a:pPr lvl="0"/>
            <a:r>
              <a:rPr lang="tr-TR" b="1" u="sng" dirty="0" smtClean="0"/>
              <a:t>Algısal</a:t>
            </a:r>
          </a:p>
          <a:p>
            <a:pPr lvl="1"/>
            <a:r>
              <a:rPr lang="tr-TR" dirty="0" smtClean="0"/>
              <a:t>İşitsel algı</a:t>
            </a:r>
          </a:p>
          <a:p>
            <a:pPr lvl="1"/>
            <a:r>
              <a:rPr lang="tr-TR" dirty="0" smtClean="0"/>
              <a:t>Dilsel biçimlerin algılanabilirliği</a:t>
            </a:r>
          </a:p>
          <a:p>
            <a:pPr>
              <a:buNone/>
            </a:pPr>
            <a:endParaRPr lang="tr-TR" dirty="0" smtClean="0"/>
          </a:p>
        </p:txBody>
      </p:sp>
    </p:spTree>
    <p:extLst>
      <p:ext uri="{BB962C8B-B14F-4D97-AF65-F5344CB8AC3E}">
        <p14:creationId xmlns:p14="http://schemas.microsoft.com/office/powerpoint/2010/main" val="39090460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Dikdörtgen 3"/>
          <p:cNvSpPr/>
          <p:nvPr/>
        </p:nvSpPr>
        <p:spPr>
          <a:xfrm>
            <a:off x="666406" y="2133600"/>
            <a:ext cx="7867993" cy="2308324"/>
          </a:xfrm>
          <a:prstGeom prst="rect">
            <a:avLst/>
          </a:prstGeom>
        </p:spPr>
        <p:txBody>
          <a:bodyPr wrap="square">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tr-TR" sz="1800" b="1" i="0" u="sng" strike="noStrike" kern="1200" cap="none" spc="0" normalizeH="0" baseline="0" noProof="0" dirty="0">
                <a:ln>
                  <a:noFill/>
                </a:ln>
                <a:solidFill>
                  <a:prstClr val="black"/>
                </a:solidFill>
                <a:effectLst/>
                <a:uLnTx/>
                <a:uFillTx/>
                <a:latin typeface="Century Gothic" panose="020B0502020202020204"/>
                <a:ea typeface="+mn-ea"/>
                <a:cs typeface="+mn-cs"/>
              </a:rPr>
              <a:t>Bilişsel</a:t>
            </a:r>
          </a:p>
          <a:p>
            <a:pPr marL="457200" marR="0" lvl="1" indent="0" algn="l" defTabSz="4572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black"/>
                </a:solidFill>
                <a:effectLst/>
                <a:uLnTx/>
                <a:uFillTx/>
                <a:latin typeface="Century Gothic" panose="020B0502020202020204"/>
                <a:ea typeface="+mn-ea"/>
                <a:cs typeface="+mn-cs"/>
              </a:rPr>
              <a:t>Araç kullanımı</a:t>
            </a:r>
          </a:p>
          <a:p>
            <a:pPr marL="457200" marR="0" lvl="1" indent="0" algn="l" defTabSz="4572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black"/>
                </a:solidFill>
                <a:effectLst/>
                <a:uLnTx/>
                <a:uFillTx/>
                <a:latin typeface="Century Gothic" panose="020B0502020202020204"/>
                <a:ea typeface="+mn-ea"/>
                <a:cs typeface="+mn-cs"/>
              </a:rPr>
              <a:t>Sembollerin kullanımı</a:t>
            </a:r>
          </a:p>
          <a:p>
            <a:pPr marL="457200" marR="0" lvl="1" indent="0" algn="l" defTabSz="4572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black"/>
                </a:solidFill>
                <a:effectLst/>
                <a:uLnTx/>
                <a:uFillTx/>
                <a:latin typeface="Century Gothic" panose="020B0502020202020204"/>
                <a:ea typeface="+mn-ea"/>
                <a:cs typeface="+mn-cs"/>
              </a:rPr>
              <a:t>Dikkati odaklama ve devam </a:t>
            </a:r>
            <a:r>
              <a:rPr kumimoji="0" lang="tr-TR" sz="18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ettirme</a:t>
            </a:r>
            <a:endParaRPr kumimoji="0" lang="tr-TR"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tr-TR" sz="1800" b="1" i="0" u="sng" strike="noStrike" kern="1200" cap="none" spc="0" normalizeH="0" baseline="0" noProof="0" dirty="0">
                <a:ln>
                  <a:noFill/>
                </a:ln>
                <a:solidFill>
                  <a:prstClr val="black"/>
                </a:solidFill>
                <a:effectLst/>
                <a:uLnTx/>
                <a:uFillTx/>
                <a:latin typeface="Century Gothic" panose="020B0502020202020204"/>
                <a:ea typeface="+mn-ea"/>
                <a:cs typeface="+mn-cs"/>
              </a:rPr>
              <a:t>Kavramsal</a:t>
            </a:r>
          </a:p>
          <a:p>
            <a:pPr marL="457200" marR="0" lvl="1" indent="0" algn="l" defTabSz="4572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black"/>
                </a:solidFill>
                <a:effectLst/>
                <a:uLnTx/>
                <a:uFillTx/>
                <a:latin typeface="Century Gothic" panose="020B0502020202020204"/>
                <a:ea typeface="+mn-ea"/>
                <a:cs typeface="+mn-cs"/>
              </a:rPr>
              <a:t>Dil becerileri dünyaya </a:t>
            </a:r>
            <a:r>
              <a:rPr kumimoji="0" lang="tr-TR" sz="18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ilişkin bilgiden </a:t>
            </a:r>
            <a:r>
              <a:rPr kumimoji="0" lang="tr-TR" sz="1800" b="0" i="0" u="none" strike="noStrike" kern="1200" cap="none" spc="0" normalizeH="0" baseline="0" noProof="0" dirty="0">
                <a:ln>
                  <a:noFill/>
                </a:ln>
                <a:solidFill>
                  <a:prstClr val="black"/>
                </a:solidFill>
                <a:effectLst/>
                <a:uLnTx/>
                <a:uFillTx/>
                <a:latin typeface="Century Gothic" panose="020B0502020202020204"/>
                <a:ea typeface="+mn-ea"/>
                <a:cs typeface="+mn-cs"/>
              </a:rPr>
              <a:t>etkilenir.</a:t>
            </a:r>
          </a:p>
          <a:p>
            <a:pPr marL="457200" marR="0" lvl="1" indent="0" algn="l" defTabSz="4572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black"/>
                </a:solidFill>
                <a:effectLst/>
                <a:uLnTx/>
                <a:uFillTx/>
                <a:latin typeface="Century Gothic" panose="020B0502020202020204"/>
                <a:ea typeface="+mn-ea"/>
                <a:cs typeface="+mn-cs"/>
              </a:rPr>
              <a:t>Var olan sözcük dağarcığı yeni öğrenmeyi etkiler</a:t>
            </a:r>
          </a:p>
          <a:p>
            <a:pPr marL="457200" marR="0" lvl="1" indent="0" algn="l" defTabSz="4572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black"/>
                </a:solidFill>
                <a:effectLst/>
                <a:uLnTx/>
                <a:uFillTx/>
                <a:latin typeface="Century Gothic" panose="020B0502020202020204"/>
                <a:ea typeface="+mn-ea"/>
                <a:cs typeface="+mn-cs"/>
              </a:rPr>
              <a:t>Nesneler ve olaylar arasındaki benzerlikleri tanıma</a:t>
            </a:r>
          </a:p>
        </p:txBody>
      </p:sp>
    </p:spTree>
    <p:extLst>
      <p:ext uri="{BB962C8B-B14F-4D97-AF65-F5344CB8AC3E}">
        <p14:creationId xmlns:p14="http://schemas.microsoft.com/office/powerpoint/2010/main" val="700703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Konuşmayı öğrenmeden önce çocuklar neleri kazanmalı?</a:t>
            </a:r>
            <a:endParaRPr lang="tr-TR" dirty="0"/>
          </a:p>
        </p:txBody>
      </p:sp>
      <p:sp>
        <p:nvSpPr>
          <p:cNvPr id="3" name="2 İçerik Yer Tutucusu"/>
          <p:cNvSpPr>
            <a:spLocks noGrp="1"/>
          </p:cNvSpPr>
          <p:nvPr>
            <p:ph idx="1"/>
          </p:nvPr>
        </p:nvSpPr>
        <p:spPr/>
        <p:txBody>
          <a:bodyPr>
            <a:normAutofit/>
          </a:bodyPr>
          <a:lstStyle/>
          <a:p>
            <a:r>
              <a:rPr lang="tr-TR" dirty="0" smtClean="0"/>
              <a:t>Konuşma ile ilgili organların koordineli hareketleri</a:t>
            </a:r>
          </a:p>
          <a:p>
            <a:r>
              <a:rPr lang="tr-TR" dirty="0" smtClean="0"/>
              <a:t>İşitsel algıda akustik örnekleri ayırt etme, kullanma</a:t>
            </a:r>
          </a:p>
          <a:p>
            <a:r>
              <a:rPr lang="tr-TR" dirty="0" smtClean="0"/>
              <a:t>Nesneler ve olaylar arasındaki benzerlikleri tanıma</a:t>
            </a:r>
          </a:p>
          <a:p>
            <a:r>
              <a:rPr lang="tr-TR" dirty="0" smtClean="0"/>
              <a:t>Dikkati odaklama ve devam ettirme</a:t>
            </a:r>
          </a:p>
          <a:p>
            <a:r>
              <a:rPr lang="tr-TR" dirty="0" smtClean="0"/>
              <a:t>İletişimsel amacı belirleme</a:t>
            </a:r>
          </a:p>
          <a:p>
            <a:r>
              <a:rPr lang="tr-TR" dirty="0" smtClean="0"/>
              <a:t>Araç kullanımı için gerekli aşamalı biçimi kavrama</a:t>
            </a:r>
          </a:p>
          <a:p>
            <a:r>
              <a:rPr lang="tr-TR" dirty="0" smtClean="0"/>
              <a:t>Semboller kullanma</a:t>
            </a:r>
          </a:p>
          <a:p>
            <a:endParaRPr lang="tr-TR" dirty="0"/>
          </a:p>
        </p:txBody>
      </p:sp>
    </p:spTree>
    <p:extLst>
      <p:ext uri="{BB962C8B-B14F-4D97-AF65-F5344CB8AC3E}">
        <p14:creationId xmlns:p14="http://schemas.microsoft.com/office/powerpoint/2010/main" val="11654784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Dil- zeka arasındaki ilişkiler</a:t>
            </a:r>
            <a:br>
              <a:rPr lang="tr-TR" dirty="0" smtClean="0"/>
            </a:br>
            <a:endParaRPr lang="tr-TR" dirty="0"/>
          </a:p>
        </p:txBody>
      </p:sp>
      <p:sp>
        <p:nvSpPr>
          <p:cNvPr id="3" name="2 İçerik Yer Tutucusu"/>
          <p:cNvSpPr>
            <a:spLocks noGrp="1"/>
          </p:cNvSpPr>
          <p:nvPr>
            <p:ph idx="1"/>
          </p:nvPr>
        </p:nvSpPr>
        <p:spPr>
          <a:xfrm>
            <a:off x="1942415" y="1905000"/>
            <a:ext cx="6591985" cy="4548336"/>
          </a:xfrm>
        </p:spPr>
        <p:txBody>
          <a:bodyPr/>
          <a:lstStyle/>
          <a:p>
            <a:pPr lvl="0"/>
            <a:r>
              <a:rPr lang="tr-TR" sz="2000" dirty="0" smtClean="0"/>
              <a:t>İfade edici dil ortaya çıkmadan önce bazı bilişsel becerilerin başarılması gerekir</a:t>
            </a:r>
            <a:r>
              <a:rPr lang="tr-TR" sz="2000" dirty="0" smtClean="0"/>
              <a:t>.</a:t>
            </a:r>
          </a:p>
          <a:p>
            <a:pPr lvl="2"/>
            <a:r>
              <a:rPr lang="tr-TR" sz="2000" dirty="0"/>
              <a:t>Nesne devamlılığı </a:t>
            </a:r>
          </a:p>
          <a:p>
            <a:pPr lvl="2"/>
            <a:r>
              <a:rPr lang="tr-TR" sz="2000" dirty="0"/>
              <a:t>Gecikmiş (ertelenmiş) taklit </a:t>
            </a:r>
          </a:p>
          <a:p>
            <a:pPr lvl="2"/>
            <a:r>
              <a:rPr lang="tr-TR" sz="2000" dirty="0"/>
              <a:t>Araçlar-sonuçlar kavramı</a:t>
            </a:r>
          </a:p>
          <a:p>
            <a:pPr lvl="2"/>
            <a:r>
              <a:rPr lang="tr-TR" sz="2000" dirty="0"/>
              <a:t>Sembolik oyun</a:t>
            </a:r>
            <a:endParaRPr lang="tr-TR" sz="2000" dirty="0" smtClean="0"/>
          </a:p>
          <a:p>
            <a:pPr lvl="0"/>
            <a:r>
              <a:rPr lang="tr-TR" sz="2000" dirty="0" smtClean="0"/>
              <a:t>Kavramsal bilgi anlam için temeldir.</a:t>
            </a:r>
          </a:p>
          <a:p>
            <a:endParaRPr lang="tr-TR" dirty="0"/>
          </a:p>
        </p:txBody>
      </p:sp>
    </p:spTree>
    <p:extLst>
      <p:ext uri="{BB962C8B-B14F-4D97-AF65-F5344CB8AC3E}">
        <p14:creationId xmlns:p14="http://schemas.microsoft.com/office/powerpoint/2010/main" val="5729441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 name="1 Başlık"/>
          <p:cNvSpPr>
            <a:spLocks noGrp="1"/>
          </p:cNvSpPr>
          <p:nvPr>
            <p:ph type="title"/>
          </p:nvPr>
        </p:nvSpPr>
        <p:spPr/>
        <p:txBody>
          <a:bodyPr/>
          <a:lstStyle/>
          <a:p>
            <a:r>
              <a:rPr lang="tr-TR" dirty="0" smtClean="0"/>
              <a:t>Dilin bileşenleri</a:t>
            </a:r>
            <a:endParaRPr lang="tr-TR" dirty="0"/>
          </a:p>
        </p:txBody>
      </p:sp>
      <p:sp>
        <p:nvSpPr>
          <p:cNvPr id="3" name="2 İçerik Yer Tutucusu"/>
          <p:cNvSpPr>
            <a:spLocks noGrp="1"/>
          </p:cNvSpPr>
          <p:nvPr>
            <p:ph idx="1"/>
          </p:nvPr>
        </p:nvSpPr>
        <p:spPr/>
        <p:txBody>
          <a:bodyPr/>
          <a:lstStyle/>
          <a:p>
            <a:r>
              <a:rPr lang="tr-TR" dirty="0" err="1" smtClean="0"/>
              <a:t>Bloom</a:t>
            </a:r>
            <a:r>
              <a:rPr lang="tr-TR" dirty="0" smtClean="0"/>
              <a:t> ve Lahey dili biçim, içerik ve kullanım şeklinde 3 temel bileşene ayırmışlardır.</a:t>
            </a:r>
          </a:p>
          <a:p>
            <a:pPr lvl="1"/>
            <a:r>
              <a:rPr lang="tr-TR" dirty="0" smtClean="0"/>
              <a:t>Biçim </a:t>
            </a:r>
          </a:p>
          <a:p>
            <a:pPr lvl="2"/>
            <a:r>
              <a:rPr lang="tr-TR" dirty="0" smtClean="0"/>
              <a:t>Sesbilgisi</a:t>
            </a:r>
          </a:p>
          <a:p>
            <a:pPr lvl="2"/>
            <a:r>
              <a:rPr lang="tr-TR" dirty="0" smtClean="0"/>
              <a:t>Biçimbilgisi</a:t>
            </a:r>
          </a:p>
          <a:p>
            <a:pPr lvl="2"/>
            <a:r>
              <a:rPr lang="tr-TR" dirty="0" smtClean="0"/>
              <a:t>Söz Dizimi</a:t>
            </a:r>
          </a:p>
          <a:p>
            <a:pPr lvl="1"/>
            <a:r>
              <a:rPr lang="tr-TR" dirty="0" smtClean="0"/>
              <a:t>İçerik</a:t>
            </a:r>
          </a:p>
          <a:p>
            <a:pPr lvl="1"/>
            <a:r>
              <a:rPr lang="tr-TR" dirty="0" smtClean="0"/>
              <a:t>Kullanım</a:t>
            </a:r>
          </a:p>
          <a:p>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933128" y="1931965"/>
            <a:ext cx="8210872" cy="4247728"/>
          </a:xfrm>
        </p:spPr>
        <p:txBody>
          <a:bodyPr>
            <a:normAutofit/>
          </a:bodyPr>
          <a:lstStyle/>
          <a:p>
            <a:pPr lvl="0"/>
            <a:r>
              <a:rPr lang="tr-TR" b="1" dirty="0"/>
              <a:t>Gecikmiş (ertelenmiş) taklit</a:t>
            </a:r>
            <a:endParaRPr lang="tr-TR" dirty="0"/>
          </a:p>
          <a:p>
            <a:pPr lvl="0"/>
            <a:r>
              <a:rPr lang="tr-TR" dirty="0"/>
              <a:t>Yaklaşık 1-1.5 yaş arasında belleğe alınan olayın, olay ortadan kalktıktan sonra tekrarlanması, taklit edilmesidir.</a:t>
            </a:r>
          </a:p>
          <a:p>
            <a:pPr lvl="0"/>
            <a:r>
              <a:rPr lang="tr-TR" dirty="0"/>
              <a:t> Bu, çocuğun olayı belleğinde tuttuğunu göstermektedir ki bellekte tutulanlar daha sonra kavramları oluşturmaktadır. </a:t>
            </a:r>
          </a:p>
          <a:p>
            <a:pPr lvl="0"/>
            <a:r>
              <a:rPr lang="tr-TR" dirty="0"/>
              <a:t>12-24 aylarda motor hareketleri, ses ve sözcükleri hemen ve doğru olarak taklit etmeye başlarlar.</a:t>
            </a:r>
          </a:p>
          <a:p>
            <a:pPr lvl="0"/>
            <a:r>
              <a:rPr lang="tr-TR" b="1" dirty="0"/>
              <a:t>Araçlar-sonuçlar</a:t>
            </a:r>
            <a:r>
              <a:rPr lang="tr-TR" dirty="0"/>
              <a:t>	</a:t>
            </a:r>
          </a:p>
          <a:p>
            <a:pPr lvl="0"/>
            <a:r>
              <a:rPr lang="tr-TR" dirty="0"/>
              <a:t>Bu kavram, problemlerin zihinsel olarak çözülebileceğini ve bir amaca deneme-yanılma yoluyla değil, belli bir</a:t>
            </a:r>
            <a:r>
              <a:rPr lang="tr-TR" i="1" dirty="0"/>
              <a:t> </a:t>
            </a:r>
            <a:r>
              <a:rPr lang="tr-TR" dirty="0"/>
              <a:t>yöntemle ulaşılabileceğini anlamayı ifade etmektedir.</a:t>
            </a:r>
          </a:p>
          <a:p>
            <a:pPr lvl="0"/>
            <a:r>
              <a:rPr lang="tr-TR" dirty="0"/>
              <a:t> 8-12 aylarda neden-sonuç ilişkisinin kurulması dil gelişimine de yansır.</a:t>
            </a:r>
          </a:p>
          <a:p>
            <a:endParaRPr lang="tr-TR" dirty="0"/>
          </a:p>
        </p:txBody>
      </p:sp>
    </p:spTree>
    <p:extLst>
      <p:ext uri="{BB962C8B-B14F-4D97-AF65-F5344CB8AC3E}">
        <p14:creationId xmlns:p14="http://schemas.microsoft.com/office/powerpoint/2010/main" val="39108676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06090"/>
          </a:xfrm>
        </p:spPr>
        <p:txBody>
          <a:bodyPr>
            <a:normAutofit/>
          </a:bodyPr>
          <a:lstStyle/>
          <a:p>
            <a:r>
              <a:rPr lang="tr-TR" dirty="0" smtClean="0"/>
              <a:t>Dilin Bileşenleri</a:t>
            </a:r>
            <a:endParaRPr lang="tr-TR" dirty="0"/>
          </a:p>
        </p:txBody>
      </p:sp>
      <p:graphicFrame>
        <p:nvGraphicFramePr>
          <p:cNvPr id="4" name="3 İçerik Yer Tutucusu"/>
          <p:cNvGraphicFramePr>
            <a:graphicFrameLocks noGrp="1"/>
          </p:cNvGraphicFramePr>
          <p:nvPr>
            <p:ph idx="1"/>
          </p:nvPr>
        </p:nvGraphicFramePr>
        <p:xfrm>
          <a:off x="467544" y="1052736"/>
          <a:ext cx="8229600"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Dilin biçimi</a:t>
            </a:r>
            <a:endParaRPr lang="tr-TR" dirty="0"/>
          </a:p>
        </p:txBody>
      </p:sp>
      <p:sp>
        <p:nvSpPr>
          <p:cNvPr id="3" name="2 İçerik Yer Tutucusu"/>
          <p:cNvSpPr>
            <a:spLocks noGrp="1"/>
          </p:cNvSpPr>
          <p:nvPr>
            <p:ph idx="1"/>
          </p:nvPr>
        </p:nvSpPr>
        <p:spPr>
          <a:xfrm>
            <a:off x="467544" y="1772816"/>
            <a:ext cx="8229600" cy="4896544"/>
          </a:xfrm>
        </p:spPr>
        <p:txBody>
          <a:bodyPr>
            <a:normAutofit/>
          </a:bodyPr>
          <a:lstStyle/>
          <a:p>
            <a:r>
              <a:rPr lang="tr-TR" dirty="0" smtClean="0"/>
              <a:t>Biçim, düşüncelerin karşı tarafın anlayacağı şekle dönüştürülmesini sağlayan koddur. Dilin dilbilgisel boyutunu oluşturur. İfadelerin biçimi seslere, sözcüklere veya cümlelere göre tanımlanabilir.</a:t>
            </a:r>
          </a:p>
          <a:p>
            <a:r>
              <a:rPr lang="tr-TR" b="1" dirty="0" smtClean="0"/>
              <a:t>Sesbilgisi (fonoloji)</a:t>
            </a:r>
            <a:r>
              <a:rPr lang="tr-TR" dirty="0" smtClean="0"/>
              <a:t> bir dildeki seslerin ve özelliklerin tanımlanması, hangi seslerin bir araya gelebileceğini belirleyen kurallarla ilgilidir. Seslerin dağılımı ve diziliş kurallarını inceler.</a:t>
            </a:r>
          </a:p>
          <a:p>
            <a:r>
              <a:rPr lang="tr-TR" b="1" dirty="0" smtClean="0"/>
              <a:t>Fonetik (sesbilim)</a:t>
            </a:r>
            <a:r>
              <a:rPr lang="tr-TR" dirty="0" smtClean="0"/>
              <a:t> ise yer yüzündeki dillerde kullanılan konuşma seslerini akustik özellikleri, oluşturulmaları ve aktarılmaları bakımından inceleyen bir bilim dalıdır. Konuşmada kullanılan sesler için uluslararası fonetik bir yazım söz konusudur. </a:t>
            </a:r>
          </a:p>
          <a:p>
            <a:r>
              <a:rPr lang="tr-TR" dirty="0" smtClean="0"/>
              <a:t>Kendi başına bir anlamı olmadığı halde, anlam aktarma ve değiştirmede kullanılan en küçük birim </a:t>
            </a:r>
            <a:r>
              <a:rPr lang="tr-TR" b="1" dirty="0" smtClean="0"/>
              <a:t>fonem</a:t>
            </a:r>
            <a:r>
              <a:rPr lang="tr-TR" dirty="0" smtClean="0"/>
              <a:t>dir.</a:t>
            </a:r>
          </a:p>
          <a:p>
            <a:r>
              <a:rPr lang="tr-TR" dirty="0" smtClean="0"/>
              <a:t>Fonetik alfabe; evrensel herkesin aynı şekilde okuyacağı alfabe.</a:t>
            </a:r>
          </a:p>
          <a:p>
            <a:r>
              <a:rPr lang="tr-TR" dirty="0" smtClean="0"/>
              <a:t>Söz = </a:t>
            </a:r>
            <a:r>
              <a:rPr lang="tr-TR" dirty="0" err="1" smtClean="0"/>
              <a:t>Sæz</a:t>
            </a:r>
            <a:endParaRPr lang="tr-TR"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Dilin biçimi</a:t>
            </a:r>
            <a:endParaRPr lang="tr-TR" dirty="0"/>
          </a:p>
        </p:txBody>
      </p:sp>
      <p:sp>
        <p:nvSpPr>
          <p:cNvPr id="3" name="2 İçerik Yer Tutucusu"/>
          <p:cNvSpPr>
            <a:spLocks noGrp="1"/>
          </p:cNvSpPr>
          <p:nvPr>
            <p:ph idx="1"/>
          </p:nvPr>
        </p:nvSpPr>
        <p:spPr/>
        <p:txBody>
          <a:bodyPr>
            <a:normAutofit/>
          </a:bodyPr>
          <a:lstStyle/>
          <a:p>
            <a:r>
              <a:rPr lang="tr-TR" b="1" dirty="0" smtClean="0"/>
              <a:t>Biçimbilgisi (morfoloji)</a:t>
            </a:r>
            <a:r>
              <a:rPr lang="tr-TR" dirty="0" smtClean="0"/>
              <a:t> sözcüklerdeki kök ve ekleri, bunların birleşme biçimleri ve çekim özellikleriyle ilgilidir.</a:t>
            </a:r>
          </a:p>
          <a:p>
            <a:r>
              <a:rPr lang="tr-TR" dirty="0" smtClean="0"/>
              <a:t>Bir dilde kendi başına anlam taşıyan en küçük birim biçimbirimdir (morfem). Bağımlı ve bağımsız olmak üzere iki tip biçimbirim vardır. Bağımsız morfemler kökler, bağımlı morfemler eklerdir. Her yaş grubuna göre bireylerin kullandığı biçimbirim sayısı değişiklik gösterir.</a:t>
            </a:r>
          </a:p>
          <a:p>
            <a:r>
              <a:rPr lang="tr-TR" dirty="0" smtClean="0"/>
              <a:t>Türkçe eklemeli bir dildir. Yani bir veya daha fazla ek anlam değiştirmek üzere sözcüklerin köküne eklenir. </a:t>
            </a:r>
          </a:p>
          <a:p>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Dilin biçimi</a:t>
            </a:r>
            <a:endParaRPr lang="tr-TR" dirty="0"/>
          </a:p>
        </p:txBody>
      </p:sp>
      <p:sp>
        <p:nvSpPr>
          <p:cNvPr id="3" name="2 İçerik Yer Tutucusu"/>
          <p:cNvSpPr>
            <a:spLocks noGrp="1"/>
          </p:cNvSpPr>
          <p:nvPr>
            <p:ph idx="1"/>
          </p:nvPr>
        </p:nvSpPr>
        <p:spPr/>
        <p:txBody>
          <a:bodyPr/>
          <a:lstStyle/>
          <a:p>
            <a:r>
              <a:rPr lang="tr-TR" b="1" dirty="0" smtClean="0"/>
              <a:t>Sözdizimi (sentaks)</a:t>
            </a:r>
            <a:r>
              <a:rPr lang="tr-TR" dirty="0" smtClean="0"/>
              <a:t> sözcüklerin cümleleri oluşturmak üzere nasıl bir araya getirileceği ile ilgili kurallar sistemidir. Bunlar sözcük sırası, cümle türleri, sözcükler arasındaki ilişkiler gibi kurallardır. </a:t>
            </a:r>
          </a:p>
          <a:p>
            <a:r>
              <a:rPr lang="tr-TR" dirty="0" smtClean="0"/>
              <a:t>Söz dizimi kuralları her dilin yapısına göre farklılık gösterir.</a:t>
            </a:r>
          </a:p>
          <a:p>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Dilin içeriği</a:t>
            </a:r>
            <a:endParaRPr lang="tr-TR" dirty="0"/>
          </a:p>
        </p:txBody>
      </p:sp>
      <p:sp>
        <p:nvSpPr>
          <p:cNvPr id="3" name="2 İçerik Yer Tutucusu"/>
          <p:cNvSpPr>
            <a:spLocks noGrp="1"/>
          </p:cNvSpPr>
          <p:nvPr>
            <p:ph idx="1"/>
          </p:nvPr>
        </p:nvSpPr>
        <p:spPr>
          <a:xfrm>
            <a:off x="457200" y="1600200"/>
            <a:ext cx="8229600" cy="5069160"/>
          </a:xfrm>
        </p:spPr>
        <p:txBody>
          <a:bodyPr>
            <a:normAutofit/>
          </a:bodyPr>
          <a:lstStyle/>
          <a:p>
            <a:r>
              <a:rPr lang="tr-TR" dirty="0" smtClean="0"/>
              <a:t>İçerik, nesneler, olaylar ve bunlar arasındaki ilişkileri simgeleyen sözcükler ve cümlelere karşılık gelen anlam bilgisini içerir. Yani içerik kişinin evren hakkında ne bildiğinin dilbilimsel gösterimidir.</a:t>
            </a:r>
          </a:p>
          <a:p>
            <a:r>
              <a:rPr lang="tr-TR" b="1" dirty="0" err="1" smtClean="0"/>
              <a:t>Anlambilgisi</a:t>
            </a:r>
            <a:r>
              <a:rPr lang="tr-TR" b="1" dirty="0" smtClean="0"/>
              <a:t> (semantik)</a:t>
            </a:r>
            <a:r>
              <a:rPr lang="tr-TR" dirty="0" smtClean="0"/>
              <a:t>, evren hakkında çeşitli deneyimler sonucu oluşan düşüncelerin, soyutlamaların kavramların belirli biçimlerle simgelenmesidir. Sözcükler veya sözcükler arasındaki ilişkiler bilgiyi ya da mesajın anlamını verir. Dolayısıyla içerik, sözcüklere ve cümlelere karşılık gelen anlam bilgisini içerir.</a:t>
            </a:r>
          </a:p>
          <a:p>
            <a:r>
              <a:rPr lang="tr-TR" dirty="0" smtClean="0"/>
              <a:t>Bir dilin sözcük dağarcığı içeriğin göstergesidir. Sözcük dağarcığı </a:t>
            </a:r>
            <a:r>
              <a:rPr lang="tr-TR" dirty="0" err="1" smtClean="0"/>
              <a:t>anlambilgisinin</a:t>
            </a:r>
            <a:r>
              <a:rPr lang="tr-TR" dirty="0" smtClean="0"/>
              <a:t> inceleme konusudur. Sözcük dağarcığı iki genel kategoride incelenir. Anlam işlevli sözcükler ve dilbilgisel işlevli sözcükler.</a:t>
            </a:r>
          </a:p>
          <a:p>
            <a:r>
              <a:rPr lang="tr-TR" dirty="0" smtClean="0"/>
              <a:t>Nesne bilgisi, nesne ve olay ilişkileri dilin içeriği ile ilgilidir..</a:t>
            </a:r>
          </a:p>
          <a:p>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Dilin kullanımı</a:t>
            </a:r>
            <a:endParaRPr lang="tr-TR" dirty="0"/>
          </a:p>
        </p:txBody>
      </p:sp>
      <p:sp>
        <p:nvSpPr>
          <p:cNvPr id="3" name="2 İçerik Yer Tutucusu"/>
          <p:cNvSpPr>
            <a:spLocks noGrp="1"/>
          </p:cNvSpPr>
          <p:nvPr>
            <p:ph idx="1"/>
          </p:nvPr>
        </p:nvSpPr>
        <p:spPr/>
        <p:txBody>
          <a:bodyPr>
            <a:normAutofit/>
          </a:bodyPr>
          <a:lstStyle/>
          <a:p>
            <a:r>
              <a:rPr lang="tr-TR" dirty="0" smtClean="0"/>
              <a:t>Kullanım dilin sosyal bağlamda iletişim amacına uygun olarak kullanımıdır. Kullanım </a:t>
            </a:r>
            <a:r>
              <a:rPr lang="tr-TR" dirty="0" err="1" smtClean="0"/>
              <a:t>edimbilgisini</a:t>
            </a:r>
            <a:r>
              <a:rPr lang="tr-TR" dirty="0" smtClean="0"/>
              <a:t> kapsar.</a:t>
            </a:r>
          </a:p>
          <a:p>
            <a:r>
              <a:rPr lang="tr-TR" b="1" dirty="0" err="1" smtClean="0"/>
              <a:t>Edimbilgisi</a:t>
            </a:r>
            <a:r>
              <a:rPr lang="tr-TR" b="1" dirty="0" smtClean="0"/>
              <a:t> (pragmatik),</a:t>
            </a:r>
            <a:r>
              <a:rPr lang="tr-TR" dirty="0" smtClean="0"/>
              <a:t> dilin sosyal bir bağlamda belli bir amaca yönelik işlevine ve iletişim amacına uygun kullanımına ait bilgidir.</a:t>
            </a:r>
          </a:p>
          <a:p>
            <a:r>
              <a:rPr lang="tr-TR" dirty="0" smtClean="0"/>
              <a:t>Dilin işlevi niçin, sosyal bağlam ise nerede, ne zaman, kimle iletişim kurduğumuzla ilgilidir.</a:t>
            </a:r>
          </a:p>
          <a:p>
            <a:r>
              <a:rPr lang="tr-TR" dirty="0" smtClean="0"/>
              <a:t>Sosyal bağlam; göz kontağı kurma, dinleyicinin bilgisini dikkate alarak düzenleme yapma, konuşmayı başlatma, sürdürme ve bitirme, sıra ile konuşma, zamana, duruma, kişiye uygun konuşma, anlatım becerilerini içerir.</a:t>
            </a:r>
          </a:p>
          <a:p>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Dilin kullanımı</a:t>
            </a:r>
            <a:endParaRPr lang="tr-TR" dirty="0"/>
          </a:p>
        </p:txBody>
      </p:sp>
      <p:sp>
        <p:nvSpPr>
          <p:cNvPr id="3" name="2 İçerik Yer Tutucusu"/>
          <p:cNvSpPr>
            <a:spLocks noGrp="1"/>
          </p:cNvSpPr>
          <p:nvPr>
            <p:ph idx="1"/>
          </p:nvPr>
        </p:nvSpPr>
        <p:spPr/>
        <p:txBody>
          <a:bodyPr>
            <a:normAutofit/>
          </a:bodyPr>
          <a:lstStyle/>
          <a:p>
            <a:r>
              <a:rPr lang="tr-TR" dirty="0" smtClean="0"/>
              <a:t>Sosyal bağlam; </a:t>
            </a:r>
          </a:p>
          <a:p>
            <a:pPr lvl="1"/>
            <a:r>
              <a:rPr lang="tr-TR" dirty="0" smtClean="0"/>
              <a:t>Göz kontağı kurma,</a:t>
            </a:r>
          </a:p>
          <a:p>
            <a:pPr lvl="1"/>
            <a:r>
              <a:rPr lang="tr-TR" dirty="0" smtClean="0"/>
              <a:t>Dinleyicinin bilgisini dikkate alarak düzenleme yapma, </a:t>
            </a:r>
          </a:p>
          <a:p>
            <a:pPr lvl="1"/>
            <a:r>
              <a:rPr lang="tr-TR" dirty="0" smtClean="0"/>
              <a:t>Konuşmayı başlatma</a:t>
            </a:r>
          </a:p>
          <a:p>
            <a:pPr lvl="1"/>
            <a:r>
              <a:rPr lang="tr-TR" dirty="0" smtClean="0"/>
              <a:t>Sürdürme ve bitirme, </a:t>
            </a:r>
          </a:p>
          <a:p>
            <a:pPr lvl="1"/>
            <a:r>
              <a:rPr lang="tr-TR" dirty="0" smtClean="0"/>
              <a:t>Sıra ile konuşma,</a:t>
            </a:r>
          </a:p>
          <a:p>
            <a:pPr lvl="1"/>
            <a:r>
              <a:rPr lang="tr-TR" dirty="0" smtClean="0"/>
              <a:t>Zamana, duruma, </a:t>
            </a:r>
          </a:p>
          <a:p>
            <a:pPr lvl="1"/>
            <a:r>
              <a:rPr lang="tr-TR" dirty="0" smtClean="0"/>
              <a:t>Kişiye uygun konuşma,</a:t>
            </a:r>
          </a:p>
          <a:p>
            <a:pPr lvl="1"/>
            <a:r>
              <a:rPr lang="tr-TR" dirty="0" smtClean="0"/>
              <a:t>Anlatım becerilerini içerir.</a:t>
            </a:r>
          </a:p>
          <a:p>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442</TotalTime>
  <Words>987</Words>
  <Application>Microsoft Office PowerPoint</Application>
  <PresentationFormat>Ekran Gösterisi (4:3)</PresentationFormat>
  <Paragraphs>122</Paragraphs>
  <Slides>20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20</vt:i4>
      </vt:variant>
    </vt:vector>
  </HeadingPairs>
  <TitlesOfParts>
    <vt:vector size="24" baseType="lpstr">
      <vt:lpstr>Arial</vt:lpstr>
      <vt:lpstr>Century Gothic</vt:lpstr>
      <vt:lpstr>Wingdings 3</vt:lpstr>
      <vt:lpstr>Duman</vt:lpstr>
      <vt:lpstr>Dil Gelişimi</vt:lpstr>
      <vt:lpstr>Dilin bileşenleri</vt:lpstr>
      <vt:lpstr>Dilin Bileşenleri</vt:lpstr>
      <vt:lpstr>Dilin biçimi</vt:lpstr>
      <vt:lpstr>Dilin biçimi</vt:lpstr>
      <vt:lpstr>Dilin biçimi</vt:lpstr>
      <vt:lpstr>Dilin içeriği</vt:lpstr>
      <vt:lpstr>Dilin kullanımı</vt:lpstr>
      <vt:lpstr>Dilin kullanımı</vt:lpstr>
      <vt:lpstr>Özet:</vt:lpstr>
      <vt:lpstr>Dil ediniminde etkili olan faktörler</vt:lpstr>
      <vt:lpstr>Kalıtım mı Çevremi? </vt:lpstr>
      <vt:lpstr>Kalıtım mı Çevre mi? </vt:lpstr>
      <vt:lpstr>Dil ediniminde etkili olan faktörler</vt:lpstr>
      <vt:lpstr>Dil ediniminde etkili olan faktörler</vt:lpstr>
      <vt:lpstr>Dil ediniminde etkili olan faktörler</vt:lpstr>
      <vt:lpstr>PowerPoint Sunusu</vt:lpstr>
      <vt:lpstr>Konuşmayı öğrenmeden önce çocuklar neleri kazanmalı?</vt:lpstr>
      <vt:lpstr>Dil- zeka arasındaki ilişkiler </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 Gelişimi</dc:title>
  <dc:creator>servi</dc:creator>
  <cp:lastModifiedBy>resat alatli</cp:lastModifiedBy>
  <cp:revision>27</cp:revision>
  <dcterms:created xsi:type="dcterms:W3CDTF">2012-02-12T13:25:39Z</dcterms:created>
  <dcterms:modified xsi:type="dcterms:W3CDTF">2018-10-16T13:49:06Z</dcterms:modified>
</cp:coreProperties>
</file>