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637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74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90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2055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338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49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9146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147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8730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4905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709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C726C-4D71-407A-9C34-D49AC80DFCFA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24331-FB36-4B4F-BD20-09386FD665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482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18F-FDG Fizyolojik Tutulum Alanları</a:t>
            </a:r>
            <a:endParaRPr lang="en-GB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altLang="tr-TR" dirty="0">
                <a:latin typeface="Times New Roman" panose="02020603050405020304" pitchFamily="18" charset="0"/>
              </a:rPr>
              <a:t>Beyin,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Karaciğer, dalak ve kemik iliği,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Kalpte ve büyük damarlarda kan havuzuna ait,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Böbrekler ve mesane,</a:t>
            </a:r>
          </a:p>
          <a:p>
            <a:r>
              <a:rPr lang="tr-TR" altLang="tr-TR" dirty="0" err="1">
                <a:latin typeface="Times New Roman" panose="02020603050405020304" pitchFamily="18" charset="0"/>
              </a:rPr>
              <a:t>Waldeyer</a:t>
            </a:r>
            <a:r>
              <a:rPr lang="tr-TR" altLang="tr-TR" dirty="0">
                <a:latin typeface="Times New Roman" panose="02020603050405020304" pitchFamily="18" charset="0"/>
              </a:rPr>
              <a:t> halkası, </a:t>
            </a:r>
            <a:r>
              <a:rPr lang="tr-TR" altLang="tr-TR" dirty="0" err="1">
                <a:latin typeface="Times New Roman" panose="02020603050405020304" pitchFamily="18" charset="0"/>
              </a:rPr>
              <a:t>tükrük</a:t>
            </a:r>
            <a:r>
              <a:rPr lang="tr-TR" altLang="tr-TR" dirty="0">
                <a:latin typeface="Times New Roman" panose="02020603050405020304" pitchFamily="18" charset="0"/>
              </a:rPr>
              <a:t> bezleri,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Çocuklarda </a:t>
            </a:r>
            <a:r>
              <a:rPr lang="tr-TR" altLang="tr-TR" dirty="0" err="1">
                <a:latin typeface="Times New Roman" panose="02020603050405020304" pitchFamily="18" charset="0"/>
              </a:rPr>
              <a:t>timus</a:t>
            </a:r>
            <a:r>
              <a:rPr lang="tr-TR" altLang="tr-TR" dirty="0">
                <a:latin typeface="Times New Roman" panose="02020603050405020304" pitchFamily="18" charset="0"/>
              </a:rPr>
              <a:t>, 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Süt verildiğinde meme dokusu  ve </a:t>
            </a:r>
            <a:r>
              <a:rPr lang="tr-TR" altLang="tr-TR" dirty="0" err="1">
                <a:latin typeface="Times New Roman" panose="02020603050405020304" pitchFamily="18" charset="0"/>
              </a:rPr>
              <a:t>ovulasyon</a:t>
            </a:r>
            <a:r>
              <a:rPr lang="tr-TR" altLang="tr-TR" dirty="0">
                <a:latin typeface="Times New Roman" panose="02020603050405020304" pitchFamily="18" charset="0"/>
              </a:rPr>
              <a:t> döneminde </a:t>
            </a:r>
          </a:p>
          <a:p>
            <a:pPr>
              <a:buNone/>
            </a:pPr>
            <a:r>
              <a:rPr lang="tr-TR" altLang="tr-TR" dirty="0">
                <a:latin typeface="Times New Roman" panose="02020603050405020304" pitchFamily="18" charset="0"/>
              </a:rPr>
              <a:t>	</a:t>
            </a:r>
            <a:r>
              <a:rPr lang="tr-TR" altLang="tr-TR" dirty="0" err="1">
                <a:latin typeface="Times New Roman" panose="02020603050405020304" pitchFamily="18" charset="0"/>
              </a:rPr>
              <a:t>uterus</a:t>
            </a:r>
            <a:r>
              <a:rPr lang="tr-TR" altLang="tr-TR" dirty="0">
                <a:latin typeface="Times New Roman" panose="02020603050405020304" pitchFamily="18" charset="0"/>
              </a:rPr>
              <a:t> ve </a:t>
            </a:r>
            <a:r>
              <a:rPr lang="tr-TR" altLang="tr-TR" dirty="0" err="1">
                <a:latin typeface="Times New Roman" panose="02020603050405020304" pitchFamily="18" charset="0"/>
              </a:rPr>
              <a:t>overler</a:t>
            </a:r>
            <a:r>
              <a:rPr lang="tr-TR" altLang="tr-TR" dirty="0">
                <a:latin typeface="Times New Roman" panose="02020603050405020304" pitchFamily="18" charset="0"/>
              </a:rPr>
              <a:t>,</a:t>
            </a:r>
          </a:p>
          <a:p>
            <a:r>
              <a:rPr lang="tr-TR" altLang="tr-TR" dirty="0" err="1">
                <a:latin typeface="Times New Roman" panose="02020603050405020304" pitchFamily="18" charset="0"/>
              </a:rPr>
              <a:t>Gastrointestinal</a:t>
            </a:r>
            <a:r>
              <a:rPr lang="tr-TR" altLang="tr-TR" dirty="0">
                <a:latin typeface="Times New Roman" panose="02020603050405020304" pitchFamily="18" charset="0"/>
              </a:rPr>
              <a:t> sistem özellikle </a:t>
            </a:r>
            <a:r>
              <a:rPr lang="tr-TR" altLang="tr-TR" dirty="0" err="1">
                <a:latin typeface="Times New Roman" panose="02020603050405020304" pitchFamily="18" charset="0"/>
              </a:rPr>
              <a:t>çekal</a:t>
            </a:r>
            <a:r>
              <a:rPr lang="tr-TR" altLang="tr-TR" dirty="0">
                <a:latin typeface="Times New Roman" panose="02020603050405020304" pitchFamily="18" charset="0"/>
              </a:rPr>
              <a:t> bölge, </a:t>
            </a:r>
          </a:p>
          <a:p>
            <a:r>
              <a:rPr lang="tr-TR" altLang="tr-TR" dirty="0">
                <a:latin typeface="Times New Roman" panose="02020603050405020304" pitchFamily="18" charset="0"/>
              </a:rPr>
              <a:t>testisler</a:t>
            </a:r>
          </a:p>
          <a:p>
            <a:endParaRPr lang="en-GB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36" t="2546" r="16252" b="2667"/>
          <a:stretch/>
        </p:blipFill>
        <p:spPr>
          <a:xfrm>
            <a:off x="8758074" y="1358177"/>
            <a:ext cx="3251045" cy="5167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774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altLang="tr-TR" dirty="0" err="1" smtClean="0"/>
              <a:t>Tümöral</a:t>
            </a:r>
            <a:r>
              <a:rPr lang="tr-TR" altLang="tr-TR" dirty="0" smtClean="0"/>
              <a:t> dokuda 18F-FDG </a:t>
            </a:r>
            <a:r>
              <a:rPr lang="tr-TR" altLang="tr-TR" dirty="0"/>
              <a:t>tutulumu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939261"/>
            <a:ext cx="8569325" cy="3490912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tr-TR" altLang="tr-TR" sz="2000" dirty="0" err="1">
                <a:latin typeface="Times New Roman" panose="02020603050405020304" pitchFamily="18" charset="0"/>
              </a:rPr>
              <a:t>Malign</a:t>
            </a:r>
            <a:r>
              <a:rPr lang="tr-TR" altLang="tr-TR" sz="2000" dirty="0">
                <a:latin typeface="Times New Roman" panose="02020603050405020304" pitchFamily="18" charset="0"/>
              </a:rPr>
              <a:t> hücrelerde yüksek </a:t>
            </a:r>
            <a:r>
              <a:rPr lang="tr-TR" altLang="tr-TR" sz="2000" dirty="0" err="1">
                <a:latin typeface="Times New Roman" panose="02020603050405020304" pitchFamily="18" charset="0"/>
              </a:rPr>
              <a:t>metabolik</a:t>
            </a:r>
            <a:r>
              <a:rPr lang="tr-TR" altLang="tr-TR" sz="2000" dirty="0">
                <a:latin typeface="Times New Roman" panose="02020603050405020304" pitchFamily="18" charset="0"/>
              </a:rPr>
              <a:t> aktivite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</a:rPr>
              <a:t> GLUT 1 </a:t>
            </a:r>
            <a:r>
              <a:rPr lang="tr-TR" altLang="tr-TR" sz="2000" dirty="0" err="1">
                <a:latin typeface="Times New Roman" panose="02020603050405020304" pitchFamily="18" charset="0"/>
              </a:rPr>
              <a:t>membran</a:t>
            </a:r>
            <a:r>
              <a:rPr lang="tr-TR" altLang="tr-TR" sz="2000" dirty="0">
                <a:latin typeface="Times New Roman" panose="02020603050405020304" pitchFamily="18" charset="0"/>
              </a:rPr>
              <a:t> </a:t>
            </a:r>
            <a:r>
              <a:rPr lang="tr-TR" altLang="tr-TR" sz="2000" dirty="0" err="1">
                <a:latin typeface="Times New Roman" panose="02020603050405020304" pitchFamily="18" charset="0"/>
              </a:rPr>
              <a:t>glukoz</a:t>
            </a:r>
            <a:r>
              <a:rPr lang="tr-TR" altLang="tr-TR" sz="2000" dirty="0">
                <a:latin typeface="Times New Roman" panose="02020603050405020304" pitchFamily="18" charset="0"/>
              </a:rPr>
              <a:t> taşıyıcı protein düzeyinin yüksek olması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</a:rPr>
              <a:t>Kanser dokusunda </a:t>
            </a:r>
            <a:r>
              <a:rPr lang="tr-TR" altLang="tr-TR" sz="2000" dirty="0" err="1">
                <a:latin typeface="Times New Roman" panose="02020603050405020304" pitchFamily="18" charset="0"/>
              </a:rPr>
              <a:t>defosforilasyon</a:t>
            </a:r>
            <a:r>
              <a:rPr lang="tr-TR" altLang="tr-TR" sz="2000" dirty="0">
                <a:latin typeface="Times New Roman" panose="02020603050405020304" pitchFamily="18" charset="0"/>
              </a:rPr>
              <a:t> için gerekli enzimlerin az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tr-TR" altLang="tr-TR" sz="2000" dirty="0">
                <a:latin typeface="Times New Roman" panose="02020603050405020304" pitchFamily="18" charset="0"/>
              </a:rPr>
              <a:t>	ya da hiç olmaması (</a:t>
            </a:r>
            <a:r>
              <a:rPr lang="tr-TR" altLang="tr-TR" sz="2000" dirty="0" err="1">
                <a:latin typeface="Times New Roman" panose="02020603050405020304" pitchFamily="18" charset="0"/>
              </a:rPr>
              <a:t>glukoz</a:t>
            </a:r>
            <a:r>
              <a:rPr lang="tr-TR" altLang="tr-TR" sz="2000" dirty="0">
                <a:latin typeface="Times New Roman" panose="02020603050405020304" pitchFamily="18" charset="0"/>
              </a:rPr>
              <a:t> 6 </a:t>
            </a:r>
            <a:r>
              <a:rPr lang="tr-TR" altLang="tr-TR" sz="2000" dirty="0" err="1">
                <a:latin typeface="Times New Roman" panose="02020603050405020304" pitchFamily="18" charset="0"/>
              </a:rPr>
              <a:t>fosfataz</a:t>
            </a:r>
            <a:r>
              <a:rPr lang="tr-TR" altLang="tr-TR" sz="2000" dirty="0">
                <a:latin typeface="Times New Roman" panose="02020603050405020304" pitchFamily="18" charset="0"/>
              </a:rPr>
              <a:t>)</a:t>
            </a:r>
            <a:r>
              <a:rPr lang="tr-TR" altLang="tr-TR" sz="2000" dirty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tr-TR" altLang="tr-TR" sz="2000" dirty="0"/>
          </a:p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</a:rPr>
              <a:t>Canlı tümör hücresi varlığı</a:t>
            </a:r>
          </a:p>
          <a:p>
            <a:pPr eaLnBrk="1" hangingPunct="1"/>
            <a:endParaRPr lang="tr-TR" altLang="tr-TR" sz="2000" dirty="0">
              <a:latin typeface="Times New Roman" panose="02020603050405020304" pitchFamily="18" charset="0"/>
            </a:endParaRPr>
          </a:p>
          <a:p>
            <a:pPr eaLnBrk="1" hangingPunct="1"/>
            <a:r>
              <a:rPr lang="tr-TR" altLang="tr-TR" sz="2000" dirty="0">
                <a:latin typeface="Times New Roman" panose="02020603050405020304" pitchFamily="18" charset="0"/>
              </a:rPr>
              <a:t>Tümör dokusunda kan akımı </a:t>
            </a:r>
          </a:p>
          <a:p>
            <a:pPr eaLnBrk="1" hangingPunct="1">
              <a:lnSpc>
                <a:spcPct val="80000"/>
              </a:lnSpc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138329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97</Words>
  <Application>Microsoft Office PowerPoint</Application>
  <PresentationFormat>Geniş ekran</PresentationFormat>
  <Paragraphs>22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Teması</vt:lpstr>
      <vt:lpstr>18F-FDG Fizyolojik Tutulum Alanları</vt:lpstr>
      <vt:lpstr>Tümöral dokuda 18F-FDG tutulumu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Pozitron Emisyon Tomografi</dc:title>
  <dc:creator>Erkan İBİŞ</dc:creator>
  <cp:lastModifiedBy>Erkan İBİŞ</cp:lastModifiedBy>
  <cp:revision>3</cp:revision>
  <dcterms:created xsi:type="dcterms:W3CDTF">2023-11-07T09:05:36Z</dcterms:created>
  <dcterms:modified xsi:type="dcterms:W3CDTF">2023-11-07T09:06:46Z</dcterms:modified>
</cp:coreProperties>
</file>