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69" r:id="rId6"/>
    <p:sldId id="271" r:id="rId7"/>
    <p:sldId id="27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500EA-9AFE-4D35-B046-A42C48DEB7D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940DF-AE04-4064-A265-1106A9BA0A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8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40DF-AE04-4064-A265-1106A9BA0AC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00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51315" y="665019"/>
            <a:ext cx="7469580" cy="34082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tr-TR" b="1" dirty="0" smtClean="0"/>
              <a:t>-11-</a:t>
            </a:r>
            <a:br>
              <a:rPr lang="tr-TR" b="1" dirty="0" smtClean="0"/>
            </a:br>
            <a:r>
              <a:rPr lang="tr-TR" b="1" dirty="0" smtClean="0"/>
              <a:t>THE PROBLEM OF EVIL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823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THE LOGICAL PROBLEM OF EVIL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spcBef>
                <a:spcPts val="1800"/>
              </a:spcBef>
            </a:pP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logical</a:t>
            </a:r>
            <a:r>
              <a:rPr lang="tr-TR" dirty="0" smtClean="0">
                <a:solidFill>
                  <a:prstClr val="black"/>
                </a:solidFill>
              </a:rPr>
              <a:t> problem of </a:t>
            </a:r>
            <a:r>
              <a:rPr lang="tr-TR" dirty="0" err="1" smtClean="0">
                <a:solidFill>
                  <a:prstClr val="black"/>
                </a:solidFill>
              </a:rPr>
              <a:t>evil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aims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demonstrate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that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there</a:t>
            </a:r>
            <a:r>
              <a:rPr lang="tr-TR" dirty="0" smtClean="0">
                <a:solidFill>
                  <a:prstClr val="black"/>
                </a:solidFill>
              </a:rPr>
              <a:t> is a </a:t>
            </a:r>
            <a:r>
              <a:rPr lang="tr-TR" dirty="0" err="1" smtClean="0">
                <a:solidFill>
                  <a:prstClr val="black"/>
                </a:solidFill>
              </a:rPr>
              <a:t>logical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inconsistency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between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existence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existence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evil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dirty="0" err="1" smtClean="0">
                <a:solidFill>
                  <a:prstClr val="black"/>
                </a:solidFill>
              </a:rPr>
              <a:t>In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words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propositions</a:t>
            </a:r>
            <a:endParaRPr lang="tr-TR" dirty="0" smtClean="0">
              <a:solidFill>
                <a:prstClr val="black"/>
              </a:solidFill>
            </a:endParaRPr>
          </a:p>
          <a:p>
            <a:pPr marL="514350" lvl="0" indent="-514350" algn="just">
              <a:spcBef>
                <a:spcPts val="1800"/>
              </a:spcBef>
              <a:buAutoNum type="arabicParenR"/>
            </a:pP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exists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</a:p>
          <a:p>
            <a:pPr marL="0" lvl="0" indent="0" algn="just">
              <a:spcBef>
                <a:spcPts val="1800"/>
              </a:spcBef>
              <a:buNone/>
            </a:pPr>
            <a:r>
              <a:rPr lang="tr-TR" dirty="0" err="1">
                <a:solidFill>
                  <a:prstClr val="black"/>
                </a:solidFill>
              </a:rPr>
              <a:t>a</a:t>
            </a:r>
            <a:r>
              <a:rPr lang="tr-TR" dirty="0" err="1" smtClean="0">
                <a:solidFill>
                  <a:prstClr val="black"/>
                </a:solidFill>
              </a:rPr>
              <a:t>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just">
              <a:spcBef>
                <a:spcPts val="1800"/>
              </a:spcBef>
              <a:buNone/>
            </a:pPr>
            <a:r>
              <a:rPr lang="tr-TR" dirty="0" smtClean="0">
                <a:solidFill>
                  <a:prstClr val="black"/>
                </a:solidFill>
              </a:rPr>
              <a:t>2)  </a:t>
            </a:r>
            <a:r>
              <a:rPr lang="tr-TR" dirty="0" err="1" smtClean="0">
                <a:solidFill>
                  <a:prstClr val="black"/>
                </a:solidFill>
              </a:rPr>
              <a:t>There</a:t>
            </a:r>
            <a:r>
              <a:rPr lang="tr-TR" dirty="0" smtClean="0">
                <a:solidFill>
                  <a:prstClr val="black"/>
                </a:solidFill>
              </a:rPr>
              <a:t> is </a:t>
            </a:r>
            <a:r>
              <a:rPr lang="tr-TR" dirty="0" err="1" smtClean="0">
                <a:solidFill>
                  <a:prstClr val="black"/>
                </a:solidFill>
              </a:rPr>
              <a:t>evil</a:t>
            </a:r>
            <a:r>
              <a:rPr lang="tr-TR" dirty="0" smtClean="0">
                <a:solidFill>
                  <a:prstClr val="black"/>
                </a:solidFill>
              </a:rPr>
              <a:t> in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world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tr-TR" dirty="0" err="1" smtClean="0">
                <a:solidFill>
                  <a:prstClr val="black"/>
                </a:solidFill>
              </a:rPr>
              <a:t>cannot</a:t>
            </a:r>
            <a:r>
              <a:rPr lang="tr-TR" dirty="0" smtClean="0">
                <a:solidFill>
                  <a:prstClr val="black"/>
                </a:solidFill>
              </a:rPr>
              <a:t> be </a:t>
            </a:r>
            <a:r>
              <a:rPr lang="tr-TR" dirty="0" err="1" smtClean="0">
                <a:solidFill>
                  <a:prstClr val="black"/>
                </a:solidFill>
              </a:rPr>
              <a:t>coherently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held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together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dirty="0" err="1">
                <a:solidFill>
                  <a:prstClr val="black"/>
                </a:solidFill>
              </a:rPr>
              <a:t>B</a:t>
            </a:r>
            <a:r>
              <a:rPr lang="tr-TR" dirty="0" err="1" smtClean="0">
                <a:solidFill>
                  <a:prstClr val="black"/>
                </a:solidFill>
              </a:rPr>
              <a:t>ecause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existence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evil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contradicts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with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existence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who</a:t>
            </a:r>
            <a:r>
              <a:rPr lang="tr-TR" dirty="0" smtClean="0">
                <a:solidFill>
                  <a:prstClr val="black"/>
                </a:solidFill>
              </a:rPr>
              <a:t> is </a:t>
            </a:r>
            <a:r>
              <a:rPr lang="tr-TR" dirty="0" err="1" smtClean="0">
                <a:solidFill>
                  <a:prstClr val="black"/>
                </a:solidFill>
              </a:rPr>
              <a:t>omnipotent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omniscient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omnibenevolent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dirty="0" err="1" smtClean="0">
                <a:solidFill>
                  <a:prstClr val="black"/>
                </a:solidFill>
              </a:rPr>
              <a:t>Given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that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there</a:t>
            </a:r>
            <a:r>
              <a:rPr lang="tr-TR" dirty="0" smtClean="0">
                <a:solidFill>
                  <a:prstClr val="black"/>
                </a:solidFill>
              </a:rPr>
              <a:t> is </a:t>
            </a:r>
            <a:r>
              <a:rPr lang="tr-TR" dirty="0" err="1" smtClean="0">
                <a:solidFill>
                  <a:prstClr val="black"/>
                </a:solidFill>
              </a:rPr>
              <a:t>evil</a:t>
            </a:r>
            <a:r>
              <a:rPr lang="tr-TR" dirty="0" smtClean="0">
                <a:solidFill>
                  <a:prstClr val="black"/>
                </a:solidFill>
              </a:rPr>
              <a:t> in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world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then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either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does</a:t>
            </a:r>
            <a:r>
              <a:rPr lang="tr-TR" dirty="0" smtClean="0">
                <a:solidFill>
                  <a:prstClr val="black"/>
                </a:solidFill>
              </a:rPr>
              <a:t> not </a:t>
            </a:r>
            <a:r>
              <a:rPr lang="tr-TR" dirty="0" err="1" smtClean="0">
                <a:solidFill>
                  <a:prstClr val="black"/>
                </a:solidFill>
              </a:rPr>
              <a:t>exit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or</a:t>
            </a:r>
            <a:r>
              <a:rPr lang="tr-TR" dirty="0" smtClean="0">
                <a:solidFill>
                  <a:prstClr val="black"/>
                </a:solidFill>
              </a:rPr>
              <a:t> He </a:t>
            </a:r>
            <a:r>
              <a:rPr lang="tr-TR" dirty="0" err="1" smtClean="0">
                <a:solidFill>
                  <a:prstClr val="black"/>
                </a:solidFill>
              </a:rPr>
              <a:t>lacks</a:t>
            </a:r>
            <a:r>
              <a:rPr lang="tr-TR" dirty="0" smtClean="0">
                <a:solidFill>
                  <a:prstClr val="black"/>
                </a:solidFill>
              </a:rPr>
              <a:t> at </a:t>
            </a:r>
            <a:r>
              <a:rPr lang="tr-TR" dirty="0" err="1" smtClean="0">
                <a:solidFill>
                  <a:prstClr val="black"/>
                </a:solidFill>
              </a:rPr>
              <a:t>least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one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these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omni-properties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51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THE EVIDENTIAL PROBLEM OF EVIL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6692" y="1496291"/>
            <a:ext cx="10501744" cy="4680672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T</a:t>
            </a:r>
            <a:r>
              <a:rPr lang="en-US" sz="3200" dirty="0" smtClean="0"/>
              <a:t>h</a:t>
            </a:r>
            <a:r>
              <a:rPr lang="tr-TR" sz="3200" dirty="0" smtClean="0"/>
              <a:t>e </a:t>
            </a:r>
            <a:r>
              <a:rPr lang="tr-TR" sz="3200" dirty="0" err="1" smtClean="0"/>
              <a:t>evidential</a:t>
            </a:r>
            <a:r>
              <a:rPr lang="tr-TR" sz="3200" dirty="0" smtClean="0"/>
              <a:t> problem of </a:t>
            </a:r>
            <a:r>
              <a:rPr lang="tr-TR" sz="3200" dirty="0" err="1" smtClean="0"/>
              <a:t>evil</a:t>
            </a:r>
            <a:r>
              <a:rPr lang="tr-TR" sz="3200" dirty="0" smtClean="0"/>
              <a:t> is </a:t>
            </a:r>
            <a:r>
              <a:rPr lang="tr-TR" sz="3200" dirty="0" err="1" smtClean="0"/>
              <a:t>meant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show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existence</a:t>
            </a:r>
            <a:r>
              <a:rPr lang="tr-TR" sz="3200" dirty="0" smtClean="0"/>
              <a:t> of </a:t>
            </a:r>
            <a:r>
              <a:rPr lang="tr-TR" sz="3200" dirty="0" err="1" smtClean="0"/>
              <a:t>evil</a:t>
            </a:r>
            <a:r>
              <a:rPr lang="tr-TR" sz="3200" dirty="0" smtClean="0"/>
              <a:t> </a:t>
            </a:r>
            <a:r>
              <a:rPr lang="tr-TR" sz="3200" dirty="0" err="1" smtClean="0"/>
              <a:t>makes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existence</a:t>
            </a:r>
            <a:r>
              <a:rPr lang="tr-TR" sz="3200" dirty="0" smtClean="0"/>
              <a:t> of </a:t>
            </a:r>
            <a:r>
              <a:rPr lang="tr-TR" sz="3200" dirty="0" err="1" smtClean="0"/>
              <a:t>God</a:t>
            </a:r>
            <a:r>
              <a:rPr lang="tr-TR" sz="3200" dirty="0" smtClean="0"/>
              <a:t> </a:t>
            </a:r>
            <a:r>
              <a:rPr lang="tr-TR" sz="3200" dirty="0" err="1" smtClean="0"/>
              <a:t>unlikely</a:t>
            </a:r>
            <a:r>
              <a:rPr lang="en-US" sz="3200" dirty="0" smtClean="0"/>
              <a:t> </a:t>
            </a:r>
            <a:r>
              <a:rPr lang="tr-TR" sz="3200" dirty="0" smtClean="0"/>
              <a:t>(in a </a:t>
            </a:r>
            <a:r>
              <a:rPr lang="tr-TR" sz="3200" dirty="0" err="1" smtClean="0"/>
              <a:t>probabilistic</a:t>
            </a:r>
            <a:r>
              <a:rPr lang="tr-TR" sz="3200" dirty="0" smtClean="0"/>
              <a:t> </a:t>
            </a:r>
            <a:r>
              <a:rPr lang="tr-TR" sz="3200" dirty="0" err="1" smtClean="0"/>
              <a:t>manner</a:t>
            </a:r>
            <a:r>
              <a:rPr lang="tr-TR" sz="3200" dirty="0" smtClean="0"/>
              <a:t>). </a:t>
            </a:r>
            <a:r>
              <a:rPr lang="tr-TR" sz="3200" dirty="0" err="1" smtClean="0"/>
              <a:t>That</a:t>
            </a:r>
            <a:r>
              <a:rPr lang="tr-TR" sz="3200" dirty="0" smtClean="0"/>
              <a:t> is, </a:t>
            </a:r>
            <a:r>
              <a:rPr lang="tr-TR" sz="3200" dirty="0" err="1" smtClean="0"/>
              <a:t>even</a:t>
            </a:r>
            <a:r>
              <a:rPr lang="tr-TR" sz="3200" dirty="0" smtClean="0"/>
              <a:t> </a:t>
            </a:r>
            <a:r>
              <a:rPr lang="tr-TR" sz="3200" dirty="0" err="1" smtClean="0"/>
              <a:t>if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existence</a:t>
            </a:r>
            <a:r>
              <a:rPr lang="tr-TR" sz="3200" dirty="0" smtClean="0"/>
              <a:t> of </a:t>
            </a:r>
            <a:r>
              <a:rPr lang="tr-TR" sz="3200" dirty="0" err="1" smtClean="0"/>
              <a:t>evil</a:t>
            </a:r>
            <a:r>
              <a:rPr lang="tr-TR" sz="3200" dirty="0" smtClean="0"/>
              <a:t> is not </a:t>
            </a:r>
            <a:r>
              <a:rPr lang="tr-TR" sz="3200" dirty="0" err="1" smtClean="0"/>
              <a:t>logically</a:t>
            </a:r>
            <a:r>
              <a:rPr lang="tr-TR" sz="3200" dirty="0" smtClean="0"/>
              <a:t> </a:t>
            </a:r>
            <a:r>
              <a:rPr lang="tr-TR" sz="3200" dirty="0" err="1" smtClean="0"/>
              <a:t>inconsistent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existence</a:t>
            </a:r>
            <a:r>
              <a:rPr lang="tr-TR" sz="3200" dirty="0" smtClean="0"/>
              <a:t> of </a:t>
            </a:r>
            <a:r>
              <a:rPr lang="tr-TR" sz="3200" dirty="0" err="1" smtClean="0"/>
              <a:t>God</a:t>
            </a:r>
            <a:r>
              <a:rPr lang="tr-TR" sz="3200" dirty="0" smtClean="0"/>
              <a:t>, it </a:t>
            </a:r>
            <a:r>
              <a:rPr lang="tr-TR" sz="3200" dirty="0" err="1" smtClean="0"/>
              <a:t>makes</a:t>
            </a:r>
            <a:r>
              <a:rPr lang="tr-TR" sz="3200" dirty="0" smtClean="0"/>
              <a:t> </a:t>
            </a:r>
            <a:r>
              <a:rPr lang="tr-TR" sz="3200" dirty="0" err="1" smtClean="0"/>
              <a:t>such</a:t>
            </a:r>
            <a:r>
              <a:rPr lang="tr-TR" sz="3200" dirty="0" smtClean="0"/>
              <a:t> a </a:t>
            </a:r>
            <a:r>
              <a:rPr lang="tr-TR" sz="3200" dirty="0" err="1" smtClean="0"/>
              <a:t>theistic</a:t>
            </a:r>
            <a:r>
              <a:rPr lang="tr-TR" sz="3200" dirty="0" smtClean="0"/>
              <a:t> </a:t>
            </a:r>
            <a:r>
              <a:rPr lang="tr-TR" sz="3200" dirty="0" err="1" smtClean="0"/>
              <a:t>belief</a:t>
            </a:r>
            <a:r>
              <a:rPr lang="tr-TR" sz="3200" dirty="0" smtClean="0"/>
              <a:t> </a:t>
            </a:r>
            <a:r>
              <a:rPr lang="tr-TR" sz="3200" dirty="0" err="1" smtClean="0"/>
              <a:t>rather</a:t>
            </a:r>
            <a:r>
              <a:rPr lang="tr-TR" sz="3200" dirty="0" smtClean="0"/>
              <a:t> </a:t>
            </a:r>
            <a:r>
              <a:rPr lang="tr-TR" sz="3200" dirty="0" err="1" smtClean="0"/>
              <a:t>implausible</a:t>
            </a:r>
            <a:r>
              <a:rPr lang="tr-TR" sz="3200" dirty="0" smtClean="0"/>
              <a:t>.</a:t>
            </a:r>
            <a:endParaRPr lang="tr-TR" sz="3200" dirty="0"/>
          </a:p>
          <a:p>
            <a:pPr algn="just"/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defenders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evidential</a:t>
            </a:r>
            <a:r>
              <a:rPr lang="tr-TR" sz="3200" dirty="0" smtClean="0"/>
              <a:t> problem of </a:t>
            </a:r>
            <a:r>
              <a:rPr lang="tr-TR" sz="3200" dirty="0" err="1" smtClean="0"/>
              <a:t>evil</a:t>
            </a:r>
            <a:r>
              <a:rPr lang="tr-TR" sz="3200" dirty="0"/>
              <a:t> </a:t>
            </a:r>
            <a:r>
              <a:rPr lang="tr-TR" sz="3200" dirty="0" smtClean="0"/>
              <a:t>(</a:t>
            </a:r>
            <a:r>
              <a:rPr lang="tr-TR" sz="3200" dirty="0" err="1" smtClean="0"/>
              <a:t>such</a:t>
            </a:r>
            <a:r>
              <a:rPr lang="tr-TR" sz="3200" dirty="0" smtClean="0"/>
              <a:t> as W. </a:t>
            </a:r>
            <a:r>
              <a:rPr lang="tr-TR" sz="3200" dirty="0" err="1" smtClean="0"/>
              <a:t>Rowe</a:t>
            </a:r>
            <a:r>
              <a:rPr lang="tr-TR" sz="3200" dirty="0" smtClean="0"/>
              <a:t>) </a:t>
            </a:r>
            <a:r>
              <a:rPr lang="tr-TR" sz="3200" dirty="0" err="1" smtClean="0"/>
              <a:t>argue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if</a:t>
            </a:r>
            <a:r>
              <a:rPr lang="tr-TR" sz="3200" dirty="0" smtClean="0"/>
              <a:t> </a:t>
            </a:r>
            <a:r>
              <a:rPr lang="tr-TR" sz="3200" dirty="0" err="1" smtClean="0"/>
              <a:t>God</a:t>
            </a:r>
            <a:r>
              <a:rPr lang="tr-TR" sz="3200" dirty="0" smtClean="0"/>
              <a:t> (</a:t>
            </a:r>
            <a:r>
              <a:rPr lang="tr-TR" sz="3200" dirty="0" err="1" smtClean="0"/>
              <a:t>who</a:t>
            </a:r>
            <a:r>
              <a:rPr lang="tr-TR" sz="3200" dirty="0" smtClean="0"/>
              <a:t> is </a:t>
            </a:r>
            <a:r>
              <a:rPr lang="tr-TR" sz="3200" dirty="0" err="1"/>
              <a:t>omnipotent</a:t>
            </a:r>
            <a:r>
              <a:rPr lang="tr-TR" sz="3200" dirty="0"/>
              <a:t>, </a:t>
            </a:r>
            <a:r>
              <a:rPr lang="tr-TR" sz="3200" dirty="0" err="1"/>
              <a:t>omniscient</a:t>
            </a:r>
            <a:r>
              <a:rPr lang="tr-TR" sz="3200" dirty="0"/>
              <a:t>, </a:t>
            </a:r>
            <a:r>
              <a:rPr lang="tr-TR" sz="3200" dirty="0" err="1" smtClean="0"/>
              <a:t>wholly</a:t>
            </a:r>
            <a:r>
              <a:rPr lang="tr-TR" sz="3200" dirty="0" smtClean="0"/>
              <a:t> </a:t>
            </a:r>
            <a:r>
              <a:rPr lang="tr-TR" sz="3200" dirty="0" err="1" smtClean="0"/>
              <a:t>good</a:t>
            </a:r>
            <a:r>
              <a:rPr lang="tr-TR" sz="3200" dirty="0" smtClean="0"/>
              <a:t>) </a:t>
            </a:r>
            <a:r>
              <a:rPr lang="tr-TR" sz="3200" dirty="0" err="1" smtClean="0"/>
              <a:t>exits</a:t>
            </a:r>
            <a:r>
              <a:rPr lang="tr-TR" sz="3200" dirty="0" smtClean="0"/>
              <a:t>, he </a:t>
            </a:r>
            <a:r>
              <a:rPr lang="tr-TR" sz="3200" dirty="0" err="1" smtClean="0"/>
              <a:t>could</a:t>
            </a:r>
            <a:r>
              <a:rPr lang="tr-TR" sz="3200" dirty="0" smtClean="0"/>
              <a:t> </a:t>
            </a:r>
            <a:r>
              <a:rPr lang="tr-TR" sz="3200" dirty="0" err="1" smtClean="0"/>
              <a:t>have</a:t>
            </a:r>
            <a:r>
              <a:rPr lang="tr-TR" sz="3200" dirty="0" smtClean="0"/>
              <a:t> </a:t>
            </a:r>
            <a:r>
              <a:rPr lang="tr-TR" sz="3200" dirty="0" err="1" smtClean="0"/>
              <a:t>prevented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instances</a:t>
            </a:r>
            <a:r>
              <a:rPr lang="tr-TR" sz="3200" dirty="0" smtClean="0"/>
              <a:t> of </a:t>
            </a:r>
            <a:r>
              <a:rPr lang="tr-TR" sz="3200" dirty="0" err="1" smtClean="0"/>
              <a:t>intense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pointless</a:t>
            </a:r>
            <a:r>
              <a:rPr lang="tr-TR" sz="3200" dirty="0" smtClean="0"/>
              <a:t> </a:t>
            </a:r>
            <a:r>
              <a:rPr lang="tr-TR" sz="3200" dirty="0" err="1" smtClean="0"/>
              <a:t>suffering</a:t>
            </a:r>
            <a:r>
              <a:rPr lang="tr-TR" sz="3200" dirty="0" smtClean="0"/>
              <a:t>/ </a:t>
            </a:r>
            <a:r>
              <a:rPr lang="tr-TR" sz="3200" dirty="0" err="1" smtClean="0"/>
              <a:t>evil</a:t>
            </a:r>
            <a:r>
              <a:rPr lang="tr-TR" sz="3200" smtClean="0"/>
              <a:t> without</a:t>
            </a:r>
            <a:r>
              <a:rPr lang="tr-TR" sz="3200" dirty="0" smtClean="0"/>
              <a:t> «</a:t>
            </a:r>
            <a:r>
              <a:rPr lang="tr-TR" sz="3200" dirty="0" err="1" smtClean="0"/>
              <a:t>losing</a:t>
            </a:r>
            <a:r>
              <a:rPr lang="tr-TR" sz="3200" dirty="0" smtClean="0"/>
              <a:t> </a:t>
            </a:r>
            <a:r>
              <a:rPr lang="tr-TR" sz="3200" dirty="0" err="1" smtClean="0"/>
              <a:t>some</a:t>
            </a:r>
            <a:r>
              <a:rPr lang="tr-TR" sz="3200" dirty="0" smtClean="0"/>
              <a:t> </a:t>
            </a:r>
            <a:r>
              <a:rPr lang="tr-TR" sz="3200" dirty="0" err="1" smtClean="0"/>
              <a:t>greater</a:t>
            </a:r>
            <a:r>
              <a:rPr lang="tr-TR" sz="3200" dirty="0" smtClean="0"/>
              <a:t> </a:t>
            </a:r>
            <a:r>
              <a:rPr lang="tr-TR" sz="3200" dirty="0" err="1" smtClean="0"/>
              <a:t>good</a:t>
            </a:r>
            <a:r>
              <a:rPr lang="tr-TR" sz="3200" dirty="0" smtClean="0"/>
              <a:t>».</a:t>
            </a:r>
            <a:endParaRPr lang="tr-TR" sz="3200" i="1" dirty="0" smtClean="0"/>
          </a:p>
          <a:p>
            <a:pPr algn="just"/>
            <a:endParaRPr lang="tr-TR" sz="3200" dirty="0" smtClean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8272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THEODICIES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Two approaches have come to the fore to </a:t>
            </a:r>
            <a:r>
              <a:rPr lang="tr-TR" dirty="0" err="1" smtClean="0"/>
              <a:t>answe</a:t>
            </a:r>
            <a:r>
              <a:rPr lang="tr-TR" dirty="0" err="1"/>
              <a:t>r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tr-TR" dirty="0" smtClean="0"/>
              <a:t>problem of</a:t>
            </a:r>
            <a:r>
              <a:rPr lang="en-US" dirty="0" smtClean="0"/>
              <a:t> evil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Some argue </a:t>
            </a:r>
            <a:r>
              <a:rPr lang="en-US" dirty="0"/>
              <a:t>that there is no dilemma in the manner </a:t>
            </a:r>
            <a:r>
              <a:rPr lang="en-US" dirty="0" smtClean="0"/>
              <a:t>claimed</a:t>
            </a:r>
            <a:r>
              <a:rPr lang="tr-TR" dirty="0" smtClean="0"/>
              <a:t>, </a:t>
            </a:r>
            <a:r>
              <a:rPr lang="en-US" dirty="0" smtClean="0"/>
              <a:t>by </a:t>
            </a:r>
            <a:r>
              <a:rPr lang="en-US" dirty="0"/>
              <a:t>denying the </a:t>
            </a:r>
            <a:r>
              <a:rPr lang="tr-TR" dirty="0" err="1" smtClean="0"/>
              <a:t>substantial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evil</a:t>
            </a:r>
            <a:r>
              <a:rPr lang="tr-TR" dirty="0"/>
              <a:t>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/>
              <a:t> </a:t>
            </a:r>
            <a:r>
              <a:rPr lang="tr-TR" dirty="0" err="1" smtClean="0"/>
              <a:t>argue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evil</a:t>
            </a:r>
            <a:r>
              <a:rPr lang="tr-TR" dirty="0" smtClean="0"/>
              <a:t> can be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,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arguing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allowing</a:t>
            </a:r>
            <a:r>
              <a:rPr lang="tr-TR" dirty="0" smtClean="0"/>
              <a:t> </a:t>
            </a:r>
            <a:r>
              <a:rPr lang="tr-TR" dirty="0" err="1" smtClean="0"/>
              <a:t>evil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attempts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«</a:t>
            </a:r>
            <a:r>
              <a:rPr lang="tr-TR" dirty="0" err="1" smtClean="0"/>
              <a:t>theodicies</a:t>
            </a:r>
            <a:r>
              <a:rPr lang="tr-TR" dirty="0" smtClean="0"/>
              <a:t>».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90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3300" dirty="0"/>
              <a:t>THE ESSENTIALITY OF </a:t>
            </a:r>
            <a:r>
              <a:rPr lang="tr-TR" sz="3300" dirty="0" smtClean="0"/>
              <a:t>GOODNESS</a:t>
            </a:r>
          </a:p>
          <a:p>
            <a:pPr marL="0" indent="0" algn="ctr">
              <a:buNone/>
            </a:pPr>
            <a:endParaRPr lang="tr-TR" dirty="0"/>
          </a:p>
          <a:p>
            <a:r>
              <a:rPr lang="en-US" dirty="0" smtClean="0"/>
              <a:t>This </a:t>
            </a:r>
            <a:r>
              <a:rPr lang="tr-TR" dirty="0" err="1" smtClean="0"/>
              <a:t>kind</a:t>
            </a:r>
            <a:r>
              <a:rPr lang="tr-TR" dirty="0" smtClean="0"/>
              <a:t> of </a:t>
            </a:r>
            <a:r>
              <a:rPr lang="en-US" dirty="0" smtClean="0"/>
              <a:t>the</a:t>
            </a:r>
            <a:r>
              <a:rPr lang="tr-TR" dirty="0" err="1" smtClean="0"/>
              <a:t>odicies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tr-TR" dirty="0" smtClean="0"/>
              <a:t>y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problem of </a:t>
            </a:r>
            <a:r>
              <a:rPr lang="tr-TR" dirty="0" err="1" smtClean="0"/>
              <a:t>evil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denying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substantial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evil</a:t>
            </a:r>
            <a:r>
              <a:rPr lang="tr-TR" dirty="0" smtClean="0"/>
              <a:t>.</a:t>
            </a:r>
          </a:p>
          <a:p>
            <a:r>
              <a:rPr lang="tr-TR" dirty="0" smtClean="0"/>
              <a:t>St. </a:t>
            </a:r>
            <a:r>
              <a:rPr lang="tr-TR" dirty="0" err="1" smtClean="0"/>
              <a:t>Augustine</a:t>
            </a:r>
            <a:r>
              <a:rPr lang="tr-TR" dirty="0" smtClean="0"/>
              <a:t>: E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/>
              <a:t>does not have an independent reality, it appears in the absence of what is essentially good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Ibn</a:t>
            </a:r>
            <a:r>
              <a:rPr lang="tr-TR" dirty="0" smtClean="0"/>
              <a:t> Sina: </a:t>
            </a:r>
            <a:r>
              <a:rPr lang="tr-TR" dirty="0" err="1" smtClean="0"/>
              <a:t>Existence</a:t>
            </a:r>
            <a:r>
              <a:rPr lang="tr-TR" dirty="0" smtClean="0"/>
              <a:t> is </a:t>
            </a:r>
            <a:r>
              <a:rPr lang="tr-TR" dirty="0" err="1" smtClean="0"/>
              <a:t>goodness</a:t>
            </a:r>
            <a:r>
              <a:rPr lang="tr-TR" dirty="0" smtClean="0"/>
              <a:t>,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non-existence</a:t>
            </a:r>
            <a:r>
              <a:rPr lang="tr-TR" dirty="0" smtClean="0"/>
              <a:t> is </a:t>
            </a:r>
            <a:r>
              <a:rPr lang="tr-TR" dirty="0" err="1" smtClean="0"/>
              <a:t>evil</a:t>
            </a:r>
            <a:r>
              <a:rPr lang="tr-TR" dirty="0" smtClean="0"/>
              <a:t>. </a:t>
            </a:r>
            <a:r>
              <a:rPr lang="en-US" dirty="0"/>
              <a:t>God is pure being and pure </a:t>
            </a:r>
            <a:r>
              <a:rPr lang="en-US" dirty="0" smtClean="0"/>
              <a:t>good</a:t>
            </a:r>
            <a:r>
              <a:rPr lang="tr-TR" dirty="0" smtClean="0"/>
              <a:t>. </a:t>
            </a:r>
            <a:r>
              <a:rPr lang="en-US" dirty="0"/>
              <a:t>Since </a:t>
            </a:r>
            <a:r>
              <a:rPr lang="tr-TR" dirty="0" smtClean="0"/>
              <a:t>G</a:t>
            </a:r>
            <a:r>
              <a:rPr lang="en-US" dirty="0" smtClean="0"/>
              <a:t>od </a:t>
            </a:r>
            <a:r>
              <a:rPr lang="en-US" dirty="0"/>
              <a:t>is eternal, goodness is also </a:t>
            </a:r>
            <a:r>
              <a:rPr lang="en-US" dirty="0" smtClean="0"/>
              <a:t>eternal</a:t>
            </a:r>
            <a:r>
              <a:rPr lang="tr-TR" dirty="0" smtClean="0"/>
              <a:t>. </a:t>
            </a:r>
            <a:r>
              <a:rPr lang="en-US" dirty="0"/>
              <a:t>Evil is a </a:t>
            </a:r>
            <a:r>
              <a:rPr lang="tr-TR" dirty="0" err="1" smtClean="0"/>
              <a:t>kind</a:t>
            </a:r>
            <a:r>
              <a:rPr lang="tr-TR" dirty="0" smtClean="0"/>
              <a:t> of </a:t>
            </a:r>
            <a:r>
              <a:rPr lang="en-US" dirty="0" smtClean="0"/>
              <a:t>deprivation </a:t>
            </a:r>
            <a:r>
              <a:rPr lang="tr-TR" dirty="0" err="1" smtClean="0"/>
              <a:t>to</a:t>
            </a:r>
            <a:r>
              <a:rPr lang="tr-TR" dirty="0" smtClean="0"/>
              <a:t> do it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potential</a:t>
            </a:r>
            <a:r>
              <a:rPr lang="tr-TR" dirty="0" err="1" smtClean="0"/>
              <a:t>ity</a:t>
            </a:r>
            <a:r>
              <a:rPr lang="en-US" dirty="0" smtClean="0"/>
              <a:t> in </a:t>
            </a:r>
            <a:r>
              <a:rPr lang="en-US" dirty="0"/>
              <a:t>matter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/>
              <a:t>Evil </a:t>
            </a:r>
            <a:r>
              <a:rPr lang="tr-TR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present in matter as a deficiency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</a:t>
            </a:r>
          </a:p>
          <a:p>
            <a:pPr marL="0" indent="0">
              <a:buNone/>
            </a:pPr>
            <a:r>
              <a:rPr lang="tr-TR" sz="3300" dirty="0"/>
              <a:t>	</a:t>
            </a:r>
            <a:r>
              <a:rPr lang="tr-TR" sz="3300" dirty="0" smtClean="0"/>
              <a:t>		       THE OPTIMISTIC THEODICIES</a:t>
            </a:r>
          </a:p>
          <a:p>
            <a:pPr marL="0" indent="0">
              <a:buNone/>
            </a:pPr>
            <a:r>
              <a:rPr lang="tr-TR" sz="3300" dirty="0" smtClean="0"/>
              <a:t>Al-</a:t>
            </a:r>
            <a:r>
              <a:rPr lang="tr-TR" sz="3300" dirty="0" err="1" smtClean="0"/>
              <a:t>Ghazali</a:t>
            </a:r>
            <a:r>
              <a:rPr lang="tr-TR" sz="3300" dirty="0" smtClean="0"/>
              <a:t> </a:t>
            </a:r>
            <a:r>
              <a:rPr lang="tr-TR" sz="3300" dirty="0" err="1" smtClean="0"/>
              <a:t>and</a:t>
            </a:r>
            <a:r>
              <a:rPr lang="tr-TR" sz="3300" dirty="0" smtClean="0"/>
              <a:t> </a:t>
            </a:r>
            <a:r>
              <a:rPr lang="tr-TR" sz="3300" dirty="0" err="1" smtClean="0"/>
              <a:t>Leibniz</a:t>
            </a:r>
            <a:r>
              <a:rPr lang="tr-TR" sz="3300" b="1" dirty="0"/>
              <a:t>:</a:t>
            </a:r>
            <a:r>
              <a:rPr lang="tr-TR" b="1" dirty="0" smtClean="0"/>
              <a:t> </a:t>
            </a:r>
            <a:endParaRPr lang="tr-TR" b="1" dirty="0"/>
          </a:p>
          <a:p>
            <a:r>
              <a:rPr lang="tr-TR" dirty="0"/>
              <a:t>T</a:t>
            </a:r>
            <a:r>
              <a:rPr lang="en-US" dirty="0"/>
              <a:t>his </a:t>
            </a:r>
            <a:r>
              <a:rPr lang="tr-TR" dirty="0" err="1"/>
              <a:t>world</a:t>
            </a:r>
            <a:r>
              <a:rPr lang="en-US" dirty="0"/>
              <a:t> is the best of the possible </a:t>
            </a:r>
            <a:r>
              <a:rPr lang="tr-TR" dirty="0" err="1"/>
              <a:t>worlds</a:t>
            </a:r>
            <a:r>
              <a:rPr lang="en-US" dirty="0" smtClean="0"/>
              <a:t>.</a:t>
            </a:r>
            <a:endParaRPr lang="tr-TR" dirty="0"/>
          </a:p>
          <a:p>
            <a:r>
              <a:rPr lang="en-US" dirty="0"/>
              <a:t>There </a:t>
            </a:r>
            <a:r>
              <a:rPr lang="tr-TR" dirty="0"/>
              <a:t>is </a:t>
            </a:r>
            <a:r>
              <a:rPr lang="tr-TR" dirty="0" err="1"/>
              <a:t>evil</a:t>
            </a:r>
            <a:r>
              <a:rPr lang="tr-TR" dirty="0"/>
              <a:t> </a:t>
            </a:r>
            <a:r>
              <a:rPr lang="en-US" dirty="0"/>
              <a:t>in the world, but </a:t>
            </a:r>
            <a:r>
              <a:rPr lang="tr-TR" dirty="0"/>
              <a:t>it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count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Divine</a:t>
            </a:r>
            <a:r>
              <a:rPr lang="tr-TR" dirty="0"/>
              <a:t> </a:t>
            </a:r>
            <a:r>
              <a:rPr lang="tr-TR" dirty="0" err="1"/>
              <a:t>goodness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79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THE SOUL-MAKING </a:t>
            </a:r>
            <a:r>
              <a:rPr lang="tr-TR" sz="3600" dirty="0"/>
              <a:t>THEODICY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St. </a:t>
            </a:r>
            <a:r>
              <a:rPr lang="tr-TR" b="1" dirty="0" err="1"/>
              <a:t>Irenaeus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John </a:t>
            </a:r>
            <a:r>
              <a:rPr lang="tr-TR" b="1" dirty="0" err="1"/>
              <a:t>Hick</a:t>
            </a:r>
            <a:r>
              <a:rPr lang="tr-TR" b="1" dirty="0"/>
              <a:t>:</a:t>
            </a:r>
          </a:p>
          <a:p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epistemic</a:t>
            </a:r>
            <a:r>
              <a:rPr lang="tr-TR" dirty="0" smtClean="0"/>
              <a:t> </a:t>
            </a:r>
            <a:r>
              <a:rPr lang="tr-TR" dirty="0" err="1" smtClean="0"/>
              <a:t>distance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of </a:t>
            </a:r>
            <a:r>
              <a:rPr lang="tr-TR" dirty="0" err="1" smtClean="0"/>
              <a:t>developing</a:t>
            </a:r>
            <a:r>
              <a:rPr lang="tr-TR" dirty="0" smtClean="0"/>
              <a:t> a moral </a:t>
            </a:r>
            <a:r>
              <a:rPr lang="tr-TR" dirty="0" err="1" smtClean="0"/>
              <a:t>character</a:t>
            </a:r>
            <a:r>
              <a:rPr lang="tr-TR" dirty="0" smtClean="0"/>
              <a:t> </a:t>
            </a:r>
            <a:r>
              <a:rPr lang="tr-TR" dirty="0" err="1" smtClean="0"/>
              <a:t>freely</a:t>
            </a:r>
            <a:r>
              <a:rPr lang="tr-TR" dirty="0" smtClean="0"/>
              <a:t>.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distance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geniune</a:t>
            </a:r>
            <a:r>
              <a:rPr lang="tr-TR" dirty="0" smtClean="0"/>
              <a:t> </a:t>
            </a:r>
            <a:r>
              <a:rPr lang="tr-TR" dirty="0" err="1" smtClean="0"/>
              <a:t>freedom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evil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it is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«</a:t>
            </a:r>
            <a:r>
              <a:rPr lang="tr-TR" dirty="0" err="1" smtClean="0"/>
              <a:t>soul-making</a:t>
            </a:r>
            <a:r>
              <a:rPr lang="tr-TR" dirty="0" smtClean="0"/>
              <a:t>» of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thus</a:t>
            </a:r>
            <a:r>
              <a:rPr lang="tr-TR" dirty="0" smtClean="0"/>
              <a:t> </a:t>
            </a:r>
            <a:r>
              <a:rPr lang="tr-TR" dirty="0" err="1" smtClean="0"/>
              <a:t>struggle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difficulties</a:t>
            </a:r>
            <a:r>
              <a:rPr lang="tr-TR" dirty="0" smtClean="0"/>
              <a:t> (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instances</a:t>
            </a:r>
            <a:r>
              <a:rPr lang="tr-TR" dirty="0" smtClean="0"/>
              <a:t> of </a:t>
            </a:r>
            <a:r>
              <a:rPr lang="tr-TR" dirty="0" err="1" smtClean="0"/>
              <a:t>evil</a:t>
            </a:r>
            <a:r>
              <a:rPr lang="tr-TR" dirty="0" smtClean="0"/>
              <a:t>)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thus</a:t>
            </a:r>
            <a:r>
              <a:rPr lang="tr-TR" dirty="0" smtClean="0"/>
              <a:t> </a:t>
            </a:r>
            <a:r>
              <a:rPr lang="tr-TR" dirty="0" err="1" smtClean="0"/>
              <a:t>achieve</a:t>
            </a:r>
            <a:r>
              <a:rPr lang="tr-TR" dirty="0" smtClean="0"/>
              <a:t> an </a:t>
            </a:r>
            <a:r>
              <a:rPr lang="tr-TR" dirty="0" err="1" smtClean="0"/>
              <a:t>intellectual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 </a:t>
            </a:r>
            <a:r>
              <a:rPr lang="tr-TR" dirty="0" err="1" smtClean="0"/>
              <a:t>Otherwise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an </a:t>
            </a:r>
            <a:r>
              <a:rPr lang="tr-TR" dirty="0" err="1" smtClean="0"/>
              <a:t>epistemically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morally</a:t>
            </a:r>
            <a:r>
              <a:rPr lang="tr-TR" dirty="0" smtClean="0"/>
              <a:t> </a:t>
            </a:r>
            <a:r>
              <a:rPr lang="tr-TR" dirty="0" err="1" smtClean="0"/>
              <a:t>dynamic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283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FREE-WILL DEFENSE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Defense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put </a:t>
            </a:r>
            <a:r>
              <a:rPr lang="tr-TR" dirty="0" err="1" smtClean="0"/>
              <a:t>forward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A. </a:t>
            </a:r>
            <a:r>
              <a:rPr lang="tr-TR" dirty="0" err="1" smtClean="0"/>
              <a:t>Plantinga</a:t>
            </a:r>
            <a:r>
              <a:rPr lang="tr-TR" dirty="0" smtClean="0"/>
              <a:t> in </a:t>
            </a:r>
            <a:r>
              <a:rPr lang="tr-TR" dirty="0" err="1" smtClean="0"/>
              <a:t>defence</a:t>
            </a:r>
            <a:r>
              <a:rPr lang="tr-TR" dirty="0" smtClean="0"/>
              <a:t> of </a:t>
            </a:r>
            <a:r>
              <a:rPr lang="tr-TR" dirty="0" err="1" smtClean="0"/>
              <a:t>theism</a:t>
            </a:r>
            <a:r>
              <a:rPr lang="tr-TR" dirty="0" smtClean="0"/>
              <a:t>. </a:t>
            </a:r>
            <a:r>
              <a:rPr lang="tr-TR" dirty="0" err="1" smtClean="0"/>
              <a:t>Briefly</a:t>
            </a:r>
            <a:r>
              <a:rPr lang="tr-TR" dirty="0" smtClean="0"/>
              <a:t> </a:t>
            </a:r>
            <a:r>
              <a:rPr lang="tr-TR" dirty="0" err="1" smtClean="0"/>
              <a:t>stated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-A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creatures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free-will</a:t>
            </a:r>
            <a:r>
              <a:rPr lang="tr-TR" dirty="0" smtClean="0"/>
              <a:t> (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moral </a:t>
            </a:r>
            <a:r>
              <a:rPr lang="tr-TR" dirty="0" err="1" smtClean="0"/>
              <a:t>choices</a:t>
            </a:r>
            <a:r>
              <a:rPr lang="tr-TR" dirty="0" smtClean="0"/>
              <a:t>)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valuable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a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creatures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creatures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right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prevent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doing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morally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(</a:t>
            </a:r>
            <a:r>
              <a:rPr lang="tr-TR" dirty="0" err="1" smtClean="0"/>
              <a:t>evil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evil</a:t>
            </a:r>
            <a:r>
              <a:rPr lang="tr-TR" dirty="0" smtClean="0"/>
              <a:t> is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creatures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exercise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freedom</a:t>
            </a:r>
            <a:r>
              <a:rPr lang="tr-TR" dirty="0" smtClean="0"/>
              <a:t> </a:t>
            </a:r>
            <a:r>
              <a:rPr lang="tr-TR" dirty="0" err="1" smtClean="0"/>
              <a:t>sometimes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-But, </a:t>
            </a:r>
            <a:r>
              <a:rPr lang="tr-TR" dirty="0" err="1" smtClean="0"/>
              <a:t>such</a:t>
            </a:r>
            <a:r>
              <a:rPr lang="tr-TR" dirty="0" smtClean="0"/>
              <a:t> a moral </a:t>
            </a:r>
            <a:r>
              <a:rPr lang="tr-TR" dirty="0" err="1" smtClean="0"/>
              <a:t>evil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count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his </a:t>
            </a:r>
            <a:r>
              <a:rPr lang="tr-TR" dirty="0" err="1" smtClean="0"/>
              <a:t>goodness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Objection</a:t>
            </a:r>
            <a:r>
              <a:rPr lang="tr-TR" dirty="0" smtClean="0"/>
              <a:t>: </a:t>
            </a:r>
            <a:r>
              <a:rPr lang="tr-TR" dirty="0" err="1" smtClean="0"/>
              <a:t>Could</a:t>
            </a:r>
            <a:r>
              <a:rPr lang="tr-TR" dirty="0" smtClean="0"/>
              <a:t> not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 a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creatues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do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morally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Yes</a:t>
            </a:r>
            <a:r>
              <a:rPr lang="tr-TR" dirty="0" smtClean="0"/>
              <a:t>, but can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really</a:t>
            </a:r>
            <a:r>
              <a:rPr lang="tr-TR" dirty="0" smtClean="0"/>
              <a:t> be </a:t>
            </a:r>
            <a:r>
              <a:rPr lang="tr-TR" dirty="0" err="1" smtClean="0"/>
              <a:t>morally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in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world</a:t>
            </a:r>
            <a:r>
              <a:rPr lang="tr-T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467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696</Words>
  <Application>Microsoft Office PowerPoint</Application>
  <PresentationFormat>Geniş ekran</PresentationFormat>
  <Paragraphs>39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-11- THE PROBLEM OF EVIL</vt:lpstr>
      <vt:lpstr>THE LOGICAL PROBLEM OF EVIL</vt:lpstr>
      <vt:lpstr>THE EVIDENTIAL PROBLEM OF EVIL</vt:lpstr>
      <vt:lpstr>THEODICIES </vt:lpstr>
      <vt:lpstr>PowerPoint Sunusu</vt:lpstr>
      <vt:lpstr>THE SOUL-MAKING THEODICY</vt:lpstr>
      <vt:lpstr>FREE-WILL 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Ahmet Erkan</cp:lastModifiedBy>
  <cp:revision>179</cp:revision>
  <dcterms:created xsi:type="dcterms:W3CDTF">2017-12-27T11:58:08Z</dcterms:created>
  <dcterms:modified xsi:type="dcterms:W3CDTF">2020-05-07T10:57:41Z</dcterms:modified>
</cp:coreProperties>
</file>