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64DF9A5-BEBC-4E83-812D-12289F60122B}"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E6C478-AE2B-4FBA-B8BD-4D8C88C528A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64DF9A5-BEBC-4E83-812D-12289F60122B}"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E6C478-AE2B-4FBA-B8BD-4D8C88C528A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64DF9A5-BEBC-4E83-812D-12289F60122B}"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E6C478-AE2B-4FBA-B8BD-4D8C88C528A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64DF9A5-BEBC-4E83-812D-12289F60122B}"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E6C478-AE2B-4FBA-B8BD-4D8C88C528A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64DF9A5-BEBC-4E83-812D-12289F60122B}" type="datetimeFigureOut">
              <a:rPr lang="tr-TR" smtClean="0"/>
              <a:t>14.6.2020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E6C478-AE2B-4FBA-B8BD-4D8C88C528A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64DF9A5-BEBC-4E83-812D-12289F60122B}" type="datetimeFigureOut">
              <a:rPr lang="tr-TR" smtClean="0"/>
              <a:t>14.6.2020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FE6C478-AE2B-4FBA-B8BD-4D8C88C528A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64DF9A5-BEBC-4E83-812D-12289F60122B}" type="datetimeFigureOut">
              <a:rPr lang="tr-TR" smtClean="0"/>
              <a:t>14.6.2020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FE6C478-AE2B-4FBA-B8BD-4D8C88C528A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64DF9A5-BEBC-4E83-812D-12289F60122B}" type="datetimeFigureOut">
              <a:rPr lang="tr-TR" smtClean="0"/>
              <a:t>14.6.2020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FE6C478-AE2B-4FBA-B8BD-4D8C88C528A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64DF9A5-BEBC-4E83-812D-12289F60122B}" type="datetimeFigureOut">
              <a:rPr lang="tr-TR" smtClean="0"/>
              <a:t>14.6.2020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FE6C478-AE2B-4FBA-B8BD-4D8C88C528A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64DF9A5-BEBC-4E83-812D-12289F60122B}" type="datetimeFigureOut">
              <a:rPr lang="tr-TR" smtClean="0"/>
              <a:t>14.6.2020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FE6C478-AE2B-4FBA-B8BD-4D8C88C528A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64DF9A5-BEBC-4E83-812D-12289F60122B}" type="datetimeFigureOut">
              <a:rPr lang="tr-TR" smtClean="0"/>
              <a:t>14.6.2020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FE6C478-AE2B-4FBA-B8BD-4D8C88C528A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DF9A5-BEBC-4E83-812D-12289F60122B}" type="datetimeFigureOut">
              <a:rPr lang="tr-TR" smtClean="0"/>
              <a:t>14.6.2020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6C478-AE2B-4FBA-B8BD-4D8C88C528A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2. HAFTA </a:t>
            </a:r>
            <a:endParaRPr lang="tr-TR" dirty="0"/>
          </a:p>
        </p:txBody>
      </p:sp>
      <p:sp>
        <p:nvSpPr>
          <p:cNvPr id="3" name="2 Alt Başlık"/>
          <p:cNvSpPr>
            <a:spLocks noGrp="1"/>
          </p:cNvSpPr>
          <p:nvPr>
            <p:ph type="subTitle" idx="1"/>
          </p:nvPr>
        </p:nvSpPr>
        <p:spPr/>
        <p:txBody>
          <a:bodyPr/>
          <a:lstStyle/>
          <a:p>
            <a:r>
              <a:rPr lang="tr-TR" dirty="0" smtClean="0"/>
              <a:t>ŞARK MESELESİ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smtClean="0"/>
              <a:t>Bu hafta Şark Meselesi denilen olguyu temel aksları üzerinden tartışacağız. </a:t>
            </a:r>
          </a:p>
          <a:p>
            <a:pPr algn="just"/>
            <a:r>
              <a:rPr lang="tr-TR" dirty="0" smtClean="0"/>
              <a:t>Geçen hafta da vurgulandığı üzere geç Osmanlı döneminin siyasi karar vericilerinin bilişsel haritasına nüfuz edebilmenin yolu Şark Meselesi’ne ait parametreleri iyi bilmekten geçer. </a:t>
            </a:r>
          </a:p>
          <a:p>
            <a:pPr algn="just"/>
            <a:r>
              <a:rPr lang="tr-TR" dirty="0"/>
              <a:t>Şark Meselesi’ne dair kuramsal ve </a:t>
            </a:r>
            <a:r>
              <a:rPr lang="tr-TR" dirty="0" smtClean="0"/>
              <a:t>pratiğe ilişkin bir </a:t>
            </a:r>
            <a:r>
              <a:rPr lang="tr-TR" dirty="0"/>
              <a:t>analiz her şeyden önce, bu meselenin kaynağında büyük oranda </a:t>
            </a:r>
            <a:r>
              <a:rPr lang="tr-TR" dirty="0" smtClean="0"/>
              <a:t>Oryantalist </a:t>
            </a:r>
            <a:r>
              <a:rPr lang="tr-TR" dirty="0"/>
              <a:t>söylemin yer aldığını göz önünde bulundurmak zorundadır. Nitekim bu söylem, Osmanlı İmparatorluğu’nu kendilerini hükümran özne olarak konumlandıran Batılı devletler karşısında çözülmesi gereken bir sorun, ele alınması gereken bir nesne </a:t>
            </a:r>
            <a:r>
              <a:rPr lang="tr-TR" dirty="0" smtClean="0"/>
              <a:t>halinde kurmuş yani onu sorunsallaştırmıştır. Bir </a:t>
            </a:r>
            <a:r>
              <a:rPr lang="tr-TR" dirty="0"/>
              <a:t>diğer ifadeyle Osmanlı İmparatorluğu, hükümran öznenin </a:t>
            </a:r>
            <a:r>
              <a:rPr lang="tr-TR" dirty="0" smtClean="0"/>
              <a:t>yani Batı’nın gözünde</a:t>
            </a:r>
            <a:r>
              <a:rPr lang="tr-TR" dirty="0"/>
              <a:t>, mutlak olduğu varsayılan bir eşitsizlik zemininde özne olma </a:t>
            </a:r>
            <a:r>
              <a:rPr lang="tr-TR" dirty="0" smtClean="0"/>
              <a:t>kapasitesinden soyutlanmış ve çözülmesi gereken </a:t>
            </a:r>
            <a:r>
              <a:rPr lang="tr-TR" dirty="0"/>
              <a:t>bir sorun olmak dışında bir önem atfedilmeyen bir </a:t>
            </a:r>
            <a:r>
              <a:rPr lang="tr-TR" dirty="0" err="1"/>
              <a:t>entite</a:t>
            </a:r>
            <a:r>
              <a:rPr lang="tr-TR" dirty="0"/>
              <a:t> olarak </a:t>
            </a:r>
            <a:r>
              <a:rPr lang="tr-TR" dirty="0" smtClean="0"/>
              <a:t>kurgulanmıştır.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a:r>
              <a:rPr lang="tr-TR" dirty="0" smtClean="0"/>
              <a:t>Batılı literatürde Şark Meselesi olarak anılan ve on dokuzuncu yüzyılın başından yirminci yüzyılın ilk çeyreğine kadar olan dönemde çeşitli biçimlerde ifadesini bulan olgu, Osmanlı, İngiliz ve Rus İmparatorluklarının binlerce diplomatik belgede adlarının yan yana zikredilmesine, onlarca barış ve uzlaştırma konferansında  aynı müzakere masasına oturmasına ve bir çok savaşta aynı ya da karşıt cephelerde vuruşmasına yol açmıştır.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Her ne kadar Şark Meselesi’ne Avusturya-Macaristan İmparatorluğu, Prusya (daha sonra Almanya), </a:t>
            </a:r>
            <a:r>
              <a:rPr lang="tr-TR" dirty="0" err="1" smtClean="0"/>
              <a:t>Piemonte</a:t>
            </a:r>
            <a:r>
              <a:rPr lang="tr-TR" dirty="0" smtClean="0"/>
              <a:t> (daha sonra İtalya) gibi diğer bazı Batılı güçler ve Osmanlı İmparatorluğu’ndan ayrılarak kurulan </a:t>
            </a:r>
            <a:r>
              <a:rPr lang="tr-TR" dirty="0" err="1" smtClean="0"/>
              <a:t>Yunanisyan</a:t>
            </a:r>
            <a:r>
              <a:rPr lang="tr-TR" dirty="0" smtClean="0"/>
              <a:t>, Sırbistan, Bulgaristan gibi ulus devletler değişen düzeylerde etkinlik gösteren özneler olarak dahil olmuşlarsa da; </a:t>
            </a:r>
            <a:r>
              <a:rPr lang="tr-TR" dirty="0" err="1" smtClean="0"/>
              <a:t>Viktorya</a:t>
            </a:r>
            <a:r>
              <a:rPr lang="tr-TR" dirty="0" smtClean="0"/>
              <a:t> Çağı İngiliz entelektüellerinin zihinsel süreçlerine damgasını vuran Radikalizmin Büyük Komplo (</a:t>
            </a:r>
            <a:r>
              <a:rPr lang="tr-TR" dirty="0" err="1" smtClean="0"/>
              <a:t>Great</a:t>
            </a:r>
            <a:r>
              <a:rPr lang="tr-TR" dirty="0" smtClean="0"/>
              <a:t> </a:t>
            </a:r>
            <a:r>
              <a:rPr lang="tr-TR" dirty="0" err="1" smtClean="0"/>
              <a:t>Conspiracy</a:t>
            </a:r>
            <a:r>
              <a:rPr lang="tr-TR" dirty="0" smtClean="0"/>
              <a:t>) tezlerinden beslenen ve on dokuzuncu yüzyılda çok popüler olmuş bir ifadeyle söylenecek olursa “Doğu’da oynanan büyük oyun”da (</a:t>
            </a:r>
            <a:r>
              <a:rPr lang="tr-TR" dirty="0" err="1" smtClean="0"/>
              <a:t>great</a:t>
            </a:r>
            <a:r>
              <a:rPr lang="tr-TR" dirty="0" smtClean="0"/>
              <a:t> </a:t>
            </a:r>
            <a:r>
              <a:rPr lang="tr-TR" dirty="0" err="1" smtClean="0"/>
              <a:t>game</a:t>
            </a:r>
            <a:r>
              <a:rPr lang="tr-TR" dirty="0" smtClean="0"/>
              <a:t> in </a:t>
            </a:r>
            <a:r>
              <a:rPr lang="tr-TR" dirty="0" err="1" smtClean="0"/>
              <a:t>the</a:t>
            </a:r>
            <a:r>
              <a:rPr lang="tr-TR" dirty="0" smtClean="0"/>
              <a:t> East) aslına başrolleri Osmanlı, İngiliz ve Rus İmparatorlukları paylaşmıştı. (</a:t>
            </a:r>
            <a:r>
              <a:rPr lang="tr-TR" dirty="0" err="1" smtClean="0"/>
              <a:t>Newsome</a:t>
            </a:r>
            <a:r>
              <a:rPr lang="tr-TR" dirty="0" smtClean="0"/>
              <a:t>, 1997: 104105)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pPr algn="just"/>
            <a:r>
              <a:rPr lang="tr-TR" dirty="0" smtClean="0"/>
              <a:t>Şark Meselesi tamlamasının bizatihi kendisinden </a:t>
            </a:r>
            <a:r>
              <a:rPr lang="tr-TR" dirty="0" err="1" smtClean="0"/>
              <a:t>çıkarsanabileceği</a:t>
            </a:r>
            <a:r>
              <a:rPr lang="tr-TR" dirty="0" smtClean="0"/>
              <a:t> üzere, Şark Meselesi özelinde Osmanlı İmparatorluğu’nu bir sorun olarak adlandıran, tanımlayan ve söylemsel olarak </a:t>
            </a:r>
            <a:r>
              <a:rPr lang="tr-TR" dirty="0" err="1" smtClean="0"/>
              <a:t>Foucault’cu</a:t>
            </a:r>
            <a:r>
              <a:rPr lang="tr-TR" dirty="0" smtClean="0"/>
              <a:t> anlamda </a:t>
            </a:r>
            <a:r>
              <a:rPr lang="tr-TR" dirty="0" err="1" smtClean="0"/>
              <a:t>problematize</a:t>
            </a:r>
            <a:r>
              <a:rPr lang="tr-TR" dirty="0" smtClean="0"/>
              <a:t> eden Batı idi. </a:t>
            </a:r>
          </a:p>
          <a:p>
            <a:pPr algn="just"/>
            <a:r>
              <a:rPr lang="tr-TR" dirty="0" smtClean="0"/>
              <a:t>Şark Meselesi bağlamında Britanya (ve onun on dokuzuncu yüzyıldaki gönülsüz müttefiki Fransa) ile Rusya tarafından temsil edilmekte olan Batı için Şark Meselesi en özet ifadeyle “şu Türklerle ne yapmalı?” sorusuna aranan cevaptı.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smtClean="0"/>
              <a:t>“</a:t>
            </a:r>
            <a:r>
              <a:rPr lang="tr-TR" dirty="0" err="1"/>
              <a:t>W</a:t>
            </a:r>
            <a:r>
              <a:rPr lang="tr-TR" dirty="0" err="1" smtClean="0"/>
              <a:t>hat</a:t>
            </a:r>
            <a:r>
              <a:rPr lang="tr-TR" dirty="0" smtClean="0"/>
              <a:t> </a:t>
            </a:r>
            <a:r>
              <a:rPr lang="tr-TR" dirty="0" err="1" smtClean="0"/>
              <a:t>to</a:t>
            </a:r>
            <a:r>
              <a:rPr lang="tr-TR" dirty="0" smtClean="0"/>
              <a:t> do </a:t>
            </a:r>
            <a:r>
              <a:rPr lang="tr-TR" dirty="0" err="1" smtClean="0"/>
              <a:t>with</a:t>
            </a:r>
            <a:r>
              <a:rPr lang="tr-TR" dirty="0" smtClean="0"/>
              <a:t> </a:t>
            </a:r>
            <a:r>
              <a:rPr lang="tr-TR" dirty="0" err="1" smtClean="0"/>
              <a:t>the</a:t>
            </a:r>
            <a:r>
              <a:rPr lang="tr-TR" dirty="0" smtClean="0"/>
              <a:t> </a:t>
            </a:r>
            <a:r>
              <a:rPr lang="tr-TR" dirty="0" err="1" smtClean="0"/>
              <a:t>Turk</a:t>
            </a:r>
            <a:r>
              <a:rPr lang="tr-TR" dirty="0" smtClean="0"/>
              <a:t>?” sorusu aslında Britanya ve Rusya’daki politik karar vericileri 1815’deki Viyana Kongresi’nden beri meşgul etmekte olan daha makro düzeydeki soruların türevi olarak ortaya çıkmıştı: Osmanlı İmparatorluğu’nun her an gerçekleşebileceği düşünülen çöküşünün bölgede yaratacağı iktidar boşluğunu kim dolduracak, doğu Akdeniz’de kim </a:t>
            </a:r>
            <a:r>
              <a:rPr lang="tr-TR" dirty="0" err="1" smtClean="0"/>
              <a:t>hegemonik</a:t>
            </a:r>
            <a:r>
              <a:rPr lang="tr-TR" dirty="0" smtClean="0"/>
              <a:t> güç haline gelecek, Avrupa güçler dengesi (</a:t>
            </a:r>
            <a:r>
              <a:rPr lang="tr-TR" dirty="0" err="1" smtClean="0"/>
              <a:t>balance</a:t>
            </a:r>
            <a:r>
              <a:rPr lang="tr-TR" dirty="0" smtClean="0"/>
              <a:t> of </a:t>
            </a:r>
            <a:r>
              <a:rPr lang="tr-TR" dirty="0" err="1" smtClean="0"/>
              <a:t>power</a:t>
            </a:r>
            <a:r>
              <a:rPr lang="tr-TR" dirty="0" smtClean="0"/>
              <a:t> in </a:t>
            </a:r>
            <a:r>
              <a:rPr lang="tr-TR" dirty="0" err="1" smtClean="0"/>
              <a:t>Europe</a:t>
            </a:r>
            <a:r>
              <a:rPr lang="tr-TR" dirty="0" smtClean="0"/>
              <a:t>) ve Avrupa uyumu (</a:t>
            </a:r>
            <a:r>
              <a:rPr lang="tr-TR" dirty="0" err="1" smtClean="0"/>
              <a:t>concert</a:t>
            </a:r>
            <a:r>
              <a:rPr lang="tr-TR" dirty="0" smtClean="0"/>
              <a:t> of </a:t>
            </a:r>
            <a:r>
              <a:rPr lang="tr-TR" dirty="0" err="1" smtClean="0"/>
              <a:t>Europe</a:t>
            </a:r>
            <a:r>
              <a:rPr lang="tr-TR" dirty="0" smtClean="0"/>
              <a:t>) kimin lehine ve kimlerin aleyhine bozulacaktı?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smtClean="0"/>
              <a:t>Merkantilizmin rehberliğinde ve bayraktarlığını yaptığı serbest ticaret anlayışını silah gemisi </a:t>
            </a:r>
            <a:r>
              <a:rPr lang="tr-TR" dirty="0" err="1" smtClean="0"/>
              <a:t>diplamasisi</a:t>
            </a:r>
            <a:r>
              <a:rPr lang="tr-TR" dirty="0" smtClean="0"/>
              <a:t> (</a:t>
            </a:r>
            <a:r>
              <a:rPr lang="tr-TR" dirty="0" err="1" smtClean="0"/>
              <a:t>gunboat</a:t>
            </a:r>
            <a:r>
              <a:rPr lang="tr-TR" dirty="0" smtClean="0"/>
              <a:t> </a:t>
            </a:r>
            <a:r>
              <a:rPr lang="tr-TR" dirty="0" err="1" smtClean="0"/>
              <a:t>diplomacy</a:t>
            </a:r>
            <a:r>
              <a:rPr lang="tr-TR" dirty="0" smtClean="0"/>
              <a:t>) ile dayatarak giderek </a:t>
            </a:r>
            <a:r>
              <a:rPr lang="tr-TR" dirty="0" err="1" smtClean="0"/>
              <a:t>hegemonik</a:t>
            </a:r>
            <a:r>
              <a:rPr lang="tr-TR" dirty="0" smtClean="0"/>
              <a:t> hale gelen Britanya kapitalizminin ve </a:t>
            </a:r>
            <a:r>
              <a:rPr lang="tr-TR" dirty="0" err="1" smtClean="0"/>
              <a:t>koloniyalizminin</a:t>
            </a:r>
            <a:r>
              <a:rPr lang="tr-TR" dirty="0" smtClean="0"/>
              <a:t>, Hindistan başta olmak üzere Doğu Akdeniz’den erişim sağlanabilecek olan sömürgelerini kaybetmeyi ya da daha çık bir ifadeyle Rusya’ya kaptırmayı asla göze alamayacağı bir tarihsel konjonktürde Osmanlı İmparatorluğu’nun varlığının devamı yeni bir anlam kazanmış ve Şark Meselesi denen olgu da Osmanlı’nın hükmettiği topraklar üzerinden yürütülen on dokuzuncu yüzyıl </a:t>
            </a:r>
            <a:r>
              <a:rPr lang="tr-TR" dirty="0" err="1" smtClean="0"/>
              <a:t>emperyal</a:t>
            </a:r>
            <a:r>
              <a:rPr lang="tr-TR" dirty="0" smtClean="0"/>
              <a:t> siyasalarının ürettiği savaşlar, diplomatik manevralar, anlaşmalar, siyasi ve ekonomik angajman ilişkileri, Osmanlı devletinin </a:t>
            </a:r>
            <a:r>
              <a:rPr lang="tr-TR" dirty="0" err="1" smtClean="0"/>
              <a:t>Mann’cı</a:t>
            </a:r>
            <a:r>
              <a:rPr lang="tr-TR" dirty="0" smtClean="0"/>
              <a:t> anlamda alt yapısal iktidara sahip ve sivil topluma nüfuz edebilen modern bir devlet görünümüne kavuşturulması ve geleneksel yönetim </a:t>
            </a:r>
            <a:r>
              <a:rPr lang="tr-TR" dirty="0" err="1" smtClean="0"/>
              <a:t>felefesinin</a:t>
            </a:r>
            <a:r>
              <a:rPr lang="tr-TR" dirty="0" smtClean="0"/>
              <a:t> üzerinde yükseldiği devlet-</a:t>
            </a:r>
            <a:r>
              <a:rPr lang="tr-TR" dirty="0" err="1" smtClean="0"/>
              <a:t>teba</a:t>
            </a:r>
            <a:r>
              <a:rPr lang="tr-TR" dirty="0" smtClean="0"/>
              <a:t> ilişkilerinin </a:t>
            </a:r>
            <a:r>
              <a:rPr lang="tr-TR" dirty="0" err="1" smtClean="0"/>
              <a:t>liberalize</a:t>
            </a:r>
            <a:r>
              <a:rPr lang="tr-TR" dirty="0" smtClean="0"/>
              <a:t> edilmesi gibi çeşitli aksiyon ve düşüncelerin tümünü  kapsar şekilde somutlaşmıştır.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Kaynakça</a:t>
            </a:r>
          </a:p>
          <a:p>
            <a:pPr algn="just"/>
            <a:r>
              <a:rPr lang="tr-TR" dirty="0" smtClean="0"/>
              <a:t>D. </a:t>
            </a:r>
            <a:r>
              <a:rPr lang="tr-TR" dirty="0" err="1" smtClean="0"/>
              <a:t>Newsome</a:t>
            </a:r>
            <a:r>
              <a:rPr lang="tr-TR" dirty="0" smtClean="0"/>
              <a:t> (1997), </a:t>
            </a:r>
            <a:r>
              <a:rPr lang="tr-TR" i="1" dirty="0" err="1" smtClean="0"/>
              <a:t>The</a:t>
            </a:r>
            <a:r>
              <a:rPr lang="tr-TR" i="1" dirty="0" smtClean="0"/>
              <a:t> </a:t>
            </a:r>
            <a:r>
              <a:rPr lang="tr-TR" i="1" dirty="0" err="1" smtClean="0"/>
              <a:t>Victorian</a:t>
            </a:r>
            <a:r>
              <a:rPr lang="tr-TR" i="1" dirty="0" smtClean="0"/>
              <a:t> </a:t>
            </a:r>
            <a:r>
              <a:rPr lang="tr-TR" i="1" dirty="0" err="1" smtClean="0"/>
              <a:t>World</a:t>
            </a:r>
            <a:r>
              <a:rPr lang="tr-TR" i="1" dirty="0" smtClean="0"/>
              <a:t> Picture: </a:t>
            </a:r>
            <a:r>
              <a:rPr lang="tr-TR" i="1" dirty="0" err="1" smtClean="0"/>
              <a:t>Perceptions</a:t>
            </a:r>
            <a:r>
              <a:rPr lang="tr-TR" i="1" dirty="0" smtClean="0"/>
              <a:t> </a:t>
            </a:r>
            <a:r>
              <a:rPr lang="tr-TR" i="1" dirty="0" err="1" smtClean="0"/>
              <a:t>and</a:t>
            </a:r>
            <a:r>
              <a:rPr lang="tr-TR" i="1" dirty="0" smtClean="0"/>
              <a:t> </a:t>
            </a:r>
            <a:r>
              <a:rPr lang="tr-TR" i="1" dirty="0" err="1" smtClean="0"/>
              <a:t>Introspections</a:t>
            </a:r>
            <a:r>
              <a:rPr lang="tr-TR" i="1" dirty="0" smtClean="0"/>
              <a:t> in </a:t>
            </a:r>
            <a:r>
              <a:rPr lang="tr-TR" i="1" dirty="0" err="1" smtClean="0"/>
              <a:t>the</a:t>
            </a:r>
            <a:r>
              <a:rPr lang="tr-TR" i="1" dirty="0" smtClean="0"/>
              <a:t> </a:t>
            </a:r>
            <a:r>
              <a:rPr lang="tr-TR" i="1" dirty="0" err="1" smtClean="0"/>
              <a:t>Age</a:t>
            </a:r>
            <a:r>
              <a:rPr lang="tr-TR" i="1" dirty="0" smtClean="0"/>
              <a:t> of </a:t>
            </a:r>
            <a:r>
              <a:rPr lang="tr-TR" i="1" dirty="0" err="1" smtClean="0"/>
              <a:t>Change</a:t>
            </a:r>
            <a:r>
              <a:rPr lang="tr-TR" dirty="0" smtClean="0"/>
              <a:t>, John </a:t>
            </a:r>
            <a:r>
              <a:rPr lang="tr-TR" dirty="0" err="1" smtClean="0"/>
              <a:t>Murray</a:t>
            </a:r>
            <a:r>
              <a:rPr lang="tr-TR" dirty="0" smtClean="0"/>
              <a:t>, </a:t>
            </a:r>
            <a:r>
              <a:rPr lang="tr-TR" dirty="0" err="1" smtClean="0"/>
              <a:t>London</a:t>
            </a:r>
            <a:r>
              <a:rPr lang="tr-TR" dirty="0" smtClean="0"/>
              <a:t>. </a:t>
            </a:r>
          </a:p>
          <a:p>
            <a:pPr algn="just"/>
            <a:r>
              <a:rPr lang="tr-TR" dirty="0" smtClean="0"/>
              <a:t>N. Çiçek (2010), </a:t>
            </a:r>
            <a:r>
              <a:rPr lang="tr-TR" i="1" dirty="0" err="1" smtClean="0"/>
              <a:t>The</a:t>
            </a:r>
            <a:r>
              <a:rPr lang="tr-TR" i="1" dirty="0" smtClean="0"/>
              <a:t> </a:t>
            </a:r>
            <a:r>
              <a:rPr lang="tr-TR" i="1" dirty="0" err="1" smtClean="0"/>
              <a:t>Young</a:t>
            </a:r>
            <a:r>
              <a:rPr lang="tr-TR" i="1" dirty="0" smtClean="0"/>
              <a:t> </a:t>
            </a:r>
            <a:r>
              <a:rPr lang="tr-TR" i="1" dirty="0" err="1" smtClean="0"/>
              <a:t>Ottomans</a:t>
            </a:r>
            <a:r>
              <a:rPr lang="tr-TR" i="1" dirty="0" smtClean="0"/>
              <a:t>: </a:t>
            </a:r>
            <a:r>
              <a:rPr lang="tr-TR" i="1" dirty="0" err="1" smtClean="0"/>
              <a:t>Turkish</a:t>
            </a:r>
            <a:r>
              <a:rPr lang="tr-TR" i="1" dirty="0" smtClean="0"/>
              <a:t> </a:t>
            </a:r>
            <a:r>
              <a:rPr lang="tr-TR" i="1" dirty="0" err="1" smtClean="0"/>
              <a:t>Critics</a:t>
            </a:r>
            <a:r>
              <a:rPr lang="tr-TR" i="1" dirty="0" smtClean="0"/>
              <a:t> of </a:t>
            </a:r>
            <a:r>
              <a:rPr lang="tr-TR" i="1" dirty="0" err="1" smtClean="0"/>
              <a:t>the</a:t>
            </a:r>
            <a:r>
              <a:rPr lang="tr-TR" i="1" dirty="0" smtClean="0"/>
              <a:t> </a:t>
            </a:r>
            <a:r>
              <a:rPr lang="tr-TR" i="1" dirty="0" err="1" smtClean="0"/>
              <a:t>Eastern</a:t>
            </a:r>
            <a:r>
              <a:rPr lang="tr-TR" i="1" dirty="0" smtClean="0"/>
              <a:t> </a:t>
            </a:r>
            <a:r>
              <a:rPr lang="tr-TR" i="1" dirty="0" err="1" smtClean="0"/>
              <a:t>Question</a:t>
            </a:r>
            <a:r>
              <a:rPr lang="tr-TR" dirty="0" smtClean="0"/>
              <a:t>, I. B. </a:t>
            </a:r>
            <a:r>
              <a:rPr lang="tr-TR" dirty="0" err="1" smtClean="0"/>
              <a:t>Tauris</a:t>
            </a:r>
            <a:r>
              <a:rPr lang="tr-TR" dirty="0" smtClean="0"/>
              <a:t>, </a:t>
            </a:r>
            <a:r>
              <a:rPr lang="tr-TR" dirty="0" err="1" smtClean="0"/>
              <a:t>London</a:t>
            </a:r>
            <a:r>
              <a:rPr lang="tr-TR" dirty="0" smtClean="0"/>
              <a:t>.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622</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2. HAFTA </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HAFTA </dc:title>
  <dc:creator>nc</dc:creator>
  <cp:lastModifiedBy>nc</cp:lastModifiedBy>
  <cp:revision>6</cp:revision>
  <dcterms:created xsi:type="dcterms:W3CDTF">2020-06-14T10:50:14Z</dcterms:created>
  <dcterms:modified xsi:type="dcterms:W3CDTF">2020-06-14T11:38:20Z</dcterms:modified>
</cp:coreProperties>
</file>