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A2CDD5D-E959-4921-9397-786B763E25B6}">
          <p14:sldIdLst>
            <p14:sldId id="256"/>
            <p14:sldId id="257"/>
            <p14:sldId id="258"/>
            <p14:sldId id="261"/>
            <p14:sldId id="260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7. 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Siyaset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13.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13. hafta sosyal antropolojiye damga vuran bir diğer alt disiplinin girişine ayrıldı: Siyasal antropoloji.</a:t>
            </a:r>
          </a:p>
          <a:p>
            <a:r>
              <a:rPr lang="tr-TR" sz="2400" dirty="0">
                <a:latin typeface="Bell MT" pitchFamily="18" charset="0"/>
              </a:rPr>
              <a:t>Önce farklı siyasi topluluk prototiplerini ele alacağız. Ardından Marksist </a:t>
            </a:r>
            <a:r>
              <a:rPr lang="tr-TR" sz="2400" dirty="0" err="1">
                <a:latin typeface="Bell MT" pitchFamily="18" charset="0"/>
              </a:rPr>
              <a:t>ilahileştirme</a:t>
            </a:r>
            <a:r>
              <a:rPr lang="tr-TR" sz="2400" dirty="0">
                <a:latin typeface="Bell MT" pitchFamily="18" charset="0"/>
              </a:rPr>
              <a:t> kavramına odaklanacağız.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13.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>
                <a:latin typeface="Bell MT" pitchFamily="18" charset="0"/>
              </a:rPr>
              <a:t>Sosyal antropolojik siyaset çalışmaları, toplulukların siyasi işleyişlerine göre dört tip antropolojik topluluk prototipi çıkarmıştır.</a:t>
            </a:r>
          </a:p>
          <a:p>
            <a:r>
              <a:rPr lang="tr-TR" sz="2400" dirty="0" err="1">
                <a:latin typeface="Bell MT" pitchFamily="18" charset="0"/>
              </a:rPr>
              <a:t>Nuer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etnografisi</a:t>
            </a:r>
            <a:r>
              <a:rPr lang="tr-TR" sz="2400" dirty="0">
                <a:latin typeface="Bell MT" pitchFamily="18" charset="0"/>
              </a:rPr>
              <a:t>, devletin ve herhangi bir tür liderliğin olmadığı ama siyasetin soy ve mekânsal düzenlemelerle toplumsal yaşama içkin olduğu bir model ortaya koyar.</a:t>
            </a:r>
          </a:p>
          <a:p>
            <a:r>
              <a:rPr lang="tr-TR" sz="2400" dirty="0" err="1">
                <a:latin typeface="Bell MT" pitchFamily="18" charset="0"/>
              </a:rPr>
              <a:t>Melanezya’nın</a:t>
            </a:r>
            <a:r>
              <a:rPr lang="tr-TR" sz="2400" dirty="0">
                <a:latin typeface="Bell MT" pitchFamily="18" charset="0"/>
              </a:rPr>
              <a:t> Büyük Adam tipi, ekonomik </a:t>
            </a:r>
            <a:r>
              <a:rPr lang="tr-TR" sz="2400" dirty="0" err="1">
                <a:latin typeface="Bell MT" pitchFamily="18" charset="0"/>
              </a:rPr>
              <a:t>mobilizasyonu</a:t>
            </a:r>
            <a:r>
              <a:rPr lang="tr-TR" sz="2400" dirty="0">
                <a:latin typeface="Bell MT" pitchFamily="18" charset="0"/>
              </a:rPr>
              <a:t> sağlama başarısı ile bağlamsal olarak önem kazanan bir liderlik tipine karşılık gelir.</a:t>
            </a:r>
          </a:p>
          <a:p>
            <a:r>
              <a:rPr lang="tr-TR" sz="2400" dirty="0">
                <a:latin typeface="Bell MT" pitchFamily="18" charset="0"/>
              </a:rPr>
              <a:t>Polinezya’nın Şefleri ise idari bir hiyerarşinin bölgesel manada soy ile özdeşleştirilip kullanıldığı daha organize bir siyasi biçimdir.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13.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>
                <a:latin typeface="Bell MT" pitchFamily="18" charset="0"/>
              </a:rPr>
              <a:t>Afrika Krallıkları (Uganda </a:t>
            </a:r>
            <a:r>
              <a:rPr lang="tr-TR" sz="2400" dirty="0" err="1">
                <a:latin typeface="Bell MT" pitchFamily="18" charset="0"/>
              </a:rPr>
              <a:t>Bunyoro</a:t>
            </a:r>
            <a:r>
              <a:rPr lang="tr-TR" sz="2400" dirty="0">
                <a:latin typeface="Bell MT" pitchFamily="18" charset="0"/>
              </a:rPr>
              <a:t> sülalesi) ise bir tür aristokrasi tanımlar ve idareyi aristokratların bağlaşıklıkları üzerinden yürütür.</a:t>
            </a:r>
          </a:p>
          <a:p>
            <a:r>
              <a:rPr lang="tr-TR" sz="2400" dirty="0">
                <a:latin typeface="Bell MT" pitchFamily="18" charset="0"/>
              </a:rPr>
              <a:t>İktidarların hakimiyetlerini meşru kılma ve toplumsal bir kabul yaratma arzularını hangi kanallardan harekete geçirdikleri önemlidir. Marksist </a:t>
            </a:r>
            <a:r>
              <a:rPr lang="tr-TR" sz="2400" dirty="0" err="1">
                <a:latin typeface="Bell MT" pitchFamily="18" charset="0"/>
              </a:rPr>
              <a:t>ilahileştirme</a:t>
            </a:r>
            <a:r>
              <a:rPr lang="tr-TR" sz="2400" dirty="0">
                <a:latin typeface="Bell MT" pitchFamily="18" charset="0"/>
              </a:rPr>
              <a:t> kavramı, iktidarın, varlığının kutsal bir normale dayandığı, ruhani bir veçhesi olduğuna dönük iddiasına ve işleyişine işaret eder. Bir tür </a:t>
            </a:r>
            <a:r>
              <a:rPr lang="tr-TR" sz="2400" dirty="0" err="1">
                <a:latin typeface="Bell MT" pitchFamily="18" charset="0"/>
              </a:rPr>
              <a:t>teodise</a:t>
            </a:r>
            <a:r>
              <a:rPr lang="tr-TR" sz="2400" dirty="0">
                <a:latin typeface="Bell MT" pitchFamily="18" charset="0"/>
              </a:rPr>
              <a:t> sorununa da uzanan bu yaklaşım iktidarın kurduğu </a:t>
            </a:r>
            <a:r>
              <a:rPr lang="tr-TR" sz="2400" dirty="0" err="1">
                <a:latin typeface="Bell MT" pitchFamily="18" charset="0"/>
              </a:rPr>
              <a:t>avantajlılık</a:t>
            </a:r>
            <a:r>
              <a:rPr lang="tr-TR" sz="2400" dirty="0">
                <a:latin typeface="Bell MT" pitchFamily="18" charset="0"/>
              </a:rPr>
              <a:t> ve </a:t>
            </a:r>
            <a:r>
              <a:rPr lang="tr-TR" sz="2400" dirty="0" err="1">
                <a:latin typeface="Bell MT" pitchFamily="18" charset="0"/>
              </a:rPr>
              <a:t>dezavantajlılık</a:t>
            </a:r>
            <a:r>
              <a:rPr lang="tr-TR" sz="2400" dirty="0">
                <a:latin typeface="Bell MT" pitchFamily="18" charset="0"/>
              </a:rPr>
              <a:t> biçimlerinin normal karşılanması gerektiğine dönük bir siyasi anlam üretmeye çalışır.</a:t>
            </a:r>
          </a:p>
          <a:p>
            <a:endParaRPr lang="tr-TR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289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13.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On üçüncü hafta </a:t>
            </a:r>
            <a:r>
              <a:rPr lang="tr-TR" sz="2400" dirty="0" err="1">
                <a:latin typeface="Bell MT" pitchFamily="18" charset="0"/>
              </a:rPr>
              <a:t>Malinowski’nin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etnografisinin</a:t>
            </a:r>
            <a:r>
              <a:rPr lang="tr-TR" sz="2400" dirty="0">
                <a:latin typeface="Bell MT" pitchFamily="18" charset="0"/>
              </a:rPr>
              <a:t> Vahşilerin Bir </a:t>
            </a:r>
            <a:r>
              <a:rPr lang="tr-TR" sz="2400" dirty="0" err="1">
                <a:latin typeface="Bell MT" pitchFamily="18" charset="0"/>
              </a:rPr>
              <a:t>Ensest</a:t>
            </a:r>
            <a:r>
              <a:rPr lang="tr-TR" sz="2400" dirty="0">
                <a:latin typeface="Bell MT" pitchFamily="18" charset="0"/>
              </a:rPr>
              <a:t> Miti bölümünü okuyoruz.</a:t>
            </a:r>
          </a:p>
          <a:p>
            <a:r>
              <a:rPr lang="tr-TR" sz="2400" dirty="0">
                <a:latin typeface="Bell MT" pitchFamily="18" charset="0"/>
              </a:rPr>
              <a:t>Bu bölümde </a:t>
            </a:r>
            <a:r>
              <a:rPr lang="tr-TR" sz="2400" dirty="0" err="1">
                <a:latin typeface="Bell MT" pitchFamily="18" charset="0"/>
              </a:rPr>
              <a:t>Malinowski</a:t>
            </a:r>
            <a:r>
              <a:rPr lang="tr-TR" sz="2400" dirty="0">
                <a:latin typeface="Bell MT" pitchFamily="18" charset="0"/>
              </a:rPr>
              <a:t>, </a:t>
            </a:r>
            <a:r>
              <a:rPr lang="tr-TR" sz="2400" dirty="0" err="1">
                <a:latin typeface="Bell MT" pitchFamily="18" charset="0"/>
              </a:rPr>
              <a:t>Trobriand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ensest</a:t>
            </a:r>
            <a:r>
              <a:rPr lang="tr-TR" sz="2400" dirty="0">
                <a:latin typeface="Bell MT" pitchFamily="18" charset="0"/>
              </a:rPr>
              <a:t> tabusu ile aşk büyüsünün ortaya çıkışını ilişkilendiriyor. </a:t>
            </a:r>
          </a:p>
        </p:txBody>
      </p:sp>
    </p:spTree>
    <p:extLst>
      <p:ext uri="{BB962C8B-B14F-4D97-AF65-F5344CB8AC3E}">
        <p14:creationId xmlns:p14="http://schemas.microsoft.com/office/powerpoint/2010/main" val="61040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13.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>
                <a:latin typeface="Bell MT" pitchFamily="18" charset="0"/>
              </a:rPr>
              <a:t>Bronislaw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Malinowski</a:t>
            </a:r>
            <a:r>
              <a:rPr lang="tr-TR" sz="2400" dirty="0">
                <a:latin typeface="Bell MT" pitchFamily="18" charset="0"/>
              </a:rPr>
              <a:t>. </a:t>
            </a:r>
            <a:r>
              <a:rPr lang="tr-TR" sz="2400" i="1" dirty="0">
                <a:latin typeface="Bell MT" pitchFamily="18" charset="0"/>
              </a:rPr>
              <a:t>Vahşilerin Cinsel Yaşamı. </a:t>
            </a:r>
            <a:r>
              <a:rPr lang="tr-TR" sz="2400" dirty="0">
                <a:latin typeface="Bell MT" pitchFamily="18" charset="0"/>
              </a:rPr>
              <a:t>İstanbul: </a:t>
            </a:r>
            <a:r>
              <a:rPr lang="tr-TR" sz="2400" dirty="0" err="1">
                <a:latin typeface="Bell MT" pitchFamily="18" charset="0"/>
              </a:rPr>
              <a:t>Kabalcı</a:t>
            </a:r>
            <a:r>
              <a:rPr lang="tr-TR" sz="2400" dirty="0">
                <a:latin typeface="Bell MT" pitchFamily="18" charset="0"/>
              </a:rPr>
              <a:t> Yayınları. (Vahşilerin Bir </a:t>
            </a:r>
            <a:r>
              <a:rPr lang="tr-TR" sz="2400" dirty="0" err="1">
                <a:latin typeface="Bell MT" pitchFamily="18" charset="0"/>
              </a:rPr>
              <a:t>Ensest</a:t>
            </a:r>
            <a:r>
              <a:rPr lang="tr-TR" sz="2400">
                <a:latin typeface="Bell MT" pitchFamily="18" charset="0"/>
              </a:rPr>
              <a:t> Miti bölümü</a:t>
            </a:r>
            <a:r>
              <a:rPr lang="tr-TR" sz="2400" dirty="0">
                <a:latin typeface="Bell MT" pitchFamily="18" charset="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260</Words>
  <Application>Microsoft Office PowerPoint</Application>
  <PresentationFormat>On-screen Show (4:3)</PresentationFormat>
  <Paragraphs>20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Aldhabi</vt:lpstr>
      <vt:lpstr>Andalus</vt:lpstr>
      <vt:lpstr>Arial</vt:lpstr>
      <vt:lpstr>Bell MT</vt:lpstr>
      <vt:lpstr>Calibri</vt:lpstr>
      <vt:lpstr>Ofis Teması</vt:lpstr>
      <vt:lpstr>7. konu</vt:lpstr>
      <vt:lpstr>13. hafta</vt:lpstr>
      <vt:lpstr>13. hafta</vt:lpstr>
      <vt:lpstr>13. hafta</vt:lpstr>
      <vt:lpstr>13. hafta</vt:lpstr>
      <vt:lpstr>13.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58</cp:revision>
  <dcterms:created xsi:type="dcterms:W3CDTF">2018-05-08T13:48:36Z</dcterms:created>
  <dcterms:modified xsi:type="dcterms:W3CDTF">2018-12-23T14:04:38Z</dcterms:modified>
</cp:coreProperties>
</file>