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x-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2" d="100"/>
          <a:sy n="72" d="100"/>
        </p:scale>
        <p:origin x="-404"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GB"/>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GB"/>
          </a:p>
        </p:txBody>
      </p:sp>
      <p:sp>
        <p:nvSpPr>
          <p:cNvPr id="4" name="Veri Yer Tutucusu 3"/>
          <p:cNvSpPr>
            <a:spLocks noGrp="1"/>
          </p:cNvSpPr>
          <p:nvPr>
            <p:ph type="dt" sz="half" idx="10"/>
          </p:nvPr>
        </p:nvSpPr>
        <p:spPr/>
        <p:txBody>
          <a:bodyPr/>
          <a:lstStyle/>
          <a:p>
            <a:fld id="{FD168922-EEB3-42C1-85A5-46E2125D3071}"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A1DA4AF1-37FD-4EC6-A7CD-114178FADE73}" type="slidenum">
              <a:rPr lang="en-GB" smtClean="0"/>
              <a:t>‹#›</a:t>
            </a:fld>
            <a:endParaRPr lang="en-GB"/>
          </a:p>
        </p:txBody>
      </p:sp>
    </p:spTree>
    <p:extLst>
      <p:ext uri="{BB962C8B-B14F-4D97-AF65-F5344CB8AC3E}">
        <p14:creationId xmlns:p14="http://schemas.microsoft.com/office/powerpoint/2010/main" val="2224074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FD168922-EEB3-42C1-85A5-46E2125D3071}"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A1DA4AF1-37FD-4EC6-A7CD-114178FADE73}" type="slidenum">
              <a:rPr lang="en-GB" smtClean="0"/>
              <a:t>‹#›</a:t>
            </a:fld>
            <a:endParaRPr lang="en-GB"/>
          </a:p>
        </p:txBody>
      </p:sp>
    </p:spTree>
    <p:extLst>
      <p:ext uri="{BB962C8B-B14F-4D97-AF65-F5344CB8AC3E}">
        <p14:creationId xmlns:p14="http://schemas.microsoft.com/office/powerpoint/2010/main" val="32292928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GB"/>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FD168922-EEB3-42C1-85A5-46E2125D3071}"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A1DA4AF1-37FD-4EC6-A7CD-114178FADE73}" type="slidenum">
              <a:rPr lang="en-GB" smtClean="0"/>
              <a:t>‹#›</a:t>
            </a:fld>
            <a:endParaRPr lang="en-GB"/>
          </a:p>
        </p:txBody>
      </p:sp>
    </p:spTree>
    <p:extLst>
      <p:ext uri="{BB962C8B-B14F-4D97-AF65-F5344CB8AC3E}">
        <p14:creationId xmlns:p14="http://schemas.microsoft.com/office/powerpoint/2010/main" val="3417666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10"/>
          </p:nvPr>
        </p:nvSpPr>
        <p:spPr/>
        <p:txBody>
          <a:bodyPr/>
          <a:lstStyle/>
          <a:p>
            <a:fld id="{FD168922-EEB3-42C1-85A5-46E2125D3071}"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A1DA4AF1-37FD-4EC6-A7CD-114178FADE73}" type="slidenum">
              <a:rPr lang="en-GB" smtClean="0"/>
              <a:t>‹#›</a:t>
            </a:fld>
            <a:endParaRPr lang="en-GB"/>
          </a:p>
        </p:txBody>
      </p:sp>
    </p:spTree>
    <p:extLst>
      <p:ext uri="{BB962C8B-B14F-4D97-AF65-F5344CB8AC3E}">
        <p14:creationId xmlns:p14="http://schemas.microsoft.com/office/powerpoint/2010/main" val="40540061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GB"/>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D168922-EEB3-42C1-85A5-46E2125D3071}" type="datetimeFigureOut">
              <a:rPr lang="en-GB" smtClean="0"/>
              <a:t>03/05/2020</a:t>
            </a:fld>
            <a:endParaRPr lang="en-GB"/>
          </a:p>
        </p:txBody>
      </p:sp>
      <p:sp>
        <p:nvSpPr>
          <p:cNvPr id="5" name="Altbilgi Yer Tutucusu 4"/>
          <p:cNvSpPr>
            <a:spLocks noGrp="1"/>
          </p:cNvSpPr>
          <p:nvPr>
            <p:ph type="ftr" sz="quarter" idx="11"/>
          </p:nvPr>
        </p:nvSpPr>
        <p:spPr/>
        <p:txBody>
          <a:bodyPr/>
          <a:lstStyle/>
          <a:p>
            <a:endParaRPr lang="en-GB"/>
          </a:p>
        </p:txBody>
      </p:sp>
      <p:sp>
        <p:nvSpPr>
          <p:cNvPr id="6" name="Slayt Numarası Yer Tutucusu 5"/>
          <p:cNvSpPr>
            <a:spLocks noGrp="1"/>
          </p:cNvSpPr>
          <p:nvPr>
            <p:ph type="sldNum" sz="quarter" idx="12"/>
          </p:nvPr>
        </p:nvSpPr>
        <p:spPr/>
        <p:txBody>
          <a:bodyPr/>
          <a:lstStyle/>
          <a:p>
            <a:fld id="{A1DA4AF1-37FD-4EC6-A7CD-114178FADE73}" type="slidenum">
              <a:rPr lang="en-GB" smtClean="0"/>
              <a:t>‹#›</a:t>
            </a:fld>
            <a:endParaRPr lang="en-GB"/>
          </a:p>
        </p:txBody>
      </p:sp>
    </p:spTree>
    <p:extLst>
      <p:ext uri="{BB962C8B-B14F-4D97-AF65-F5344CB8AC3E}">
        <p14:creationId xmlns:p14="http://schemas.microsoft.com/office/powerpoint/2010/main" val="2069830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Veri Yer Tutucusu 4"/>
          <p:cNvSpPr>
            <a:spLocks noGrp="1"/>
          </p:cNvSpPr>
          <p:nvPr>
            <p:ph type="dt" sz="half" idx="10"/>
          </p:nvPr>
        </p:nvSpPr>
        <p:spPr/>
        <p:txBody>
          <a:bodyPr/>
          <a:lstStyle/>
          <a:p>
            <a:fld id="{FD168922-EEB3-42C1-85A5-46E2125D3071}"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A1DA4AF1-37FD-4EC6-A7CD-114178FADE73}" type="slidenum">
              <a:rPr lang="en-GB" smtClean="0"/>
              <a:t>‹#›</a:t>
            </a:fld>
            <a:endParaRPr lang="en-GB"/>
          </a:p>
        </p:txBody>
      </p:sp>
    </p:spTree>
    <p:extLst>
      <p:ext uri="{BB962C8B-B14F-4D97-AF65-F5344CB8AC3E}">
        <p14:creationId xmlns:p14="http://schemas.microsoft.com/office/powerpoint/2010/main" val="5919471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GB"/>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7" name="Veri Yer Tutucusu 6"/>
          <p:cNvSpPr>
            <a:spLocks noGrp="1"/>
          </p:cNvSpPr>
          <p:nvPr>
            <p:ph type="dt" sz="half" idx="10"/>
          </p:nvPr>
        </p:nvSpPr>
        <p:spPr/>
        <p:txBody>
          <a:bodyPr/>
          <a:lstStyle/>
          <a:p>
            <a:fld id="{FD168922-EEB3-42C1-85A5-46E2125D3071}" type="datetimeFigureOut">
              <a:rPr lang="en-GB" smtClean="0"/>
              <a:t>03/05/2020</a:t>
            </a:fld>
            <a:endParaRPr lang="en-GB"/>
          </a:p>
        </p:txBody>
      </p:sp>
      <p:sp>
        <p:nvSpPr>
          <p:cNvPr id="8" name="Altbilgi Yer Tutucusu 7"/>
          <p:cNvSpPr>
            <a:spLocks noGrp="1"/>
          </p:cNvSpPr>
          <p:nvPr>
            <p:ph type="ftr" sz="quarter" idx="11"/>
          </p:nvPr>
        </p:nvSpPr>
        <p:spPr/>
        <p:txBody>
          <a:bodyPr/>
          <a:lstStyle/>
          <a:p>
            <a:endParaRPr lang="en-GB"/>
          </a:p>
        </p:txBody>
      </p:sp>
      <p:sp>
        <p:nvSpPr>
          <p:cNvPr id="9" name="Slayt Numarası Yer Tutucusu 8"/>
          <p:cNvSpPr>
            <a:spLocks noGrp="1"/>
          </p:cNvSpPr>
          <p:nvPr>
            <p:ph type="sldNum" sz="quarter" idx="12"/>
          </p:nvPr>
        </p:nvSpPr>
        <p:spPr/>
        <p:txBody>
          <a:bodyPr/>
          <a:lstStyle/>
          <a:p>
            <a:fld id="{A1DA4AF1-37FD-4EC6-A7CD-114178FADE73}" type="slidenum">
              <a:rPr lang="en-GB" smtClean="0"/>
              <a:t>‹#›</a:t>
            </a:fld>
            <a:endParaRPr lang="en-GB"/>
          </a:p>
        </p:txBody>
      </p:sp>
    </p:spTree>
    <p:extLst>
      <p:ext uri="{BB962C8B-B14F-4D97-AF65-F5344CB8AC3E}">
        <p14:creationId xmlns:p14="http://schemas.microsoft.com/office/powerpoint/2010/main" val="1470023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GB"/>
          </a:p>
        </p:txBody>
      </p:sp>
      <p:sp>
        <p:nvSpPr>
          <p:cNvPr id="3" name="Veri Yer Tutucusu 2"/>
          <p:cNvSpPr>
            <a:spLocks noGrp="1"/>
          </p:cNvSpPr>
          <p:nvPr>
            <p:ph type="dt" sz="half" idx="10"/>
          </p:nvPr>
        </p:nvSpPr>
        <p:spPr/>
        <p:txBody>
          <a:bodyPr/>
          <a:lstStyle/>
          <a:p>
            <a:fld id="{FD168922-EEB3-42C1-85A5-46E2125D3071}" type="datetimeFigureOut">
              <a:rPr lang="en-GB" smtClean="0"/>
              <a:t>03/05/2020</a:t>
            </a:fld>
            <a:endParaRPr lang="en-GB"/>
          </a:p>
        </p:txBody>
      </p:sp>
      <p:sp>
        <p:nvSpPr>
          <p:cNvPr id="4" name="Altbilgi Yer Tutucusu 3"/>
          <p:cNvSpPr>
            <a:spLocks noGrp="1"/>
          </p:cNvSpPr>
          <p:nvPr>
            <p:ph type="ftr" sz="quarter" idx="11"/>
          </p:nvPr>
        </p:nvSpPr>
        <p:spPr/>
        <p:txBody>
          <a:bodyPr/>
          <a:lstStyle/>
          <a:p>
            <a:endParaRPr lang="en-GB"/>
          </a:p>
        </p:txBody>
      </p:sp>
      <p:sp>
        <p:nvSpPr>
          <p:cNvPr id="5" name="Slayt Numarası Yer Tutucusu 4"/>
          <p:cNvSpPr>
            <a:spLocks noGrp="1"/>
          </p:cNvSpPr>
          <p:nvPr>
            <p:ph type="sldNum" sz="quarter" idx="12"/>
          </p:nvPr>
        </p:nvSpPr>
        <p:spPr/>
        <p:txBody>
          <a:bodyPr/>
          <a:lstStyle/>
          <a:p>
            <a:fld id="{A1DA4AF1-37FD-4EC6-A7CD-114178FADE73}" type="slidenum">
              <a:rPr lang="en-GB" smtClean="0"/>
              <a:t>‹#›</a:t>
            </a:fld>
            <a:endParaRPr lang="en-GB"/>
          </a:p>
        </p:txBody>
      </p:sp>
    </p:spTree>
    <p:extLst>
      <p:ext uri="{BB962C8B-B14F-4D97-AF65-F5344CB8AC3E}">
        <p14:creationId xmlns:p14="http://schemas.microsoft.com/office/powerpoint/2010/main" val="23426586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D168922-EEB3-42C1-85A5-46E2125D3071}" type="datetimeFigureOut">
              <a:rPr lang="en-GB" smtClean="0"/>
              <a:t>03/05/2020</a:t>
            </a:fld>
            <a:endParaRPr lang="en-GB"/>
          </a:p>
        </p:txBody>
      </p:sp>
      <p:sp>
        <p:nvSpPr>
          <p:cNvPr id="3" name="Altbilgi Yer Tutucusu 2"/>
          <p:cNvSpPr>
            <a:spLocks noGrp="1"/>
          </p:cNvSpPr>
          <p:nvPr>
            <p:ph type="ftr" sz="quarter" idx="11"/>
          </p:nvPr>
        </p:nvSpPr>
        <p:spPr/>
        <p:txBody>
          <a:bodyPr/>
          <a:lstStyle/>
          <a:p>
            <a:endParaRPr lang="en-GB"/>
          </a:p>
        </p:txBody>
      </p:sp>
      <p:sp>
        <p:nvSpPr>
          <p:cNvPr id="4" name="Slayt Numarası Yer Tutucusu 3"/>
          <p:cNvSpPr>
            <a:spLocks noGrp="1"/>
          </p:cNvSpPr>
          <p:nvPr>
            <p:ph type="sldNum" sz="quarter" idx="12"/>
          </p:nvPr>
        </p:nvSpPr>
        <p:spPr/>
        <p:txBody>
          <a:bodyPr/>
          <a:lstStyle/>
          <a:p>
            <a:fld id="{A1DA4AF1-37FD-4EC6-A7CD-114178FADE73}" type="slidenum">
              <a:rPr lang="en-GB" smtClean="0"/>
              <a:t>‹#›</a:t>
            </a:fld>
            <a:endParaRPr lang="en-GB"/>
          </a:p>
        </p:txBody>
      </p:sp>
    </p:spTree>
    <p:extLst>
      <p:ext uri="{BB962C8B-B14F-4D97-AF65-F5344CB8AC3E}">
        <p14:creationId xmlns:p14="http://schemas.microsoft.com/office/powerpoint/2010/main" val="2764112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D168922-EEB3-42C1-85A5-46E2125D3071}"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A1DA4AF1-37FD-4EC6-A7CD-114178FADE73}" type="slidenum">
              <a:rPr lang="en-GB" smtClean="0"/>
              <a:t>‹#›</a:t>
            </a:fld>
            <a:endParaRPr lang="en-GB"/>
          </a:p>
        </p:txBody>
      </p:sp>
    </p:spTree>
    <p:extLst>
      <p:ext uri="{BB962C8B-B14F-4D97-AF65-F5344CB8AC3E}">
        <p14:creationId xmlns:p14="http://schemas.microsoft.com/office/powerpoint/2010/main" val="11012434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GB"/>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D168922-EEB3-42C1-85A5-46E2125D3071}" type="datetimeFigureOut">
              <a:rPr lang="en-GB" smtClean="0"/>
              <a:t>03/05/2020</a:t>
            </a:fld>
            <a:endParaRPr lang="en-GB"/>
          </a:p>
        </p:txBody>
      </p:sp>
      <p:sp>
        <p:nvSpPr>
          <p:cNvPr id="6" name="Altbilgi Yer Tutucusu 5"/>
          <p:cNvSpPr>
            <a:spLocks noGrp="1"/>
          </p:cNvSpPr>
          <p:nvPr>
            <p:ph type="ftr" sz="quarter" idx="11"/>
          </p:nvPr>
        </p:nvSpPr>
        <p:spPr/>
        <p:txBody>
          <a:bodyPr/>
          <a:lstStyle/>
          <a:p>
            <a:endParaRPr lang="en-GB"/>
          </a:p>
        </p:txBody>
      </p:sp>
      <p:sp>
        <p:nvSpPr>
          <p:cNvPr id="7" name="Slayt Numarası Yer Tutucusu 6"/>
          <p:cNvSpPr>
            <a:spLocks noGrp="1"/>
          </p:cNvSpPr>
          <p:nvPr>
            <p:ph type="sldNum" sz="quarter" idx="12"/>
          </p:nvPr>
        </p:nvSpPr>
        <p:spPr/>
        <p:txBody>
          <a:bodyPr/>
          <a:lstStyle/>
          <a:p>
            <a:fld id="{A1DA4AF1-37FD-4EC6-A7CD-114178FADE73}" type="slidenum">
              <a:rPr lang="en-GB" smtClean="0"/>
              <a:t>‹#›</a:t>
            </a:fld>
            <a:endParaRPr lang="en-GB"/>
          </a:p>
        </p:txBody>
      </p:sp>
    </p:spTree>
    <p:extLst>
      <p:ext uri="{BB962C8B-B14F-4D97-AF65-F5344CB8AC3E}">
        <p14:creationId xmlns:p14="http://schemas.microsoft.com/office/powerpoint/2010/main" val="9345151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GB"/>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GB"/>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168922-EEB3-42C1-85A5-46E2125D3071}" type="datetimeFigureOut">
              <a:rPr lang="en-GB" smtClean="0"/>
              <a:t>03/05/2020</a:t>
            </a:fld>
            <a:endParaRPr lang="en-GB"/>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DA4AF1-37FD-4EC6-A7CD-114178FADE73}" type="slidenum">
              <a:rPr lang="en-GB" smtClean="0"/>
              <a:t>‹#›</a:t>
            </a:fld>
            <a:endParaRPr lang="en-GB"/>
          </a:p>
        </p:txBody>
      </p:sp>
    </p:spTree>
    <p:extLst>
      <p:ext uri="{BB962C8B-B14F-4D97-AF65-F5344CB8AC3E}">
        <p14:creationId xmlns:p14="http://schemas.microsoft.com/office/powerpoint/2010/main" val="1082396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1981200" y="274638"/>
            <a:ext cx="8305800" cy="5516562"/>
          </a:xfrm>
          <a:ln>
            <a:solidFill>
              <a:srgbClr val="FF0000"/>
            </a:solidFill>
            <a:miter lim="800000"/>
            <a:headEnd/>
            <a:tailEnd/>
          </a:ln>
        </p:spPr>
        <p:txBody>
          <a:bodyPr>
            <a:normAutofit/>
          </a:bodyPr>
          <a:lstStyle/>
          <a:p>
            <a:pPr algn="ctr" eaLnBrk="1" hangingPunct="1"/>
            <a:r>
              <a:rPr lang="tr-TR" altLang="tr-TR" sz="4000" b="1" dirty="0">
                <a:solidFill>
                  <a:srgbClr val="FF0000"/>
                </a:solidFill>
              </a:rPr>
              <a:t>SATRANÇ TAŞLARININ HAREKETLERİNİ TANIYALIM</a:t>
            </a:r>
          </a:p>
        </p:txBody>
      </p:sp>
    </p:spTree>
    <p:extLst>
      <p:ext uri="{BB962C8B-B14F-4D97-AF65-F5344CB8AC3E}">
        <p14:creationId xmlns:p14="http://schemas.microsoft.com/office/powerpoint/2010/main" val="1161299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703388" y="260350"/>
            <a:ext cx="3251200" cy="5962650"/>
          </a:xfrm>
          <a:ln>
            <a:headEnd/>
            <a:tailEnd/>
          </a:ln>
        </p:spPr>
        <p:style>
          <a:lnRef idx="2">
            <a:schemeClr val="dk1"/>
          </a:lnRef>
          <a:fillRef idx="1">
            <a:schemeClr val="lt1"/>
          </a:fillRef>
          <a:effectRef idx="0">
            <a:schemeClr val="dk1"/>
          </a:effectRef>
          <a:fontRef idx="minor">
            <a:schemeClr val="dk1"/>
          </a:fontRef>
        </p:style>
        <p:txBody>
          <a:bodyPr/>
          <a:lstStyle/>
          <a:p>
            <a:pPr eaLnBrk="1" hangingPunct="1"/>
            <a:r>
              <a:rPr lang="tr-TR" altLang="tr-TR" sz="2000" dirty="0"/>
              <a:t>Bu ders Vezir hareketini öğretecektir.</a:t>
            </a:r>
            <a:br>
              <a:rPr lang="tr-TR" altLang="tr-TR" sz="2000" dirty="0"/>
            </a:br>
            <a:r>
              <a:rPr lang="tr-TR" altLang="tr-TR" sz="2000" dirty="0"/>
              <a:t/>
            </a:r>
            <a:br>
              <a:rPr lang="tr-TR" altLang="tr-TR" sz="2000" dirty="0"/>
            </a:br>
            <a:r>
              <a:rPr lang="tr-TR" altLang="tr-TR" sz="2000" dirty="0"/>
              <a:t>Vezir hem Kale hem de Fil gibi gidebilir.</a:t>
            </a:r>
            <a:br>
              <a:rPr lang="tr-TR" altLang="tr-TR" sz="2000" dirty="0"/>
            </a:br>
            <a:r>
              <a:rPr lang="tr-TR" altLang="tr-TR" sz="2000" dirty="0"/>
              <a:t/>
            </a:r>
            <a:br>
              <a:rPr lang="tr-TR" altLang="tr-TR" sz="2000" dirty="0"/>
            </a:br>
            <a:r>
              <a:rPr lang="tr-TR" altLang="tr-TR" sz="2000" dirty="0"/>
              <a:t>Kale gibi yukarı, aşağı, sağa ve sola gidebilir.</a:t>
            </a:r>
            <a:br>
              <a:rPr lang="tr-TR" altLang="tr-TR" sz="2000" dirty="0"/>
            </a:br>
            <a:r>
              <a:rPr lang="tr-TR" altLang="tr-TR" sz="2000" dirty="0"/>
              <a:t/>
            </a:r>
            <a:br>
              <a:rPr lang="tr-TR" altLang="tr-TR" sz="2000" dirty="0"/>
            </a:br>
            <a:r>
              <a:rPr lang="tr-TR" altLang="tr-TR" sz="2000" dirty="0"/>
              <a:t>Aynı zamanda Fil gibi çaprazlarda hareket edebilir.</a:t>
            </a:r>
            <a:br>
              <a:rPr lang="tr-TR" altLang="tr-TR" sz="2000" dirty="0"/>
            </a:br>
            <a:r>
              <a:rPr lang="tr-TR" altLang="tr-TR" sz="2000" dirty="0"/>
              <a:t/>
            </a:r>
            <a:br>
              <a:rPr lang="tr-TR" altLang="tr-TR" sz="2000" dirty="0"/>
            </a:br>
            <a:r>
              <a:rPr lang="tr-TR" altLang="tr-TR" sz="2000" dirty="0"/>
              <a:t>Vezir tahtadaki en güçlü taştır. </a:t>
            </a:r>
            <a:br>
              <a:rPr lang="tr-TR" altLang="tr-TR" sz="2000" dirty="0"/>
            </a:br>
            <a:r>
              <a:rPr lang="tr-TR" altLang="tr-TR" sz="2000" dirty="0"/>
              <a:t/>
            </a:r>
            <a:br>
              <a:rPr lang="tr-TR" altLang="tr-TR" sz="2000" dirty="0"/>
            </a:br>
            <a:r>
              <a:rPr lang="tr-TR" altLang="tr-TR" sz="2000" dirty="0"/>
              <a:t>Tahtanın merkezindeyken 27 kareye gidebilir. </a:t>
            </a:r>
          </a:p>
        </p:txBody>
      </p:sp>
      <p:pic>
        <p:nvPicPr>
          <p:cNvPr id="22531" name="Picture 5" descr="queen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59376" y="908051"/>
            <a:ext cx="5307013" cy="5307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2" name="WordArt 6"/>
          <p:cNvSpPr>
            <a:spLocks noChangeArrowheads="1" noChangeShapeType="1" noTextEdit="1"/>
          </p:cNvSpPr>
          <p:nvPr/>
        </p:nvSpPr>
        <p:spPr bwMode="auto">
          <a:xfrm>
            <a:off x="6096001" y="188914"/>
            <a:ext cx="3743325" cy="504825"/>
          </a:xfrm>
          <a:prstGeom prst="rect">
            <a:avLst/>
          </a:prstGeom>
        </p:spPr>
        <p:txBody>
          <a:bodyPr wrap="none" fromWordArt="1">
            <a:prstTxWarp prst="textPlain">
              <a:avLst>
                <a:gd name="adj" fmla="val 50000"/>
              </a:avLst>
            </a:prstTxWarp>
          </a:bodyPr>
          <a:lstStyle/>
          <a:p>
            <a:pPr algn="ctr"/>
            <a:r>
              <a:rPr lang="en-GB" sz="2000" kern="10">
                <a:ln w="9525">
                  <a:solidFill>
                    <a:srgbClr val="000080"/>
                  </a:solidFill>
                  <a:round/>
                  <a:headEnd/>
                  <a:tailEnd/>
                </a:ln>
                <a:solidFill>
                  <a:srgbClr val="FF0000"/>
                </a:solidFill>
                <a:latin typeface="Arial Black" panose="020B0A04020102020204" pitchFamily="34" charset="0"/>
              </a:rPr>
              <a:t>Vezirin Hareketleri</a:t>
            </a:r>
          </a:p>
        </p:txBody>
      </p:sp>
    </p:spTree>
    <p:extLst>
      <p:ext uri="{BB962C8B-B14F-4D97-AF65-F5344CB8AC3E}">
        <p14:creationId xmlns:p14="http://schemas.microsoft.com/office/powerpoint/2010/main" val="2204410833"/>
      </p:ext>
    </p:extLst>
  </p:cSld>
  <p:clrMapOvr>
    <a:masterClrMapping/>
  </p:clrMapOvr>
  <p:transition spd="slow">
    <p:fade/>
    <p:sndAc>
      <p:stSnd>
        <p:snd r:embed="rId2" name="chimes.wav"/>
      </p:stSnd>
    </p:sndAc>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7608888" y="115888"/>
            <a:ext cx="2889250" cy="5689600"/>
          </a:xfrm>
          <a:ln>
            <a:headEnd/>
            <a:tailEnd/>
          </a:ln>
        </p:spPr>
        <p:style>
          <a:lnRef idx="2">
            <a:schemeClr val="dk1"/>
          </a:lnRef>
          <a:fillRef idx="1">
            <a:schemeClr val="lt1"/>
          </a:fillRef>
          <a:effectRef idx="0">
            <a:schemeClr val="dk1"/>
          </a:effectRef>
          <a:fontRef idx="minor">
            <a:schemeClr val="dk1"/>
          </a:fontRef>
        </p:style>
        <p:txBody>
          <a:bodyPr/>
          <a:lstStyle/>
          <a:p>
            <a:pPr eaLnBrk="1" hangingPunct="1">
              <a:lnSpc>
                <a:spcPct val="120000"/>
              </a:lnSpc>
            </a:pPr>
            <a:r>
              <a:rPr lang="tr-TR" altLang="tr-TR" sz="2400" b="1" dirty="0"/>
              <a:t>Vezirin önünde aynı renkten bir taş varsa Vezir o taşın üzerinden geçemez.</a:t>
            </a:r>
            <a:br>
              <a:rPr lang="tr-TR" altLang="tr-TR" sz="2400" b="1" dirty="0"/>
            </a:br>
            <a:r>
              <a:rPr lang="tr-TR" altLang="tr-TR" sz="2400" b="1" dirty="0"/>
              <a:t/>
            </a:r>
            <a:br>
              <a:rPr lang="tr-TR" altLang="tr-TR" sz="2400" b="1" dirty="0"/>
            </a:br>
            <a:r>
              <a:rPr lang="tr-TR" altLang="tr-TR" sz="2400" b="1" dirty="0"/>
              <a:t>Yani o yöne doğru hareket etmek isterse sadece o taşın olduğu yere kadar gidebilir. </a:t>
            </a:r>
          </a:p>
        </p:txBody>
      </p:sp>
      <p:pic>
        <p:nvPicPr>
          <p:cNvPr id="23555" name="Picture 5" descr="queen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4975" y="115888"/>
            <a:ext cx="5759450" cy="5759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59324637"/>
      </p:ext>
    </p:extLst>
  </p:cSld>
  <p:clrMapOvr>
    <a:masterClrMapping/>
  </p:clrMapOvr>
  <p:transition spd="slow">
    <p:fade/>
    <p:sndAc>
      <p:stSnd>
        <p:snd r:embed="rId2" name="chimes.wav"/>
      </p:stSnd>
    </p:sndAc>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1703388" y="115888"/>
            <a:ext cx="3325812" cy="6589712"/>
          </a:xfrm>
          <a:ln>
            <a:headEnd/>
            <a:tailEnd/>
          </a:ln>
        </p:spPr>
        <p:style>
          <a:lnRef idx="2">
            <a:schemeClr val="dk1"/>
          </a:lnRef>
          <a:fillRef idx="1">
            <a:schemeClr val="lt1"/>
          </a:fillRef>
          <a:effectRef idx="0">
            <a:schemeClr val="dk1"/>
          </a:effectRef>
          <a:fontRef idx="minor">
            <a:schemeClr val="dk1"/>
          </a:fontRef>
        </p:style>
        <p:txBody>
          <a:bodyPr/>
          <a:lstStyle/>
          <a:p>
            <a:pPr eaLnBrk="1" hangingPunct="1">
              <a:lnSpc>
                <a:spcPct val="140000"/>
              </a:lnSpc>
            </a:pPr>
            <a:r>
              <a:rPr lang="tr-TR" altLang="tr-TR" sz="1600" b="1"/>
              <a:t>Vezir rakip taşı, o­nun bulunduğu karenin üzerine gelerek ALIR. </a:t>
            </a:r>
            <a:br>
              <a:rPr lang="tr-TR" altLang="tr-TR" sz="1600" b="1"/>
            </a:br>
            <a:r>
              <a:rPr lang="tr-TR" altLang="tr-TR" sz="1600" b="1"/>
              <a:t/>
            </a:r>
            <a:br>
              <a:rPr lang="tr-TR" altLang="tr-TR" sz="1600" b="1"/>
            </a:br>
            <a:r>
              <a:rPr lang="tr-TR" altLang="tr-TR" sz="1600" b="1"/>
              <a:t>Bu durumda Beyaz Vezir, Siyah Piyonlardan birini ALABİLİR.</a:t>
            </a:r>
            <a:br>
              <a:rPr lang="tr-TR" altLang="tr-TR" sz="1600" b="1"/>
            </a:br>
            <a:r>
              <a:rPr lang="tr-TR" altLang="tr-TR" sz="1600" b="1"/>
              <a:t/>
            </a:r>
            <a:br>
              <a:rPr lang="tr-TR" altLang="tr-TR" sz="1600" b="1"/>
            </a:br>
            <a:r>
              <a:rPr lang="tr-TR" altLang="tr-TR" sz="1600" b="1"/>
              <a:t>Bir taşı alabilmek için, rakip taşı tahtadan kaldırırsınız ve kendi taşınızı o kareye koyarsınız.</a:t>
            </a:r>
            <a:br>
              <a:rPr lang="tr-TR" altLang="tr-TR" sz="1600" b="1"/>
            </a:br>
            <a:r>
              <a:rPr lang="tr-TR" altLang="tr-TR" sz="1600" b="1"/>
              <a:t/>
            </a:r>
            <a:br>
              <a:rPr lang="tr-TR" altLang="tr-TR" sz="1600" b="1"/>
            </a:br>
            <a:r>
              <a:rPr lang="tr-TR" altLang="tr-TR" sz="1600" b="1"/>
              <a:t>Taş alış damadan farklıdır.</a:t>
            </a:r>
            <a:br>
              <a:rPr lang="tr-TR" altLang="tr-TR" sz="1600" b="1"/>
            </a:br>
            <a:r>
              <a:rPr lang="tr-TR" altLang="tr-TR" sz="1600" b="1"/>
              <a:t/>
            </a:r>
            <a:br>
              <a:rPr lang="tr-TR" altLang="tr-TR" sz="1600" b="1"/>
            </a:br>
            <a:r>
              <a:rPr lang="tr-TR" altLang="tr-TR" sz="1600" b="1">
                <a:solidFill>
                  <a:srgbClr val="FF0000"/>
                </a:solidFill>
              </a:rPr>
              <a:t>Taşın üzerinden atlayıp ALAMAZSINIZ.</a:t>
            </a:r>
            <a:r>
              <a:rPr lang="tr-TR" altLang="tr-TR" sz="1600" b="1"/>
              <a:t> </a:t>
            </a:r>
          </a:p>
        </p:txBody>
      </p:sp>
      <p:pic>
        <p:nvPicPr>
          <p:cNvPr id="24579" name="Picture 5" descr="quee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87939" y="115889"/>
            <a:ext cx="5508625" cy="5976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55548759"/>
      </p:ext>
    </p:extLst>
  </p:cSld>
  <p:clrMapOvr>
    <a:masterClrMapping/>
  </p:clrMapOvr>
  <p:transition spd="slow">
    <p:fade/>
    <p:sndAc>
      <p:stSnd>
        <p:snd r:embed="rId2" name="chimes.wav"/>
      </p:stSnd>
    </p:sndAc>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1703388" y="274638"/>
            <a:ext cx="3097212" cy="6583362"/>
          </a:xfrm>
          <a:ln>
            <a:headEnd/>
            <a:tailEnd/>
          </a:ln>
        </p:spPr>
        <p:style>
          <a:lnRef idx="2">
            <a:schemeClr val="dk1"/>
          </a:lnRef>
          <a:fillRef idx="1">
            <a:schemeClr val="lt1"/>
          </a:fillRef>
          <a:effectRef idx="0">
            <a:schemeClr val="dk1"/>
          </a:effectRef>
          <a:fontRef idx="minor">
            <a:schemeClr val="dk1"/>
          </a:fontRef>
        </p:style>
        <p:txBody>
          <a:bodyPr/>
          <a:lstStyle/>
          <a:p>
            <a:pPr eaLnBrk="1" hangingPunct="1">
              <a:lnSpc>
                <a:spcPct val="150000"/>
              </a:lnSpc>
            </a:pPr>
            <a:r>
              <a:rPr lang="tr-TR" altLang="tr-TR" sz="2800"/>
              <a:t>Bu ders size Kalenin hareketini öğretecektir.</a:t>
            </a:r>
            <a:br>
              <a:rPr lang="tr-TR" altLang="tr-TR" sz="2800"/>
            </a:br>
            <a:r>
              <a:rPr lang="tr-TR" altLang="tr-TR" sz="2800"/>
              <a:t>Kale ileri, geri, sağa ve sola istediği miktarda ilerleyebilir. </a:t>
            </a:r>
          </a:p>
        </p:txBody>
      </p:sp>
      <p:pic>
        <p:nvPicPr>
          <p:cNvPr id="14339" name="Picture 5" descr="rook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16500" y="284164"/>
            <a:ext cx="5449888" cy="544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34030456"/>
      </p:ext>
    </p:extLst>
  </p:cSld>
  <p:clrMapOvr>
    <a:masterClrMapping/>
  </p:clrMapOvr>
  <p:transition spd="slow">
    <p:fade/>
    <p:sndAc>
      <p:stSnd>
        <p:snd r:embed="rId2" name="chimes.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7391400" y="188914"/>
            <a:ext cx="3106738" cy="6440487"/>
          </a:xfrm>
          <a:ln>
            <a:headEnd/>
            <a:tailEnd/>
          </a:ln>
        </p:spPr>
        <p:style>
          <a:lnRef idx="2">
            <a:schemeClr val="accent1"/>
          </a:lnRef>
          <a:fillRef idx="1">
            <a:schemeClr val="lt1"/>
          </a:fillRef>
          <a:effectRef idx="0">
            <a:schemeClr val="accent1"/>
          </a:effectRef>
          <a:fontRef idx="minor">
            <a:schemeClr val="dk1"/>
          </a:fontRef>
        </p:style>
        <p:txBody>
          <a:bodyPr/>
          <a:lstStyle/>
          <a:p>
            <a:pPr eaLnBrk="1" hangingPunct="1">
              <a:lnSpc>
                <a:spcPct val="130000"/>
              </a:lnSpc>
            </a:pPr>
            <a:r>
              <a:rPr lang="tr-TR" altLang="tr-TR" sz="2400" b="1" dirty="0"/>
              <a:t>Kalenin önünde aynı renkten bir taş varsa Kale o taşın üzerinden geçemez.</a:t>
            </a:r>
            <a:br>
              <a:rPr lang="tr-TR" altLang="tr-TR" sz="2400" b="1" dirty="0"/>
            </a:br>
            <a:r>
              <a:rPr lang="tr-TR" altLang="tr-TR" sz="2400" b="1" dirty="0"/>
              <a:t/>
            </a:r>
            <a:br>
              <a:rPr lang="tr-TR" altLang="tr-TR" sz="2400" b="1" dirty="0"/>
            </a:br>
            <a:r>
              <a:rPr lang="tr-TR" altLang="tr-TR" sz="2400" b="1" dirty="0"/>
              <a:t>Yani o yöne doğru hareket etmek isterse sadece o taşın olduğu yere kadar gidebilir. </a:t>
            </a:r>
          </a:p>
        </p:txBody>
      </p:sp>
      <p:pic>
        <p:nvPicPr>
          <p:cNvPr id="15363" name="Picture 5" descr="rook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31950" y="115888"/>
            <a:ext cx="5543550" cy="554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60887729"/>
      </p:ext>
    </p:extLst>
  </p:cSld>
  <p:clrMapOvr>
    <a:masterClrMapping/>
  </p:clrMapOvr>
  <p:transition spd="slow">
    <p:fade/>
    <p:sndAc>
      <p:stSnd>
        <p:snd r:embed="rId2" name="chimes.wav"/>
      </p:stSnd>
    </p:sndAc>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631951" y="188914"/>
            <a:ext cx="3313113" cy="6211887"/>
          </a:xfrm>
          <a:ln>
            <a:headEnd/>
            <a:tailEnd/>
          </a:ln>
        </p:spPr>
        <p:style>
          <a:lnRef idx="2">
            <a:schemeClr val="dk1"/>
          </a:lnRef>
          <a:fillRef idx="1">
            <a:schemeClr val="lt1"/>
          </a:fillRef>
          <a:effectRef idx="0">
            <a:schemeClr val="dk1"/>
          </a:effectRef>
          <a:fontRef idx="minor">
            <a:schemeClr val="dk1"/>
          </a:fontRef>
        </p:style>
        <p:txBody>
          <a:bodyPr/>
          <a:lstStyle/>
          <a:p>
            <a:pPr eaLnBrk="1" hangingPunct="1">
              <a:lnSpc>
                <a:spcPct val="130000"/>
              </a:lnSpc>
            </a:pPr>
            <a:r>
              <a:rPr lang="tr-TR" altLang="tr-TR" sz="1800"/>
              <a:t>Kale rakip taşı, o­nun bulunduğu karenin üzerine gelerek </a:t>
            </a:r>
            <a:r>
              <a:rPr lang="tr-TR" altLang="tr-TR" sz="1800" b="1"/>
              <a:t>ALIR.</a:t>
            </a:r>
            <a:r>
              <a:rPr lang="tr-TR" altLang="tr-TR" sz="1800"/>
              <a:t/>
            </a:r>
            <a:br>
              <a:rPr lang="tr-TR" altLang="tr-TR" sz="1800"/>
            </a:br>
            <a:r>
              <a:rPr lang="tr-TR" altLang="tr-TR" sz="1800"/>
              <a:t/>
            </a:r>
            <a:br>
              <a:rPr lang="tr-TR" altLang="tr-TR" sz="1800"/>
            </a:br>
            <a:r>
              <a:rPr lang="tr-TR" altLang="tr-TR" sz="1800"/>
              <a:t>Bu durumda Beyaz Kale Siyah Piyonu </a:t>
            </a:r>
            <a:r>
              <a:rPr lang="tr-TR" altLang="tr-TR" sz="1800" b="1"/>
              <a:t>ALABİLİR.</a:t>
            </a:r>
            <a:r>
              <a:rPr lang="tr-TR" altLang="tr-TR" sz="1800"/>
              <a:t/>
            </a:r>
            <a:br>
              <a:rPr lang="tr-TR" altLang="tr-TR" sz="1800"/>
            </a:br>
            <a:r>
              <a:rPr lang="tr-TR" altLang="tr-TR" sz="1800"/>
              <a:t/>
            </a:r>
            <a:br>
              <a:rPr lang="tr-TR" altLang="tr-TR" sz="1800"/>
            </a:br>
            <a:r>
              <a:rPr lang="tr-TR" altLang="tr-TR" sz="1800"/>
              <a:t>Bir taşı alabilmek için, rakip taşı tahtadan kaldırırsınız ve kendi taşınızı o kareye koyarsınız.</a:t>
            </a:r>
            <a:br>
              <a:rPr lang="tr-TR" altLang="tr-TR" sz="1800"/>
            </a:br>
            <a:r>
              <a:rPr lang="tr-TR" altLang="tr-TR" sz="1800"/>
              <a:t/>
            </a:r>
            <a:br>
              <a:rPr lang="tr-TR" altLang="tr-TR" sz="1800"/>
            </a:br>
            <a:r>
              <a:rPr lang="tr-TR" altLang="tr-TR" sz="1800"/>
              <a:t>Taş alış damadan farklıdır. Taşın üzerinden atlayıp </a:t>
            </a:r>
            <a:r>
              <a:rPr lang="tr-TR" altLang="tr-TR" sz="1800" b="1"/>
              <a:t>ALAMAZSINIZ.</a:t>
            </a:r>
            <a:r>
              <a:rPr lang="tr-TR" altLang="tr-TR" sz="1800"/>
              <a:t> </a:t>
            </a:r>
          </a:p>
        </p:txBody>
      </p:sp>
      <p:pic>
        <p:nvPicPr>
          <p:cNvPr id="16387" name="Picture 5" descr="rook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11751" y="212725"/>
            <a:ext cx="5521325" cy="566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61285866"/>
      </p:ext>
    </p:extLst>
  </p:cSld>
  <p:clrMapOvr>
    <a:masterClrMapping/>
  </p:clrMapOvr>
  <p:transition spd="slow">
    <p:fade/>
    <p:sndAc>
      <p:stSnd>
        <p:snd r:embed="rId2" name="chimes.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7772400" y="115889"/>
            <a:ext cx="2895600" cy="5976937"/>
          </a:xfrm>
          <a:ln>
            <a:headEnd/>
            <a:tailEnd/>
          </a:ln>
        </p:spPr>
        <p:style>
          <a:lnRef idx="2">
            <a:schemeClr val="dk1"/>
          </a:lnRef>
          <a:fillRef idx="1">
            <a:schemeClr val="lt1"/>
          </a:fillRef>
          <a:effectRef idx="0">
            <a:schemeClr val="dk1"/>
          </a:effectRef>
          <a:fontRef idx="minor">
            <a:schemeClr val="dk1"/>
          </a:fontRef>
        </p:style>
        <p:txBody>
          <a:bodyPr/>
          <a:lstStyle/>
          <a:p>
            <a:pPr eaLnBrk="1" hangingPunct="1">
              <a:lnSpc>
                <a:spcPct val="140000"/>
              </a:lnSpc>
            </a:pPr>
            <a:r>
              <a:rPr lang="tr-TR" altLang="tr-TR" sz="4000"/>
              <a:t>Beyaz Kalenin taşları nasıl aldığını inceleyin. </a:t>
            </a:r>
          </a:p>
        </p:txBody>
      </p:sp>
      <p:pic>
        <p:nvPicPr>
          <p:cNvPr id="17411" name="Picture 5" descr="rookm"/>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703389" y="115889"/>
            <a:ext cx="5976937" cy="5976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70609563"/>
      </p:ext>
    </p:extLst>
  </p:cSld>
  <p:clrMapOvr>
    <a:masterClrMapping/>
  </p:clrMapOvr>
  <p:transition spd="slow">
    <p:fade/>
    <p:sndAc>
      <p:stSnd>
        <p:snd r:embed="rId2" name="chimes.wav"/>
      </p:stSnd>
    </p:sndAc>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703389" y="115888"/>
            <a:ext cx="3240087" cy="6208712"/>
          </a:xfrm>
          <a:ln>
            <a:headEnd/>
            <a:tailEnd/>
          </a:ln>
        </p:spPr>
        <p:style>
          <a:lnRef idx="2">
            <a:schemeClr val="dk1"/>
          </a:lnRef>
          <a:fillRef idx="1">
            <a:schemeClr val="lt1"/>
          </a:fillRef>
          <a:effectRef idx="0">
            <a:schemeClr val="dk1"/>
          </a:effectRef>
          <a:fontRef idx="minor">
            <a:schemeClr val="dk1"/>
          </a:fontRef>
        </p:style>
        <p:txBody>
          <a:bodyPr/>
          <a:lstStyle/>
          <a:p>
            <a:pPr eaLnBrk="1" hangingPunct="1">
              <a:lnSpc>
                <a:spcPct val="120000"/>
              </a:lnSpc>
            </a:pPr>
            <a:r>
              <a:rPr lang="tr-TR" altLang="tr-TR" sz="2000" dirty="0"/>
              <a:t>Bu ders Filin hareketlerini öğretecektir.</a:t>
            </a:r>
            <a:br>
              <a:rPr lang="tr-TR" altLang="tr-TR" sz="2000" dirty="0"/>
            </a:br>
            <a:r>
              <a:rPr lang="tr-TR" altLang="tr-TR" sz="2000" dirty="0"/>
              <a:t/>
            </a:r>
            <a:br>
              <a:rPr lang="tr-TR" altLang="tr-TR" sz="2000" dirty="0"/>
            </a:br>
            <a:r>
              <a:rPr lang="tr-TR" altLang="tr-TR" sz="2000" dirty="0"/>
              <a:t>Fil çapraz (</a:t>
            </a:r>
            <a:r>
              <a:rPr lang="tr-TR" altLang="tr-TR" sz="2000" dirty="0" err="1"/>
              <a:t>diagonal</a:t>
            </a:r>
            <a:r>
              <a:rPr lang="tr-TR" altLang="tr-TR" sz="2000" dirty="0"/>
              <a:t>) olarak istediği miktarda hareket eder.</a:t>
            </a:r>
            <a:br>
              <a:rPr lang="tr-TR" altLang="tr-TR" sz="2000" dirty="0"/>
            </a:br>
            <a:r>
              <a:rPr lang="tr-TR" altLang="tr-TR" sz="2000" dirty="0"/>
              <a:t/>
            </a:r>
            <a:br>
              <a:rPr lang="tr-TR" altLang="tr-TR" sz="2000" dirty="0"/>
            </a:br>
            <a:r>
              <a:rPr lang="tr-TR" altLang="tr-TR" sz="2000" dirty="0"/>
              <a:t>Filin hep aynı renkteki karelerde gidebildiğine dikkat ediniz.</a:t>
            </a:r>
            <a:br>
              <a:rPr lang="tr-TR" altLang="tr-TR" sz="2000" dirty="0"/>
            </a:br>
            <a:r>
              <a:rPr lang="tr-TR" altLang="tr-TR" sz="2000" dirty="0"/>
              <a:t/>
            </a:r>
            <a:br>
              <a:rPr lang="tr-TR" altLang="tr-TR" sz="2000" dirty="0"/>
            </a:br>
            <a:r>
              <a:rPr lang="tr-TR" altLang="tr-TR" sz="2000" dirty="0"/>
              <a:t>Eğer aynı karede iki Filiniz varsa hata yapmışsınız demektir! </a:t>
            </a:r>
          </a:p>
        </p:txBody>
      </p:sp>
      <p:pic>
        <p:nvPicPr>
          <p:cNvPr id="18435" name="Picture 5" descr="bish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10163" y="115888"/>
            <a:ext cx="5522912" cy="6132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72912414"/>
      </p:ext>
    </p:extLst>
  </p:cSld>
  <p:clrMapOvr>
    <a:masterClrMapping/>
  </p:clrMapOvr>
  <p:transition spd="slow">
    <p:fade/>
    <p:sndAc>
      <p:stSnd>
        <p:snd r:embed="rId2" name="chimes.wav"/>
      </p:stSnd>
    </p:sndAc>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7680326" y="260350"/>
            <a:ext cx="2987675" cy="6369050"/>
          </a:xfrm>
          <a:ln>
            <a:headEnd/>
            <a:tailEnd/>
          </a:ln>
        </p:spPr>
        <p:style>
          <a:lnRef idx="2">
            <a:schemeClr val="dk1"/>
          </a:lnRef>
          <a:fillRef idx="1">
            <a:schemeClr val="lt1"/>
          </a:fillRef>
          <a:effectRef idx="0">
            <a:schemeClr val="dk1"/>
          </a:effectRef>
          <a:fontRef idx="minor">
            <a:schemeClr val="dk1"/>
          </a:fontRef>
        </p:style>
        <p:txBody>
          <a:bodyPr/>
          <a:lstStyle/>
          <a:p>
            <a:pPr eaLnBrk="1" hangingPunct="1">
              <a:lnSpc>
                <a:spcPct val="120000"/>
              </a:lnSpc>
            </a:pPr>
            <a:r>
              <a:rPr lang="tr-TR" altLang="tr-TR" sz="2400" b="1"/>
              <a:t>Filin önünde aynı renkten bir taş varsa fil o taşın üzerinden geçemez.</a:t>
            </a:r>
            <a:br>
              <a:rPr lang="tr-TR" altLang="tr-TR" sz="2400" b="1"/>
            </a:br>
            <a:r>
              <a:rPr lang="tr-TR" altLang="tr-TR" sz="2400" b="1"/>
              <a:t/>
            </a:r>
            <a:br>
              <a:rPr lang="tr-TR" altLang="tr-TR" sz="2400" b="1"/>
            </a:br>
            <a:r>
              <a:rPr lang="tr-TR" altLang="tr-TR" sz="2400" b="1"/>
              <a:t>Yani o yöne doğru hareket etmek isterse sadece o taşın </a:t>
            </a:r>
            <a:r>
              <a:rPr lang="tr-TR" altLang="tr-TR" sz="2000" b="1"/>
              <a:t>olduğu</a:t>
            </a:r>
            <a:r>
              <a:rPr lang="tr-TR" altLang="tr-TR" sz="2400" b="1"/>
              <a:t> yere kadar gidebilir. </a:t>
            </a:r>
          </a:p>
        </p:txBody>
      </p:sp>
      <p:pic>
        <p:nvPicPr>
          <p:cNvPr id="19459" name="Picture 5" descr="bish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389" y="188914"/>
            <a:ext cx="5761037" cy="576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28717617"/>
      </p:ext>
    </p:extLst>
  </p:cSld>
  <p:clrMapOvr>
    <a:masterClrMapping/>
  </p:clrMapOvr>
  <p:transition spd="slow">
    <p:fade/>
    <p:sndAc>
      <p:stSnd>
        <p:snd r:embed="rId2" name="chimes.wav"/>
      </p:stSnd>
    </p:sndAc>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1774826" y="188914"/>
            <a:ext cx="2881313" cy="6364287"/>
          </a:xfrm>
          <a:ln>
            <a:headEnd/>
            <a:tailEnd/>
          </a:ln>
        </p:spPr>
        <p:style>
          <a:lnRef idx="2">
            <a:schemeClr val="dk1"/>
          </a:lnRef>
          <a:fillRef idx="1">
            <a:schemeClr val="lt1"/>
          </a:fillRef>
          <a:effectRef idx="0">
            <a:schemeClr val="dk1"/>
          </a:effectRef>
          <a:fontRef idx="minor">
            <a:schemeClr val="dk1"/>
          </a:fontRef>
        </p:style>
        <p:txBody>
          <a:bodyPr/>
          <a:lstStyle/>
          <a:p>
            <a:pPr eaLnBrk="1" hangingPunct="1">
              <a:lnSpc>
                <a:spcPct val="90000"/>
              </a:lnSpc>
            </a:pPr>
            <a:r>
              <a:rPr lang="tr-TR" altLang="tr-TR" sz="2000"/>
              <a:t>Fil rakip taşı, o­nun bulunduğu karenin üzerine gelerek </a:t>
            </a:r>
            <a:r>
              <a:rPr lang="tr-TR" altLang="tr-TR" sz="2000" b="1"/>
              <a:t>ALIR.</a:t>
            </a:r>
            <a:r>
              <a:rPr lang="tr-TR" altLang="tr-TR" sz="2000"/>
              <a:t/>
            </a:r>
            <a:br>
              <a:rPr lang="tr-TR" altLang="tr-TR" sz="2000"/>
            </a:br>
            <a:r>
              <a:rPr lang="tr-TR" altLang="tr-TR" sz="2000"/>
              <a:t/>
            </a:r>
            <a:br>
              <a:rPr lang="tr-TR" altLang="tr-TR" sz="2000"/>
            </a:br>
            <a:r>
              <a:rPr lang="tr-TR" altLang="tr-TR" sz="2000"/>
              <a:t>Bu durumda Beyaz Fil, Siyah Piyonu </a:t>
            </a:r>
            <a:r>
              <a:rPr lang="tr-TR" altLang="tr-TR" sz="2000" b="1"/>
              <a:t>ALABİLİR.</a:t>
            </a:r>
            <a:r>
              <a:rPr lang="tr-TR" altLang="tr-TR" sz="2000"/>
              <a:t/>
            </a:r>
            <a:br>
              <a:rPr lang="tr-TR" altLang="tr-TR" sz="2000"/>
            </a:br>
            <a:r>
              <a:rPr lang="tr-TR" altLang="tr-TR" sz="2000"/>
              <a:t/>
            </a:r>
            <a:br>
              <a:rPr lang="tr-TR" altLang="tr-TR" sz="2000"/>
            </a:br>
            <a:r>
              <a:rPr lang="tr-TR" altLang="tr-TR" sz="2000"/>
              <a:t>Bir taşı alabilmek için, rakip taşı tahtadan kaldırırsınız ve kendi taşınızı o kareye koyarsınız.</a:t>
            </a:r>
            <a:br>
              <a:rPr lang="tr-TR" altLang="tr-TR" sz="2000"/>
            </a:br>
            <a:r>
              <a:rPr lang="tr-TR" altLang="tr-TR" sz="2000"/>
              <a:t/>
            </a:r>
            <a:br>
              <a:rPr lang="tr-TR" altLang="tr-TR" sz="2000"/>
            </a:br>
            <a:r>
              <a:rPr lang="tr-TR" altLang="tr-TR" sz="2000"/>
              <a:t>Taş alış damadan farklıdır.</a:t>
            </a:r>
            <a:br>
              <a:rPr lang="tr-TR" altLang="tr-TR" sz="2000"/>
            </a:br>
            <a:r>
              <a:rPr lang="tr-TR" altLang="tr-TR" sz="2000"/>
              <a:t/>
            </a:r>
            <a:br>
              <a:rPr lang="tr-TR" altLang="tr-TR" sz="2000"/>
            </a:br>
            <a:r>
              <a:rPr lang="tr-TR" altLang="tr-TR" sz="2000">
                <a:solidFill>
                  <a:srgbClr val="FF0000"/>
                </a:solidFill>
              </a:rPr>
              <a:t>Taşın üzerinden atlayıp </a:t>
            </a:r>
            <a:r>
              <a:rPr lang="tr-TR" altLang="tr-TR" sz="2000" b="1">
                <a:solidFill>
                  <a:srgbClr val="FF0000"/>
                </a:solidFill>
              </a:rPr>
              <a:t>ALAMAZSINIZ.</a:t>
            </a:r>
            <a:r>
              <a:rPr lang="tr-TR" altLang="tr-TR" sz="2000"/>
              <a:t> </a:t>
            </a:r>
          </a:p>
        </p:txBody>
      </p:sp>
      <p:pic>
        <p:nvPicPr>
          <p:cNvPr id="20483" name="Picture 5" descr="bish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75213" y="115889"/>
            <a:ext cx="5757862" cy="5976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4080993"/>
      </p:ext>
    </p:extLst>
  </p:cSld>
  <p:clrMapOvr>
    <a:masterClrMapping/>
  </p:clrMapOvr>
  <p:transition spd="slow">
    <p:fade/>
    <p:sndAc>
      <p:stSnd>
        <p:snd r:embed="rId2" name="chimes.wav"/>
      </p:stSnd>
    </p:sndAc>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7696200" y="188914"/>
            <a:ext cx="2801938" cy="5832475"/>
          </a:xfrm>
          <a:ln>
            <a:headEnd/>
            <a:tailEnd/>
          </a:ln>
        </p:spPr>
        <p:style>
          <a:lnRef idx="2">
            <a:schemeClr val="dk1"/>
          </a:lnRef>
          <a:fillRef idx="1">
            <a:schemeClr val="lt1"/>
          </a:fillRef>
          <a:effectRef idx="0">
            <a:schemeClr val="dk1"/>
          </a:effectRef>
          <a:fontRef idx="minor">
            <a:schemeClr val="dk1"/>
          </a:fontRef>
        </p:style>
        <p:txBody>
          <a:bodyPr/>
          <a:lstStyle/>
          <a:p>
            <a:pPr eaLnBrk="1" hangingPunct="1">
              <a:lnSpc>
                <a:spcPct val="140000"/>
              </a:lnSpc>
            </a:pPr>
            <a:r>
              <a:rPr lang="tr-TR" altLang="tr-TR" sz="4000"/>
              <a:t>Beyaz Filin taşları nasıl aldığını inceleyin. </a:t>
            </a:r>
          </a:p>
        </p:txBody>
      </p:sp>
      <p:pic>
        <p:nvPicPr>
          <p:cNvPr id="21507" name="Picture 5" descr="bishm"/>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703389" y="115889"/>
            <a:ext cx="5940425" cy="594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294261"/>
      </p:ext>
    </p:extLst>
  </p:cSld>
  <p:clrMapOvr>
    <a:masterClrMapping/>
  </p:clrMapOvr>
  <p:transition spd="slow">
    <p:fade/>
    <p:sndAc>
      <p:stSnd>
        <p:snd r:embed="rId2" name="chimes.wav"/>
      </p:stSnd>
    </p:sndAc>
  </p:transition>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36</TotalTime>
  <Words>111</Words>
  <Application>Microsoft Office PowerPoint</Application>
  <PresentationFormat>Özel</PresentationFormat>
  <Paragraphs>13</Paragraphs>
  <Slides>12</Slides>
  <Notes>0</Notes>
  <HiddenSlides>0</HiddenSlides>
  <MMClips>0</MMClips>
  <ScaleCrop>false</ScaleCrop>
  <HeadingPairs>
    <vt:vector size="4" baseType="variant">
      <vt:variant>
        <vt:lpstr>Tema</vt:lpstr>
      </vt:variant>
      <vt:variant>
        <vt:i4>1</vt:i4>
      </vt:variant>
      <vt:variant>
        <vt:lpstr>Slayt Başlıkları</vt:lpstr>
      </vt:variant>
      <vt:variant>
        <vt:i4>12</vt:i4>
      </vt:variant>
    </vt:vector>
  </HeadingPairs>
  <TitlesOfParts>
    <vt:vector size="13" baseType="lpstr">
      <vt:lpstr>Office Teması</vt:lpstr>
      <vt:lpstr>SATRANÇ TAŞLARININ HAREKETLERİNİ TANIYALIM</vt:lpstr>
      <vt:lpstr>Bu ders size Kalenin hareketini öğretecektir. Kale ileri, geri, sağa ve sola istediği miktarda ilerleyebilir. </vt:lpstr>
      <vt:lpstr>Kalenin önünde aynı renkten bir taş varsa Kale o taşın üzerinden geçemez.  Yani o yöne doğru hareket etmek isterse sadece o taşın olduğu yere kadar gidebilir. </vt:lpstr>
      <vt:lpstr>Kale rakip taşı, o­nun bulunduğu karenin üzerine gelerek ALIR.  Bu durumda Beyaz Kale Siyah Piyonu ALABİLİR.  Bir taşı alabilmek için, rakip taşı tahtadan kaldırırsınız ve kendi taşınızı o kareye koyarsınız.  Taş alış damadan farklıdır. Taşın üzerinden atlayıp ALAMAZSINIZ. </vt:lpstr>
      <vt:lpstr>Beyaz Kalenin taşları nasıl aldığını inceleyin. </vt:lpstr>
      <vt:lpstr>Bu ders Filin hareketlerini öğretecektir.  Fil çapraz (diagonal) olarak istediği miktarda hareket eder.  Filin hep aynı renkteki karelerde gidebildiğine dikkat ediniz.  Eğer aynı karede iki Filiniz varsa hata yapmışsınız demektir! </vt:lpstr>
      <vt:lpstr>Filin önünde aynı renkten bir taş varsa fil o taşın üzerinden geçemez.  Yani o yöne doğru hareket etmek isterse sadece o taşın olduğu yere kadar gidebilir. </vt:lpstr>
      <vt:lpstr>Fil rakip taşı, o­nun bulunduğu karenin üzerine gelerek ALIR.  Bu durumda Beyaz Fil, Siyah Piyonu ALABİLİR.  Bir taşı alabilmek için, rakip taşı tahtadan kaldırırsınız ve kendi taşınızı o kareye koyarsınız.  Taş alış damadan farklıdır.  Taşın üzerinden atlayıp ALAMAZSINIZ. </vt:lpstr>
      <vt:lpstr>Beyaz Filin taşları nasıl aldığını inceleyin. </vt:lpstr>
      <vt:lpstr>Bu ders Vezir hareketini öğretecektir.  Vezir hem Kale hem de Fil gibi gidebilir.  Kale gibi yukarı, aşağı, sağa ve sola gidebilir.  Aynı zamanda Fil gibi çaprazlarda hareket edebilir.  Vezir tahtadaki en güçlü taştır.   Tahtanın merkezindeyken 27 kareye gidebilir. </vt:lpstr>
      <vt:lpstr>Vezirin önünde aynı renkten bir taş varsa Vezir o taşın üzerinden geçemez.  Yani o yöne doğru hareket etmek isterse sadece o taşın olduğu yere kadar gidebilir. </vt:lpstr>
      <vt:lpstr>Vezir rakip taşı, o­nun bulunduğu karenin üzerine gelerek ALIR.   Bu durumda Beyaz Vezir, Siyah Piyonlardan birini ALABİLİR.  Bir taşı alabilmek için, rakip taşı tahtadan kaldırırsınız ve kendi taşınızı o kareye koyarsınız.  Taş alış damadan farklıdır.  Taşın üzerinden atlayıp ALAMAZSINIZ. </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SATRANÇ TAŞLARININ HAREKETLERİNİ TANIYALIM</dc:title>
  <dc:creator>user</dc:creator>
  <cp:lastModifiedBy>user</cp:lastModifiedBy>
  <cp:revision>3</cp:revision>
  <dcterms:created xsi:type="dcterms:W3CDTF">2020-04-27T08:12:39Z</dcterms:created>
  <dcterms:modified xsi:type="dcterms:W3CDTF">2020-05-03T13:07:08Z</dcterms:modified>
</cp:coreProperties>
</file>