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30"/>
  </p:notesMasterIdLst>
  <p:handoutMasterIdLst>
    <p:handoutMasterId r:id="rId31"/>
  </p:handoutMasterIdLst>
  <p:sldIdLst>
    <p:sldId id="282" r:id="rId2"/>
    <p:sldId id="287" r:id="rId3"/>
    <p:sldId id="284" r:id="rId4"/>
    <p:sldId id="283" r:id="rId5"/>
    <p:sldId id="256" r:id="rId6"/>
    <p:sldId id="259" r:id="rId7"/>
    <p:sldId id="257" r:id="rId8"/>
    <p:sldId id="258" r:id="rId9"/>
    <p:sldId id="260" r:id="rId10"/>
    <p:sldId id="261" r:id="rId11"/>
    <p:sldId id="262" r:id="rId12"/>
    <p:sldId id="263" r:id="rId13"/>
    <p:sldId id="264"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6" r:id="rId29"/>
  </p:sldIdLst>
  <p:sldSz cx="7559675" cy="1069181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474"/>
    <a:srgbClr val="FF5B5B"/>
    <a:srgbClr val="9F23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0" d="100"/>
          <a:sy n="50" d="100"/>
        </p:scale>
        <p:origin x="2635" y="4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435BA4E-25BF-4B31-B6D6-C224DEF63991}" type="datetimeFigureOut">
              <a:rPr lang="tr-TR" smtClean="0"/>
              <a:t>10.05.2020</a:t>
            </a:fld>
            <a:endParaRPr lang="tr-T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F06D5B-3EEC-4E80-AE3A-C29B55C0F182}" type="slidenum">
              <a:rPr lang="tr-TR" smtClean="0"/>
              <a:t>‹#›</a:t>
            </a:fld>
            <a:endParaRPr lang="tr-TR"/>
          </a:p>
        </p:txBody>
      </p:sp>
    </p:spTree>
    <p:extLst>
      <p:ext uri="{BB962C8B-B14F-4D97-AF65-F5344CB8AC3E}">
        <p14:creationId xmlns:p14="http://schemas.microsoft.com/office/powerpoint/2010/main" val="168300829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789A14-F431-4274-9031-91A43BE09DB8}" type="datetimeFigureOut">
              <a:rPr lang="tr-TR" smtClean="0"/>
              <a:t>10.05.2020</a:t>
            </a:fld>
            <a:endParaRPr lang="tr-TR"/>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561D53-3237-4DA9-9314-D2C675592CA3}" type="slidenum">
              <a:rPr lang="tr-TR" smtClean="0"/>
              <a:t>‹#›</a:t>
            </a:fld>
            <a:endParaRPr lang="tr-TR"/>
          </a:p>
        </p:txBody>
      </p:sp>
    </p:spTree>
    <p:extLst>
      <p:ext uri="{BB962C8B-B14F-4D97-AF65-F5344CB8AC3E}">
        <p14:creationId xmlns:p14="http://schemas.microsoft.com/office/powerpoint/2010/main" val="452866628"/>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15561D53-3237-4DA9-9314-D2C675592CA3}" type="slidenum">
              <a:rPr lang="tr-TR" smtClean="0"/>
              <a:t>5</a:t>
            </a:fld>
            <a:endParaRPr lang="tr-TR"/>
          </a:p>
        </p:txBody>
      </p:sp>
      <p:sp>
        <p:nvSpPr>
          <p:cNvPr id="5" name="Footer Placeholder 4"/>
          <p:cNvSpPr>
            <a:spLocks noGrp="1"/>
          </p:cNvSpPr>
          <p:nvPr>
            <p:ph type="ftr" sz="quarter" idx="11"/>
          </p:nvPr>
        </p:nvSpPr>
        <p:spPr/>
        <p:txBody>
          <a:bodyPr/>
          <a:lstStyle/>
          <a:p>
            <a:endParaRPr lang="tr-TR"/>
          </a:p>
        </p:txBody>
      </p:sp>
    </p:spTree>
    <p:extLst>
      <p:ext uri="{BB962C8B-B14F-4D97-AF65-F5344CB8AC3E}">
        <p14:creationId xmlns:p14="http://schemas.microsoft.com/office/powerpoint/2010/main" val="20683286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Footer Placeholder 3"/>
          <p:cNvSpPr>
            <a:spLocks noGrp="1"/>
          </p:cNvSpPr>
          <p:nvPr>
            <p:ph type="ftr" sz="quarter" idx="10"/>
          </p:nvPr>
        </p:nvSpPr>
        <p:spPr/>
        <p:txBody>
          <a:bodyPr/>
          <a:lstStyle/>
          <a:p>
            <a:endParaRPr lang="tr-TR"/>
          </a:p>
        </p:txBody>
      </p:sp>
      <p:sp>
        <p:nvSpPr>
          <p:cNvPr id="5" name="Slide Number Placeholder 4"/>
          <p:cNvSpPr>
            <a:spLocks noGrp="1"/>
          </p:cNvSpPr>
          <p:nvPr>
            <p:ph type="sldNum" sz="quarter" idx="11"/>
          </p:nvPr>
        </p:nvSpPr>
        <p:spPr/>
        <p:txBody>
          <a:bodyPr/>
          <a:lstStyle/>
          <a:p>
            <a:fld id="{15561D53-3237-4DA9-9314-D2C675592CA3}" type="slidenum">
              <a:rPr lang="tr-TR" smtClean="0"/>
              <a:t>6</a:t>
            </a:fld>
            <a:endParaRPr lang="tr-TR"/>
          </a:p>
        </p:txBody>
      </p:sp>
    </p:spTree>
    <p:extLst>
      <p:ext uri="{BB962C8B-B14F-4D97-AF65-F5344CB8AC3E}">
        <p14:creationId xmlns:p14="http://schemas.microsoft.com/office/powerpoint/2010/main" val="37351244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Footer Placeholder 3"/>
          <p:cNvSpPr>
            <a:spLocks noGrp="1"/>
          </p:cNvSpPr>
          <p:nvPr>
            <p:ph type="ftr" sz="quarter" idx="10"/>
          </p:nvPr>
        </p:nvSpPr>
        <p:spPr/>
        <p:txBody>
          <a:bodyPr/>
          <a:lstStyle/>
          <a:p>
            <a:endParaRPr lang="tr-TR"/>
          </a:p>
        </p:txBody>
      </p:sp>
      <p:sp>
        <p:nvSpPr>
          <p:cNvPr id="5" name="Slide Number Placeholder 4"/>
          <p:cNvSpPr>
            <a:spLocks noGrp="1"/>
          </p:cNvSpPr>
          <p:nvPr>
            <p:ph type="sldNum" sz="quarter" idx="11"/>
          </p:nvPr>
        </p:nvSpPr>
        <p:spPr/>
        <p:txBody>
          <a:bodyPr/>
          <a:lstStyle/>
          <a:p>
            <a:fld id="{15561D53-3237-4DA9-9314-D2C675592CA3}" type="slidenum">
              <a:rPr lang="tr-TR" smtClean="0"/>
              <a:t>7</a:t>
            </a:fld>
            <a:endParaRPr lang="tr-TR"/>
          </a:p>
        </p:txBody>
      </p:sp>
    </p:spTree>
    <p:extLst>
      <p:ext uri="{BB962C8B-B14F-4D97-AF65-F5344CB8AC3E}">
        <p14:creationId xmlns:p14="http://schemas.microsoft.com/office/powerpoint/2010/main" val="41734621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Footer Placeholder 3"/>
          <p:cNvSpPr>
            <a:spLocks noGrp="1"/>
          </p:cNvSpPr>
          <p:nvPr>
            <p:ph type="ftr" sz="quarter" idx="10"/>
          </p:nvPr>
        </p:nvSpPr>
        <p:spPr/>
        <p:txBody>
          <a:bodyPr/>
          <a:lstStyle/>
          <a:p>
            <a:endParaRPr lang="tr-TR"/>
          </a:p>
        </p:txBody>
      </p:sp>
      <p:sp>
        <p:nvSpPr>
          <p:cNvPr id="5" name="Slide Number Placeholder 4"/>
          <p:cNvSpPr>
            <a:spLocks noGrp="1"/>
          </p:cNvSpPr>
          <p:nvPr>
            <p:ph type="sldNum" sz="quarter" idx="11"/>
          </p:nvPr>
        </p:nvSpPr>
        <p:spPr/>
        <p:txBody>
          <a:bodyPr/>
          <a:lstStyle/>
          <a:p>
            <a:fld id="{15561D53-3237-4DA9-9314-D2C675592CA3}" type="slidenum">
              <a:rPr lang="tr-TR" smtClean="0"/>
              <a:t>11</a:t>
            </a:fld>
            <a:endParaRPr lang="tr-TR"/>
          </a:p>
        </p:txBody>
      </p:sp>
    </p:spTree>
    <p:extLst>
      <p:ext uri="{BB962C8B-B14F-4D97-AF65-F5344CB8AC3E}">
        <p14:creationId xmlns:p14="http://schemas.microsoft.com/office/powerpoint/2010/main" val="1068666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Footer Placeholder 3"/>
          <p:cNvSpPr>
            <a:spLocks noGrp="1"/>
          </p:cNvSpPr>
          <p:nvPr>
            <p:ph type="ftr" sz="quarter" idx="10"/>
          </p:nvPr>
        </p:nvSpPr>
        <p:spPr/>
        <p:txBody>
          <a:bodyPr/>
          <a:lstStyle/>
          <a:p>
            <a:endParaRPr lang="tr-TR"/>
          </a:p>
        </p:txBody>
      </p:sp>
      <p:sp>
        <p:nvSpPr>
          <p:cNvPr id="5" name="Slide Number Placeholder 4"/>
          <p:cNvSpPr>
            <a:spLocks noGrp="1"/>
          </p:cNvSpPr>
          <p:nvPr>
            <p:ph type="sldNum" sz="quarter" idx="11"/>
          </p:nvPr>
        </p:nvSpPr>
        <p:spPr/>
        <p:txBody>
          <a:bodyPr/>
          <a:lstStyle/>
          <a:p>
            <a:fld id="{15561D53-3237-4DA9-9314-D2C675592CA3}" type="slidenum">
              <a:rPr lang="tr-TR" smtClean="0"/>
              <a:t>12</a:t>
            </a:fld>
            <a:endParaRPr lang="tr-TR"/>
          </a:p>
        </p:txBody>
      </p:sp>
    </p:spTree>
    <p:extLst>
      <p:ext uri="{BB962C8B-B14F-4D97-AF65-F5344CB8AC3E}">
        <p14:creationId xmlns:p14="http://schemas.microsoft.com/office/powerpoint/2010/main" val="3662854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Footer Placeholder 3"/>
          <p:cNvSpPr>
            <a:spLocks noGrp="1"/>
          </p:cNvSpPr>
          <p:nvPr>
            <p:ph type="ftr" sz="quarter" idx="10"/>
          </p:nvPr>
        </p:nvSpPr>
        <p:spPr/>
        <p:txBody>
          <a:bodyPr/>
          <a:lstStyle/>
          <a:p>
            <a:endParaRPr lang="tr-TR"/>
          </a:p>
        </p:txBody>
      </p:sp>
      <p:sp>
        <p:nvSpPr>
          <p:cNvPr id="5" name="Slide Number Placeholder 4"/>
          <p:cNvSpPr>
            <a:spLocks noGrp="1"/>
          </p:cNvSpPr>
          <p:nvPr>
            <p:ph type="sldNum" sz="quarter" idx="11"/>
          </p:nvPr>
        </p:nvSpPr>
        <p:spPr/>
        <p:txBody>
          <a:bodyPr/>
          <a:lstStyle/>
          <a:p>
            <a:fld id="{15561D53-3237-4DA9-9314-D2C675592CA3}" type="slidenum">
              <a:rPr lang="tr-TR" smtClean="0"/>
              <a:t>13</a:t>
            </a:fld>
            <a:endParaRPr lang="tr-TR"/>
          </a:p>
        </p:txBody>
      </p:sp>
    </p:spTree>
    <p:extLst>
      <p:ext uri="{BB962C8B-B14F-4D97-AF65-F5344CB8AC3E}">
        <p14:creationId xmlns:p14="http://schemas.microsoft.com/office/powerpoint/2010/main" val="23810378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0"/>
          </p:nvPr>
        </p:nvSpPr>
        <p:spPr/>
        <p:txBody>
          <a:bodyPr/>
          <a:lstStyle/>
          <a:p>
            <a:endParaRPr lang="tr-TR"/>
          </a:p>
        </p:txBody>
      </p:sp>
      <p:sp>
        <p:nvSpPr>
          <p:cNvPr id="5" name="Slide Number Placeholder 4"/>
          <p:cNvSpPr>
            <a:spLocks noGrp="1"/>
          </p:cNvSpPr>
          <p:nvPr>
            <p:ph type="sldNum" sz="quarter" idx="11"/>
          </p:nvPr>
        </p:nvSpPr>
        <p:spPr/>
        <p:txBody>
          <a:bodyPr/>
          <a:lstStyle/>
          <a:p>
            <a:fld id="{15561D53-3237-4DA9-9314-D2C675592CA3}" type="slidenum">
              <a:rPr lang="tr-TR" smtClean="0"/>
              <a:t>27</a:t>
            </a:fld>
            <a:endParaRPr lang="tr-TR"/>
          </a:p>
        </p:txBody>
      </p:sp>
    </p:spTree>
    <p:extLst>
      <p:ext uri="{BB962C8B-B14F-4D97-AF65-F5344CB8AC3E}">
        <p14:creationId xmlns:p14="http://schemas.microsoft.com/office/powerpoint/2010/main" val="1505554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en-US"/>
              <a:t>Click to edit Master title style</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F3C7636-EB33-4F23-BB8B-C9F4A72A799C}" type="datetime1">
              <a:rPr lang="tr-TR" smtClean="0"/>
              <a:t>10.05.2020</a:t>
            </a:fld>
            <a:endParaRPr lang="tr-TR"/>
          </a:p>
        </p:txBody>
      </p:sp>
      <p:sp>
        <p:nvSpPr>
          <p:cNvPr id="5" name="Footer Placeholder 4"/>
          <p:cNvSpPr>
            <a:spLocks noGrp="1"/>
          </p:cNvSpPr>
          <p:nvPr>
            <p:ph type="ftr" sz="quarter" idx="11"/>
          </p:nvPr>
        </p:nvSpPr>
        <p:spPr/>
        <p:txBody>
          <a:bodyPr/>
          <a:lstStyle/>
          <a:p>
            <a:r>
              <a:rPr lang="tr-TR"/>
              <a:t>1</a:t>
            </a:r>
          </a:p>
        </p:txBody>
      </p:sp>
      <p:sp>
        <p:nvSpPr>
          <p:cNvPr id="6" name="Slide Number Placeholder 5"/>
          <p:cNvSpPr>
            <a:spLocks noGrp="1"/>
          </p:cNvSpPr>
          <p:nvPr>
            <p:ph type="sldNum" sz="quarter" idx="12"/>
          </p:nvPr>
        </p:nvSpPr>
        <p:spPr/>
        <p:txBody>
          <a:bodyPr/>
          <a:lstStyle/>
          <a:p>
            <a:fld id="{D7B52846-B4E9-473F-B95C-0A070C5F89EA}" type="slidenum">
              <a:rPr lang="tr-TR" smtClean="0"/>
              <a:t>‹#›</a:t>
            </a:fld>
            <a:endParaRPr lang="tr-TR"/>
          </a:p>
        </p:txBody>
      </p:sp>
    </p:spTree>
    <p:extLst>
      <p:ext uri="{BB962C8B-B14F-4D97-AF65-F5344CB8AC3E}">
        <p14:creationId xmlns:p14="http://schemas.microsoft.com/office/powerpoint/2010/main" val="41599510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93AA96-24B5-4974-9286-748D632F59EF}" type="datetime1">
              <a:rPr lang="tr-TR" smtClean="0"/>
              <a:t>10.05.2020</a:t>
            </a:fld>
            <a:endParaRPr lang="tr-TR"/>
          </a:p>
        </p:txBody>
      </p:sp>
      <p:sp>
        <p:nvSpPr>
          <p:cNvPr id="5" name="Footer Placeholder 4"/>
          <p:cNvSpPr>
            <a:spLocks noGrp="1"/>
          </p:cNvSpPr>
          <p:nvPr>
            <p:ph type="ftr" sz="quarter" idx="11"/>
          </p:nvPr>
        </p:nvSpPr>
        <p:spPr/>
        <p:txBody>
          <a:bodyPr/>
          <a:lstStyle/>
          <a:p>
            <a:r>
              <a:rPr lang="tr-TR"/>
              <a:t>1</a:t>
            </a:r>
          </a:p>
        </p:txBody>
      </p:sp>
      <p:sp>
        <p:nvSpPr>
          <p:cNvPr id="6" name="Slide Number Placeholder 5"/>
          <p:cNvSpPr>
            <a:spLocks noGrp="1"/>
          </p:cNvSpPr>
          <p:nvPr>
            <p:ph type="sldNum" sz="quarter" idx="12"/>
          </p:nvPr>
        </p:nvSpPr>
        <p:spPr/>
        <p:txBody>
          <a:bodyPr/>
          <a:lstStyle/>
          <a:p>
            <a:fld id="{D7B52846-B4E9-473F-B95C-0A070C5F89EA}" type="slidenum">
              <a:rPr lang="tr-TR" smtClean="0"/>
              <a:t>‹#›</a:t>
            </a:fld>
            <a:endParaRPr lang="tr-TR"/>
          </a:p>
        </p:txBody>
      </p:sp>
    </p:spTree>
    <p:extLst>
      <p:ext uri="{BB962C8B-B14F-4D97-AF65-F5344CB8AC3E}">
        <p14:creationId xmlns:p14="http://schemas.microsoft.com/office/powerpoint/2010/main" val="145940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E82E24-1D53-4C5F-910A-4A51B608BC03}" type="datetime1">
              <a:rPr lang="tr-TR" smtClean="0"/>
              <a:t>10.05.2020</a:t>
            </a:fld>
            <a:endParaRPr lang="tr-TR"/>
          </a:p>
        </p:txBody>
      </p:sp>
      <p:sp>
        <p:nvSpPr>
          <p:cNvPr id="5" name="Footer Placeholder 4"/>
          <p:cNvSpPr>
            <a:spLocks noGrp="1"/>
          </p:cNvSpPr>
          <p:nvPr>
            <p:ph type="ftr" sz="quarter" idx="11"/>
          </p:nvPr>
        </p:nvSpPr>
        <p:spPr/>
        <p:txBody>
          <a:bodyPr/>
          <a:lstStyle/>
          <a:p>
            <a:r>
              <a:rPr lang="tr-TR"/>
              <a:t>1</a:t>
            </a:r>
          </a:p>
        </p:txBody>
      </p:sp>
      <p:sp>
        <p:nvSpPr>
          <p:cNvPr id="6" name="Slide Number Placeholder 5"/>
          <p:cNvSpPr>
            <a:spLocks noGrp="1"/>
          </p:cNvSpPr>
          <p:nvPr>
            <p:ph type="sldNum" sz="quarter" idx="12"/>
          </p:nvPr>
        </p:nvSpPr>
        <p:spPr/>
        <p:txBody>
          <a:bodyPr/>
          <a:lstStyle/>
          <a:p>
            <a:fld id="{D7B52846-B4E9-473F-B95C-0A070C5F89EA}" type="slidenum">
              <a:rPr lang="tr-TR" smtClean="0"/>
              <a:t>‹#›</a:t>
            </a:fld>
            <a:endParaRPr lang="tr-TR"/>
          </a:p>
        </p:txBody>
      </p:sp>
    </p:spTree>
    <p:extLst>
      <p:ext uri="{BB962C8B-B14F-4D97-AF65-F5344CB8AC3E}">
        <p14:creationId xmlns:p14="http://schemas.microsoft.com/office/powerpoint/2010/main" val="1169357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6E8C1C7-0515-42BA-97CD-C4ED792588EA}" type="datetime1">
              <a:rPr lang="tr-TR" smtClean="0"/>
              <a:t>10.05.2020</a:t>
            </a:fld>
            <a:endParaRPr lang="tr-TR"/>
          </a:p>
        </p:txBody>
      </p:sp>
      <p:sp>
        <p:nvSpPr>
          <p:cNvPr id="5" name="Footer Placeholder 4"/>
          <p:cNvSpPr>
            <a:spLocks noGrp="1"/>
          </p:cNvSpPr>
          <p:nvPr>
            <p:ph type="ftr" sz="quarter" idx="11"/>
          </p:nvPr>
        </p:nvSpPr>
        <p:spPr/>
        <p:txBody>
          <a:bodyPr/>
          <a:lstStyle/>
          <a:p>
            <a:r>
              <a:rPr lang="tr-TR"/>
              <a:t>1</a:t>
            </a:r>
          </a:p>
        </p:txBody>
      </p:sp>
      <p:sp>
        <p:nvSpPr>
          <p:cNvPr id="6" name="Slide Number Placeholder 5"/>
          <p:cNvSpPr>
            <a:spLocks noGrp="1"/>
          </p:cNvSpPr>
          <p:nvPr>
            <p:ph type="sldNum" sz="quarter" idx="12"/>
          </p:nvPr>
        </p:nvSpPr>
        <p:spPr/>
        <p:txBody>
          <a:bodyPr/>
          <a:lstStyle/>
          <a:p>
            <a:fld id="{D7B52846-B4E9-473F-B95C-0A070C5F89EA}" type="slidenum">
              <a:rPr lang="tr-TR" smtClean="0"/>
              <a:t>‹#›</a:t>
            </a:fld>
            <a:endParaRPr lang="tr-TR"/>
          </a:p>
        </p:txBody>
      </p:sp>
    </p:spTree>
    <p:extLst>
      <p:ext uri="{BB962C8B-B14F-4D97-AF65-F5344CB8AC3E}">
        <p14:creationId xmlns:p14="http://schemas.microsoft.com/office/powerpoint/2010/main" val="572919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en-US"/>
              <a:t>Click to edit Master title style</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BC2A4DD-8C89-48DF-87DC-DFA7BF47ED0D}" type="datetime1">
              <a:rPr lang="tr-TR" smtClean="0"/>
              <a:t>10.05.2020</a:t>
            </a:fld>
            <a:endParaRPr lang="tr-TR"/>
          </a:p>
        </p:txBody>
      </p:sp>
      <p:sp>
        <p:nvSpPr>
          <p:cNvPr id="5" name="Footer Placeholder 4"/>
          <p:cNvSpPr>
            <a:spLocks noGrp="1"/>
          </p:cNvSpPr>
          <p:nvPr>
            <p:ph type="ftr" sz="quarter" idx="11"/>
          </p:nvPr>
        </p:nvSpPr>
        <p:spPr/>
        <p:txBody>
          <a:bodyPr/>
          <a:lstStyle/>
          <a:p>
            <a:r>
              <a:rPr lang="tr-TR"/>
              <a:t>1</a:t>
            </a:r>
          </a:p>
        </p:txBody>
      </p:sp>
      <p:sp>
        <p:nvSpPr>
          <p:cNvPr id="6" name="Slide Number Placeholder 5"/>
          <p:cNvSpPr>
            <a:spLocks noGrp="1"/>
          </p:cNvSpPr>
          <p:nvPr>
            <p:ph type="sldNum" sz="quarter" idx="12"/>
          </p:nvPr>
        </p:nvSpPr>
        <p:spPr/>
        <p:txBody>
          <a:bodyPr/>
          <a:lstStyle/>
          <a:p>
            <a:fld id="{D7B52846-B4E9-473F-B95C-0A070C5F89EA}" type="slidenum">
              <a:rPr lang="tr-TR" smtClean="0"/>
              <a:t>‹#›</a:t>
            </a:fld>
            <a:endParaRPr lang="tr-TR"/>
          </a:p>
        </p:txBody>
      </p:sp>
    </p:spTree>
    <p:extLst>
      <p:ext uri="{BB962C8B-B14F-4D97-AF65-F5344CB8AC3E}">
        <p14:creationId xmlns:p14="http://schemas.microsoft.com/office/powerpoint/2010/main" val="141000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98B5700-2130-4F36-882B-F673C39A8934}" type="datetime1">
              <a:rPr lang="tr-TR" smtClean="0"/>
              <a:t>10.05.2020</a:t>
            </a:fld>
            <a:endParaRPr lang="tr-TR"/>
          </a:p>
        </p:txBody>
      </p:sp>
      <p:sp>
        <p:nvSpPr>
          <p:cNvPr id="6" name="Footer Placeholder 5"/>
          <p:cNvSpPr>
            <a:spLocks noGrp="1"/>
          </p:cNvSpPr>
          <p:nvPr>
            <p:ph type="ftr" sz="quarter" idx="11"/>
          </p:nvPr>
        </p:nvSpPr>
        <p:spPr/>
        <p:txBody>
          <a:bodyPr/>
          <a:lstStyle/>
          <a:p>
            <a:r>
              <a:rPr lang="tr-TR"/>
              <a:t>1</a:t>
            </a:r>
          </a:p>
        </p:txBody>
      </p:sp>
      <p:sp>
        <p:nvSpPr>
          <p:cNvPr id="7" name="Slide Number Placeholder 6"/>
          <p:cNvSpPr>
            <a:spLocks noGrp="1"/>
          </p:cNvSpPr>
          <p:nvPr>
            <p:ph type="sldNum" sz="quarter" idx="12"/>
          </p:nvPr>
        </p:nvSpPr>
        <p:spPr/>
        <p:txBody>
          <a:bodyPr/>
          <a:lstStyle/>
          <a:p>
            <a:fld id="{D7B52846-B4E9-473F-B95C-0A070C5F89EA}" type="slidenum">
              <a:rPr lang="tr-TR" smtClean="0"/>
              <a:t>‹#›</a:t>
            </a:fld>
            <a:endParaRPr lang="tr-TR"/>
          </a:p>
        </p:txBody>
      </p:sp>
    </p:spTree>
    <p:extLst>
      <p:ext uri="{BB962C8B-B14F-4D97-AF65-F5344CB8AC3E}">
        <p14:creationId xmlns:p14="http://schemas.microsoft.com/office/powerpoint/2010/main" val="2228603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en-US"/>
              <a:t>Click to edit Master title style</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en-US"/>
              <a:t>Click to edit Master text styles</a:t>
            </a:r>
          </a:p>
        </p:txBody>
      </p:sp>
      <p:sp>
        <p:nvSpPr>
          <p:cNvPr id="4" name="Content Placeholder 3"/>
          <p:cNvSpPr>
            <a:spLocks noGrp="1"/>
          </p:cNvSpPr>
          <p:nvPr>
            <p:ph sz="half" idx="2"/>
          </p:nvPr>
        </p:nvSpPr>
        <p:spPr>
          <a:xfrm>
            <a:off x="520713" y="3905482"/>
            <a:ext cx="3198096" cy="5744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en-US"/>
              <a:t>Click to edit Master text styles</a:t>
            </a:r>
          </a:p>
        </p:txBody>
      </p:sp>
      <p:sp>
        <p:nvSpPr>
          <p:cNvPr id="6" name="Content Placeholder 5"/>
          <p:cNvSpPr>
            <a:spLocks noGrp="1"/>
          </p:cNvSpPr>
          <p:nvPr>
            <p:ph sz="quarter" idx="4"/>
          </p:nvPr>
        </p:nvSpPr>
        <p:spPr>
          <a:xfrm>
            <a:off x="3827086" y="3905482"/>
            <a:ext cx="3213847" cy="5744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8F55234-1FAD-4D6C-AA3C-DDB26E6C8F88}" type="datetime1">
              <a:rPr lang="tr-TR" smtClean="0"/>
              <a:t>10.05.2020</a:t>
            </a:fld>
            <a:endParaRPr lang="tr-TR"/>
          </a:p>
        </p:txBody>
      </p:sp>
      <p:sp>
        <p:nvSpPr>
          <p:cNvPr id="8" name="Footer Placeholder 7"/>
          <p:cNvSpPr>
            <a:spLocks noGrp="1"/>
          </p:cNvSpPr>
          <p:nvPr>
            <p:ph type="ftr" sz="quarter" idx="11"/>
          </p:nvPr>
        </p:nvSpPr>
        <p:spPr/>
        <p:txBody>
          <a:bodyPr/>
          <a:lstStyle/>
          <a:p>
            <a:r>
              <a:rPr lang="tr-TR"/>
              <a:t>1</a:t>
            </a:r>
          </a:p>
        </p:txBody>
      </p:sp>
      <p:sp>
        <p:nvSpPr>
          <p:cNvPr id="9" name="Slide Number Placeholder 8"/>
          <p:cNvSpPr>
            <a:spLocks noGrp="1"/>
          </p:cNvSpPr>
          <p:nvPr>
            <p:ph type="sldNum" sz="quarter" idx="12"/>
          </p:nvPr>
        </p:nvSpPr>
        <p:spPr/>
        <p:txBody>
          <a:bodyPr/>
          <a:lstStyle/>
          <a:p>
            <a:fld id="{D7B52846-B4E9-473F-B95C-0A070C5F89EA}" type="slidenum">
              <a:rPr lang="tr-TR" smtClean="0"/>
              <a:t>‹#›</a:t>
            </a:fld>
            <a:endParaRPr lang="tr-TR"/>
          </a:p>
        </p:txBody>
      </p:sp>
    </p:spTree>
    <p:extLst>
      <p:ext uri="{BB962C8B-B14F-4D97-AF65-F5344CB8AC3E}">
        <p14:creationId xmlns:p14="http://schemas.microsoft.com/office/powerpoint/2010/main" val="1765941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CD62EA4-BA99-48CB-9812-6A23A478030C}" type="datetime1">
              <a:rPr lang="tr-TR" smtClean="0"/>
              <a:t>10.05.2020</a:t>
            </a:fld>
            <a:endParaRPr lang="tr-TR"/>
          </a:p>
        </p:txBody>
      </p:sp>
      <p:sp>
        <p:nvSpPr>
          <p:cNvPr id="4" name="Footer Placeholder 3"/>
          <p:cNvSpPr>
            <a:spLocks noGrp="1"/>
          </p:cNvSpPr>
          <p:nvPr>
            <p:ph type="ftr" sz="quarter" idx="11"/>
          </p:nvPr>
        </p:nvSpPr>
        <p:spPr/>
        <p:txBody>
          <a:bodyPr/>
          <a:lstStyle/>
          <a:p>
            <a:r>
              <a:rPr lang="tr-TR"/>
              <a:t>1</a:t>
            </a:r>
          </a:p>
        </p:txBody>
      </p:sp>
      <p:sp>
        <p:nvSpPr>
          <p:cNvPr id="5" name="Slide Number Placeholder 4"/>
          <p:cNvSpPr>
            <a:spLocks noGrp="1"/>
          </p:cNvSpPr>
          <p:nvPr>
            <p:ph type="sldNum" sz="quarter" idx="12"/>
          </p:nvPr>
        </p:nvSpPr>
        <p:spPr/>
        <p:txBody>
          <a:bodyPr/>
          <a:lstStyle/>
          <a:p>
            <a:fld id="{D7B52846-B4E9-473F-B95C-0A070C5F89EA}" type="slidenum">
              <a:rPr lang="tr-TR" smtClean="0"/>
              <a:t>‹#›</a:t>
            </a:fld>
            <a:endParaRPr lang="tr-TR"/>
          </a:p>
        </p:txBody>
      </p:sp>
    </p:spTree>
    <p:extLst>
      <p:ext uri="{BB962C8B-B14F-4D97-AF65-F5344CB8AC3E}">
        <p14:creationId xmlns:p14="http://schemas.microsoft.com/office/powerpoint/2010/main" val="975199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D6A1DE-92AB-4D63-AEE0-53B1E542996A}" type="datetime1">
              <a:rPr lang="tr-TR" smtClean="0"/>
              <a:t>10.05.2020</a:t>
            </a:fld>
            <a:endParaRPr lang="tr-TR"/>
          </a:p>
        </p:txBody>
      </p:sp>
      <p:sp>
        <p:nvSpPr>
          <p:cNvPr id="3" name="Footer Placeholder 2"/>
          <p:cNvSpPr>
            <a:spLocks noGrp="1"/>
          </p:cNvSpPr>
          <p:nvPr>
            <p:ph type="ftr" sz="quarter" idx="11"/>
          </p:nvPr>
        </p:nvSpPr>
        <p:spPr/>
        <p:txBody>
          <a:bodyPr/>
          <a:lstStyle/>
          <a:p>
            <a:r>
              <a:rPr lang="tr-TR"/>
              <a:t>1</a:t>
            </a:r>
          </a:p>
        </p:txBody>
      </p:sp>
      <p:sp>
        <p:nvSpPr>
          <p:cNvPr id="4" name="Slide Number Placeholder 3"/>
          <p:cNvSpPr>
            <a:spLocks noGrp="1"/>
          </p:cNvSpPr>
          <p:nvPr>
            <p:ph type="sldNum" sz="quarter" idx="12"/>
          </p:nvPr>
        </p:nvSpPr>
        <p:spPr/>
        <p:txBody>
          <a:bodyPr/>
          <a:lstStyle/>
          <a:p>
            <a:fld id="{D7B52846-B4E9-473F-B95C-0A070C5F89EA}" type="slidenum">
              <a:rPr lang="tr-TR" smtClean="0"/>
              <a:t>‹#›</a:t>
            </a:fld>
            <a:endParaRPr lang="tr-TR"/>
          </a:p>
        </p:txBody>
      </p:sp>
    </p:spTree>
    <p:extLst>
      <p:ext uri="{BB962C8B-B14F-4D97-AF65-F5344CB8AC3E}">
        <p14:creationId xmlns:p14="http://schemas.microsoft.com/office/powerpoint/2010/main" val="676465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en-US"/>
              <a:t>Click to edit Master title style</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en-US"/>
              <a:t>Click to edit Master text styles</a:t>
            </a:r>
          </a:p>
        </p:txBody>
      </p:sp>
      <p:sp>
        <p:nvSpPr>
          <p:cNvPr id="5" name="Date Placeholder 4"/>
          <p:cNvSpPr>
            <a:spLocks noGrp="1"/>
          </p:cNvSpPr>
          <p:nvPr>
            <p:ph type="dt" sz="half" idx="10"/>
          </p:nvPr>
        </p:nvSpPr>
        <p:spPr/>
        <p:txBody>
          <a:bodyPr/>
          <a:lstStyle/>
          <a:p>
            <a:fld id="{1E321838-072A-4205-BDC8-53B81CAFE5D5}" type="datetime1">
              <a:rPr lang="tr-TR" smtClean="0"/>
              <a:t>10.05.2020</a:t>
            </a:fld>
            <a:endParaRPr lang="tr-TR"/>
          </a:p>
        </p:txBody>
      </p:sp>
      <p:sp>
        <p:nvSpPr>
          <p:cNvPr id="6" name="Footer Placeholder 5"/>
          <p:cNvSpPr>
            <a:spLocks noGrp="1"/>
          </p:cNvSpPr>
          <p:nvPr>
            <p:ph type="ftr" sz="quarter" idx="11"/>
          </p:nvPr>
        </p:nvSpPr>
        <p:spPr/>
        <p:txBody>
          <a:bodyPr/>
          <a:lstStyle/>
          <a:p>
            <a:r>
              <a:rPr lang="tr-TR"/>
              <a:t>1</a:t>
            </a:r>
          </a:p>
        </p:txBody>
      </p:sp>
      <p:sp>
        <p:nvSpPr>
          <p:cNvPr id="7" name="Slide Number Placeholder 6"/>
          <p:cNvSpPr>
            <a:spLocks noGrp="1"/>
          </p:cNvSpPr>
          <p:nvPr>
            <p:ph type="sldNum" sz="quarter" idx="12"/>
          </p:nvPr>
        </p:nvSpPr>
        <p:spPr/>
        <p:txBody>
          <a:bodyPr/>
          <a:lstStyle/>
          <a:p>
            <a:fld id="{D7B52846-B4E9-473F-B95C-0A070C5F89EA}" type="slidenum">
              <a:rPr lang="tr-TR" smtClean="0"/>
              <a:t>‹#›</a:t>
            </a:fld>
            <a:endParaRPr lang="tr-TR"/>
          </a:p>
        </p:txBody>
      </p:sp>
    </p:spTree>
    <p:extLst>
      <p:ext uri="{BB962C8B-B14F-4D97-AF65-F5344CB8AC3E}">
        <p14:creationId xmlns:p14="http://schemas.microsoft.com/office/powerpoint/2010/main" val="666378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en-US"/>
              <a:t>Click to edit Master title style</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en-US"/>
              <a:t>Click icon to add picture</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en-US"/>
              <a:t>Click to edit Master text styles</a:t>
            </a:r>
          </a:p>
        </p:txBody>
      </p:sp>
      <p:sp>
        <p:nvSpPr>
          <p:cNvPr id="5" name="Date Placeholder 4"/>
          <p:cNvSpPr>
            <a:spLocks noGrp="1"/>
          </p:cNvSpPr>
          <p:nvPr>
            <p:ph type="dt" sz="half" idx="10"/>
          </p:nvPr>
        </p:nvSpPr>
        <p:spPr/>
        <p:txBody>
          <a:bodyPr/>
          <a:lstStyle/>
          <a:p>
            <a:fld id="{F1518C21-47FF-441F-9D42-E3EF8666E390}" type="datetime1">
              <a:rPr lang="tr-TR" smtClean="0"/>
              <a:t>10.05.2020</a:t>
            </a:fld>
            <a:endParaRPr lang="tr-TR"/>
          </a:p>
        </p:txBody>
      </p:sp>
      <p:sp>
        <p:nvSpPr>
          <p:cNvPr id="6" name="Footer Placeholder 5"/>
          <p:cNvSpPr>
            <a:spLocks noGrp="1"/>
          </p:cNvSpPr>
          <p:nvPr>
            <p:ph type="ftr" sz="quarter" idx="11"/>
          </p:nvPr>
        </p:nvSpPr>
        <p:spPr/>
        <p:txBody>
          <a:bodyPr/>
          <a:lstStyle/>
          <a:p>
            <a:r>
              <a:rPr lang="tr-TR"/>
              <a:t>1</a:t>
            </a:r>
          </a:p>
        </p:txBody>
      </p:sp>
      <p:sp>
        <p:nvSpPr>
          <p:cNvPr id="7" name="Slide Number Placeholder 6"/>
          <p:cNvSpPr>
            <a:spLocks noGrp="1"/>
          </p:cNvSpPr>
          <p:nvPr>
            <p:ph type="sldNum" sz="quarter" idx="12"/>
          </p:nvPr>
        </p:nvSpPr>
        <p:spPr/>
        <p:txBody>
          <a:bodyPr/>
          <a:lstStyle/>
          <a:p>
            <a:fld id="{D7B52846-B4E9-473F-B95C-0A070C5F89EA}" type="slidenum">
              <a:rPr lang="tr-TR" smtClean="0"/>
              <a:t>‹#›</a:t>
            </a:fld>
            <a:endParaRPr lang="tr-TR"/>
          </a:p>
        </p:txBody>
      </p:sp>
    </p:spTree>
    <p:extLst>
      <p:ext uri="{BB962C8B-B14F-4D97-AF65-F5344CB8AC3E}">
        <p14:creationId xmlns:p14="http://schemas.microsoft.com/office/powerpoint/2010/main" val="548277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5A303A56-01C7-4322-87F3-DE13D2CE82C1}" type="datetime1">
              <a:rPr lang="tr-TR" smtClean="0"/>
              <a:t>10.05.2020</a:t>
            </a:fld>
            <a:endParaRPr lang="tr-TR"/>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r>
              <a:rPr lang="tr-TR"/>
              <a:t>1</a:t>
            </a:r>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D7B52846-B4E9-473F-B95C-0A070C5F89EA}" type="slidenum">
              <a:rPr lang="tr-TR" smtClean="0"/>
              <a:t>‹#›</a:t>
            </a:fld>
            <a:endParaRPr lang="tr-TR"/>
          </a:p>
        </p:txBody>
      </p:sp>
    </p:spTree>
    <p:extLst>
      <p:ext uri="{BB962C8B-B14F-4D97-AF65-F5344CB8AC3E}">
        <p14:creationId xmlns:p14="http://schemas.microsoft.com/office/powerpoint/2010/main" val="63241805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15.emf"/></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17.jpe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19.emf"/><Relationship Id="rId4" Type="http://schemas.openxmlformats.org/officeDocument/2006/relationships/image" Target="../media/image18.emf"/></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21.jpeg"/><Relationship Id="rId4" Type="http://schemas.openxmlformats.org/officeDocument/2006/relationships/image" Target="../media/image20.emf"/></Relationships>
</file>

<file path=ppt/slides/_rels/slide1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25.emf"/></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27.jpg"/></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29.jpeg"/></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31.emf"/></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34.jpeg"/><Relationship Id="rId4" Type="http://schemas.openxmlformats.org/officeDocument/2006/relationships/image" Target="../media/image33.emf"/></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36.jpeg"/></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38.jpeg"/></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1.jpeg"/><Relationship Id="rId4" Type="http://schemas.openxmlformats.org/officeDocument/2006/relationships/image" Target="../media/image40.emf"/></Relationships>
</file>

<file path=ppt/slides/_rels/slide23.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3.emf"/></Relationships>
</file>

<file path=ppt/slides/_rels/slide24.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5.jpeg"/></Relationships>
</file>

<file path=ppt/slides/_rels/slide2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7.jpeg"/></Relationships>
</file>

<file path=ppt/slides/_rels/slide26.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9.jpe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51.jpeg"/><Relationship Id="rId4" Type="http://schemas.openxmlformats.org/officeDocument/2006/relationships/image" Target="../media/image50.jpeg"/></Relationships>
</file>

<file path=ppt/slides/_rels/slide2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8.jpeg"/><Relationship Id="rId4" Type="http://schemas.openxmlformats.org/officeDocument/2006/relationships/image" Target="../media/image7.emf"/></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11.jpeg"/><Relationship Id="rId4" Type="http://schemas.openxmlformats.org/officeDocument/2006/relationships/image" Target="../media/image10.emf"/></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13.em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12" name="Rectangle 11"/>
          <p:cNvSpPr>
            <a:spLocks noChangeArrowheads="1"/>
          </p:cNvSpPr>
          <p:nvPr/>
        </p:nvSpPr>
        <p:spPr bwMode="auto">
          <a:xfrm>
            <a:off x="0" y="0"/>
            <a:ext cx="75596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3" name="Rectangle 12"/>
          <p:cNvSpPr>
            <a:spLocks noChangeArrowheads="1"/>
          </p:cNvSpPr>
          <p:nvPr/>
        </p:nvSpPr>
        <p:spPr bwMode="auto">
          <a:xfrm>
            <a:off x="0" y="1295400"/>
            <a:ext cx="75596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15" name="Rectangle 14"/>
          <p:cNvSpPr>
            <a:spLocks noChangeArrowheads="1"/>
          </p:cNvSpPr>
          <p:nvPr/>
        </p:nvSpPr>
        <p:spPr bwMode="auto">
          <a:xfrm>
            <a:off x="398682" y="946150"/>
            <a:ext cx="6762307" cy="9402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2000" b="1" i="0" u="none" strike="noStrike" cap="none" normalizeH="0" baseline="0" dirty="0" smtClean="0">
                <a:ln>
                  <a:noFill/>
                </a:ln>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T.C.</a:t>
            </a:r>
            <a:endParaRPr kumimoji="0" lang="tr-TR" altLang="tr-TR" sz="900" b="1" i="0" u="none" strike="noStrike" cap="none" normalizeH="0" baseline="0" dirty="0" smtClean="0">
              <a:ln>
                <a:noFill/>
              </a:ln>
              <a:solidFill>
                <a:srgbClr val="0070C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2000" b="1" i="0" u="none" strike="noStrike" cap="none" normalizeH="0" baseline="0" dirty="0" smtClean="0">
                <a:ln>
                  <a:noFill/>
                </a:ln>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ANKARA ÜNİVERSİTESİ </a:t>
            </a:r>
            <a:endParaRPr kumimoji="0" lang="tr-TR" altLang="tr-TR" sz="900" b="1" i="0" u="none" strike="noStrike" cap="none" normalizeH="0" baseline="0" dirty="0" smtClean="0">
              <a:ln>
                <a:noFill/>
              </a:ln>
              <a:solidFill>
                <a:srgbClr val="0070C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2000" b="1" i="0" u="none" strike="noStrike" cap="none" normalizeH="0" baseline="0" dirty="0" smtClean="0">
                <a:ln>
                  <a:noFill/>
                </a:ln>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SAĞLIK HİZMETLERİ MESLEK YÜKSEKOKULU</a:t>
            </a:r>
            <a:endParaRPr kumimoji="0" lang="tr-TR" altLang="tr-TR" sz="900" b="1" i="0" u="none" strike="noStrike" cap="none" normalizeH="0" baseline="0" dirty="0" smtClean="0">
              <a:ln>
                <a:noFill/>
              </a:ln>
              <a:solidFill>
                <a:srgbClr val="0070C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2000" b="1" i="0" u="none" strike="noStrike" cap="none" normalizeH="0" baseline="0" dirty="0" smtClean="0">
                <a:ln>
                  <a:noFill/>
                </a:ln>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İLK VE ACİL YARDIM PROGRAMI</a:t>
            </a:r>
          </a:p>
          <a:p>
            <a:pPr marL="0" marR="0" lvl="0" indent="0" algn="ctr" defTabSz="914400" rtl="0" eaLnBrk="0" fontAlgn="base" latinLnBrk="0" hangingPunct="0">
              <a:lnSpc>
                <a:spcPct val="100000"/>
              </a:lnSpc>
              <a:spcBef>
                <a:spcPct val="0"/>
              </a:spcBef>
              <a:spcAft>
                <a:spcPct val="0"/>
              </a:spcAft>
              <a:buClrTx/>
              <a:buSzTx/>
              <a:buFontTx/>
              <a:buNone/>
              <a:tabLst/>
            </a:pPr>
            <a:endParaRPr lang="tr-TR" altLang="tr-TR" sz="2000" b="1" dirty="0">
              <a:latin typeface="Calibri" panose="020F0502020204030204"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2000" b="1"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9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lang="tr-TR" altLang="tr-TR" sz="44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AMBULANSTA </a:t>
            </a:r>
            <a:r>
              <a:rPr kumimoji="0" lang="tr-TR" altLang="tr-TR" sz="4400" b="1" i="0" u="none" strike="noStrike" cap="none" normalizeH="0" baseline="0" dirty="0" smtClean="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KULLANILAN İLAÇLAR</a:t>
            </a:r>
            <a:endParaRPr kumimoji="0" lang="tr-TR" altLang="tr-TR" sz="4400" b="1" i="0" u="none" strike="noStrike" cap="none" normalizeH="0" baseline="0" dirty="0" smtClean="0">
              <a:ln>
                <a:noFill/>
              </a:ln>
              <a:solidFill>
                <a:srgbClr val="FF0000"/>
              </a:solidFill>
              <a:effectLst/>
              <a:latin typeface="Calibri" panose="020F0502020204030204"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tr-TR" altLang="tr-TR" sz="4400" b="1" dirty="0" smtClean="0">
              <a:solidFill>
                <a:srgbClr val="FF0000"/>
              </a:solidFill>
              <a:latin typeface="Calibri" panose="020F0502020204030204"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tr-TR" altLang="tr-TR" sz="4400" b="1" dirty="0" smtClean="0">
              <a:solidFill>
                <a:srgbClr val="FF0000"/>
              </a:solidFill>
              <a:latin typeface="Calibri" panose="020F0502020204030204"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tr-TR" altLang="tr-TR" sz="4400" b="1" dirty="0">
              <a:solidFill>
                <a:srgbClr val="FF0000"/>
              </a:solidFill>
              <a:latin typeface="Calibri" panose="020F0502020204030204"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tr-TR" altLang="tr-TR" sz="4400" b="1" dirty="0" smtClean="0">
              <a:solidFill>
                <a:srgbClr val="FF0000"/>
              </a:solidFill>
              <a:latin typeface="Calibri" panose="020F0502020204030204"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tr-TR" altLang="tr-TR" sz="4400" b="1" dirty="0">
              <a:solidFill>
                <a:srgbClr val="FF0000"/>
              </a:solidFill>
              <a:latin typeface="Calibri" panose="020F0502020204030204"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lang="tr-TR" altLang="tr-TR" sz="1600" b="1" dirty="0" smtClean="0">
                <a:latin typeface="Calibri" panose="020F0502020204030204" pitchFamily="34" charset="0"/>
                <a:cs typeface="Times New Roman" panose="02020603050405020304" pitchFamily="18" charset="0"/>
              </a:rPr>
              <a:t>Editör</a:t>
            </a: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20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Öğr.Gör. Osman Furkan ERGÜN</a:t>
            </a:r>
            <a:endParaRPr lang="tr-TR" altLang="tr-TR" sz="2000" b="1" dirty="0">
              <a:latin typeface="Calibri" panose="020F0502020204030204"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endParaRPr lang="tr-TR" altLang="tr-TR" sz="800" dirty="0"/>
          </a:p>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endParaRPr lang="tr-TR" altLang="tr-TR" sz="800" dirty="0"/>
          </a:p>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6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Hazırlayanlar</a:t>
            </a:r>
          </a:p>
          <a:p>
            <a:pPr marL="0" marR="0" lvl="0" indent="0" algn="ctr" defTabSz="914400" rtl="0" eaLnBrk="0" fontAlgn="base" latinLnBrk="0" hangingPunct="0">
              <a:lnSpc>
                <a:spcPct val="100000"/>
              </a:lnSpc>
              <a:spcBef>
                <a:spcPct val="0"/>
              </a:spcBef>
              <a:spcAft>
                <a:spcPct val="0"/>
              </a:spcAft>
              <a:buClrTx/>
              <a:buSzTx/>
              <a:buFontTx/>
              <a:buNone/>
              <a:tabLst/>
            </a:pPr>
            <a:r>
              <a:rPr lang="tr-TR" altLang="tr-TR" sz="2000" b="1" dirty="0" smtClean="0">
                <a:latin typeface="Calibri" panose="020F0502020204030204" pitchFamily="34" charset="0"/>
                <a:cs typeface="Times New Roman" panose="02020603050405020304" pitchFamily="18" charset="0"/>
              </a:rPr>
              <a:t>Muhammed KARAKOÇ</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2000" b="1"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rPr>
              <a:t>Bilal</a:t>
            </a:r>
            <a:r>
              <a:rPr kumimoji="0" lang="tr-TR" altLang="tr-TR" sz="2000" b="1" i="0" u="none" strike="noStrike" cap="none" normalizeH="0" dirty="0" smtClean="0">
                <a:ln>
                  <a:noFill/>
                </a:ln>
                <a:solidFill>
                  <a:schemeClr val="tx1"/>
                </a:solidFill>
                <a:effectLst/>
                <a:latin typeface="Calibri" panose="020F0502020204030204" pitchFamily="34" charset="0"/>
                <a:cs typeface="Times New Roman" panose="02020603050405020304" pitchFamily="18" charset="0"/>
              </a:rPr>
              <a:t> ARSLAN</a:t>
            </a:r>
            <a:endParaRPr kumimoji="0" lang="tr-TR" altLang="tr-TR" sz="10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2000" b="1"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Efecan</a:t>
            </a:r>
            <a:r>
              <a:rPr kumimoji="0" lang="tr-TR" altLang="tr-TR" sz="20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ATASOY</a:t>
            </a:r>
            <a:endParaRPr kumimoji="0" lang="tr-TR" altLang="tr-TR" sz="2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862626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887" y="1884246"/>
            <a:ext cx="6913901" cy="6923321"/>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359490774"/>
              </p:ext>
            </p:extLst>
          </p:nvPr>
        </p:nvGraphicFramePr>
        <p:xfrm>
          <a:off x="519113" y="339993"/>
          <a:ext cx="6521450" cy="4195615"/>
        </p:xfrm>
        <a:graphic>
          <a:graphicData uri="http://schemas.openxmlformats.org/drawingml/2006/table">
            <a:tbl>
              <a:tblPr firstRow="1" firstCol="1" bandRow="1"/>
              <a:tblGrid>
                <a:gridCol w="4334291">
                  <a:extLst>
                    <a:ext uri="{9D8B030D-6E8A-4147-A177-3AD203B41FA5}">
                      <a16:colId xmlns:a16="http://schemas.microsoft.com/office/drawing/2014/main" val="20000"/>
                    </a:ext>
                  </a:extLst>
                </a:gridCol>
                <a:gridCol w="2187159">
                  <a:extLst>
                    <a:ext uri="{9D8B030D-6E8A-4147-A177-3AD203B41FA5}">
                      <a16:colId xmlns:a16="http://schemas.microsoft.com/office/drawing/2014/main" val="20001"/>
                    </a:ext>
                  </a:extLst>
                </a:gridCol>
              </a:tblGrid>
              <a:tr h="386645">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Kalsiyum Ampul</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899483">
                <a:tc rowSpan="2">
                  <a:txBody>
                    <a:bodyPr/>
                    <a:lstStyle/>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-NEA; Hipokalsemi, hiperkalemi,hipermagnezemi ya da kalsiyum kanal blokeri zehirlenmesinden kaynaklanıyorsa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-Hipoparatiroidizm</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-Raşitizm</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-Osteomalasia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-Magnezyum toksisitesi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-Kurşun zehirlenmesine bağlı akut kolik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-Kalsiyum eksikliğine bağlı tetani</a:t>
                      </a:r>
                    </a:p>
                    <a:p>
                      <a:pPr>
                        <a:lnSpc>
                          <a:spcPct val="107000"/>
                        </a:lnSpc>
                        <a:spcAft>
                          <a:spcPts val="0"/>
                        </a:spcAft>
                      </a:pPr>
                      <a:endParaRPr lang="tr-TR"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-Kalsiyum glukonat monohidrat, kalsiyum levülinat dihidrat maddelerinden birine karşı hassasiyet</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-Hiperkalsemi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-Ciddi renal yetmezlik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-Hipotansiyon ilaçları ile birlikte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-Taşikardi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-Sarkoidoz hastalığı</a:t>
                      </a: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1872142">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3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3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Kalsiyum</a:t>
                      </a:r>
                    </a:p>
                    <a:p>
                      <a:pPr marL="0" marR="0" indent="0" algn="l" defTabSz="755934" rtl="0" eaLnBrk="1" fontAlgn="auto" latinLnBrk="0" hangingPunct="1">
                        <a:lnSpc>
                          <a:spcPct val="107000"/>
                        </a:lnSpc>
                        <a:spcBef>
                          <a:spcPts val="0"/>
                        </a:spcBef>
                        <a:spcAft>
                          <a:spcPts val="0"/>
                        </a:spcAft>
                        <a:buClrTx/>
                        <a:buSzTx/>
                        <a:buFontTx/>
                        <a:buNone/>
                        <a:tabLst/>
                        <a:defRPr/>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1000 mg</a:t>
                      </a:r>
                      <a:r>
                        <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10 ml</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Yolları: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IV, IM</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p>
                    <a:p>
                      <a:pPr>
                        <a:lnSpc>
                          <a:spcPct val="107000"/>
                        </a:lnSpc>
                        <a:spcAft>
                          <a:spcPts val="0"/>
                        </a:spcAft>
                      </a:pPr>
                      <a:r>
                        <a:rPr lang="tr-TR" sz="900" b="1" dirty="0">
                          <a:effectLst/>
                          <a:latin typeface="Arial" panose="020B0604020202020204" pitchFamily="34" charset="0"/>
                          <a:ea typeface="Calibri" panose="020F0502020204030204" pitchFamily="34" charset="0"/>
                          <a:cs typeface="Arial" panose="020B0604020202020204" pitchFamily="34" charset="0"/>
                        </a:rPr>
                        <a:t>Yetişkinlerde: </a:t>
                      </a:r>
                      <a:r>
                        <a:rPr lang="tr-TR" sz="900" b="0" dirty="0">
                          <a:effectLst/>
                          <a:latin typeface="Arial" panose="020B0604020202020204" pitchFamily="34" charset="0"/>
                          <a:ea typeface="Calibri" panose="020F0502020204030204" pitchFamily="34" charset="0"/>
                          <a:cs typeface="Arial" panose="020B0604020202020204" pitchFamily="34" charset="0"/>
                        </a:rPr>
                        <a:t>1 ampul</a:t>
                      </a:r>
                      <a:endParaRPr lang="es-ES" sz="900" b="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effectLst/>
                          <a:latin typeface="Arial" panose="020B0604020202020204" pitchFamily="34" charset="0"/>
                          <a:ea typeface="Calibri" panose="020F0502020204030204" pitchFamily="34" charset="0"/>
                          <a:cs typeface="Arial" panose="020B0604020202020204" pitchFamily="34" charset="0"/>
                        </a:rPr>
                        <a:t>Çocuklarda:</a:t>
                      </a:r>
                      <a:r>
                        <a:rPr lang="es-ES" sz="900" b="1" dirty="0">
                          <a:effectLst/>
                          <a:latin typeface="Arial" panose="020B0604020202020204" pitchFamily="34" charset="0"/>
                          <a:ea typeface="Calibri" panose="020F0502020204030204" pitchFamily="34" charset="0"/>
                          <a:cs typeface="Arial" panose="020B0604020202020204" pitchFamily="34" charset="0"/>
                        </a:rPr>
                        <a:t> </a:t>
                      </a:r>
                      <a:r>
                        <a:rPr lang="es-ES" sz="900" dirty="0">
                          <a:effectLst/>
                          <a:latin typeface="Arial" panose="020B0604020202020204" pitchFamily="34" charset="0"/>
                          <a:ea typeface="Calibri" panose="020F0502020204030204" pitchFamily="34" charset="0"/>
                          <a:cs typeface="Arial" panose="020B0604020202020204" pitchFamily="34" charset="0"/>
                        </a:rPr>
                        <a:t>1/4-1/2 </a:t>
                      </a:r>
                      <a:r>
                        <a:rPr lang="tr-TR" sz="900" dirty="0">
                          <a:effectLst/>
                          <a:latin typeface="Arial" panose="020B0604020202020204" pitchFamily="34" charset="0"/>
                          <a:ea typeface="Calibri" panose="020F0502020204030204" pitchFamily="34" charset="0"/>
                          <a:cs typeface="Arial" panose="020B0604020202020204" pitchFamily="34" charset="0"/>
                        </a:rPr>
                        <a:t>ampul</a:t>
                      </a:r>
                      <a:endParaRPr lang="es-ES" sz="9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sp>
        <p:nvSpPr>
          <p:cNvPr id="3" name="Subtitle 2"/>
          <p:cNvSpPr>
            <a:spLocks noGrp="1"/>
          </p:cNvSpPr>
          <p:nvPr>
            <p:ph type="subTitle" idx="1"/>
          </p:nvPr>
        </p:nvSpPr>
        <p:spPr>
          <a:xfrm>
            <a:off x="418576" y="4099634"/>
            <a:ext cx="6753225" cy="1507346"/>
          </a:xfrm>
        </p:spPr>
        <p:txBody>
          <a:bodyPr>
            <a:normAutofit/>
          </a:bodyPr>
          <a:lstStyle/>
          <a:p>
            <a:pPr algn="l">
              <a:lnSpc>
                <a:spcPct val="107000"/>
              </a:lnSpc>
              <a:spcBef>
                <a:spcPts val="0"/>
              </a:spcBef>
              <a:spcAft>
                <a:spcPts val="0"/>
              </a:spcAft>
            </a:pPr>
            <a:r>
              <a:rPr lang="tr-TR" sz="1600" b="1" dirty="0">
                <a:solidFill>
                  <a:srgbClr val="C00000"/>
                </a:solidFill>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latin typeface="Arial" panose="020B0604020202020204" pitchFamily="34" charset="0"/>
              <a:ea typeface="Calibri" panose="020F0502020204030204" pitchFamily="34" charset="0"/>
              <a:cs typeface="Arial" panose="020B0604020202020204" pitchFamily="34" charset="0"/>
            </a:endParaRP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-Hiperkalsemi</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-Hipertansiyon, hipotansiyon</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-Bradikardi, taşikardi, aritmi</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-Bayılma hissi</a:t>
            </a:r>
          </a:p>
          <a:p>
            <a:pPr algn="l">
              <a:spcBef>
                <a:spcPts val="0"/>
              </a:spcBef>
            </a:pPr>
            <a:endParaRPr lang="tr-TR" sz="1000" b="1"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stretch>
            <a:fillRect/>
          </a:stretch>
        </p:blipFill>
        <p:spPr>
          <a:xfrm>
            <a:off x="4863405" y="782490"/>
            <a:ext cx="2170442" cy="1879042"/>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770713294"/>
              </p:ext>
            </p:extLst>
          </p:nvPr>
        </p:nvGraphicFramePr>
        <p:xfrm>
          <a:off x="482580" y="5145600"/>
          <a:ext cx="6571234" cy="5116464"/>
        </p:xfrm>
        <a:graphic>
          <a:graphicData uri="http://schemas.openxmlformats.org/drawingml/2006/table">
            <a:tbl>
              <a:tblPr firstRow="1" firstCol="1" bandRow="1"/>
              <a:tblGrid>
                <a:gridCol w="4367378">
                  <a:extLst>
                    <a:ext uri="{9D8B030D-6E8A-4147-A177-3AD203B41FA5}">
                      <a16:colId xmlns:a16="http://schemas.microsoft.com/office/drawing/2014/main" val="20000"/>
                    </a:ext>
                  </a:extLst>
                </a:gridCol>
                <a:gridCol w="2203856">
                  <a:extLst>
                    <a:ext uri="{9D8B030D-6E8A-4147-A177-3AD203B41FA5}">
                      <a16:colId xmlns:a16="http://schemas.microsoft.com/office/drawing/2014/main" val="20001"/>
                    </a:ext>
                  </a:extLst>
                </a:gridCol>
              </a:tblGrid>
              <a:tr h="409169">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Magnezyum Ampul</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837552">
                <a:tc rowSpan="2">
                  <a:txBody>
                    <a:bodyPr/>
                    <a:lstStyle/>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-Taşikardi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-Magnezyum eksikliğinin önlenmesi ve tedavi edilmesinde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-Eklampsi ve preeklampsinin tedavisinde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-Erken doğumda rahim kasılmalarının önlenmesinde</a:t>
                      </a:r>
                      <a:r>
                        <a:rPr lang="tr-TR" sz="11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p>
                    <a:p>
                      <a:pPr>
                        <a:lnSpc>
                          <a:spcPct val="107000"/>
                        </a:lnSpc>
                        <a:spcAft>
                          <a:spcPts val="0"/>
                        </a:spcAft>
                      </a:pPr>
                      <a:endParaRPr lang="tr-TR"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-Kalp bloğu</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-Ciddi renal yetmezlik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-Kalp hasarı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-Magnezyum sülfata karşı aşırı duyarlılık</a:t>
                      </a:r>
                    </a:p>
                    <a:p>
                      <a:pPr>
                        <a:lnSpc>
                          <a:spcPct val="107000"/>
                        </a:lnSpc>
                        <a:spcAft>
                          <a:spcPts val="0"/>
                        </a:spcAft>
                      </a:pPr>
                      <a:endParaRPr lang="tr-TR"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-Hipotansiyon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-Solunum depresyonu</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-Aritmi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-Kalp krizi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-Hipokalsemi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-Sersemlik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-Zihin bulanıklığı</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854922">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5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5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Magnezyum Sülfat</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1500</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mg/10 ml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Yolu:</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 IV</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gn="l">
                        <a:lnSpc>
                          <a:spcPct val="107000"/>
                        </a:lnSpc>
                        <a:spcAft>
                          <a:spcPts val="0"/>
                        </a:spcAft>
                      </a:pPr>
                      <a:r>
                        <a:rPr lang="tr-TR" sz="900" b="1" dirty="0">
                          <a:effectLst/>
                          <a:latin typeface="Arial" panose="020B0604020202020204" pitchFamily="34" charset="0"/>
                          <a:ea typeface="Calibri" panose="020F0502020204030204" pitchFamily="34" charset="0"/>
                          <a:cs typeface="Arial" panose="020B0604020202020204" pitchFamily="34" charset="0"/>
                        </a:rPr>
                        <a:t>-Taşikardi:</a:t>
                      </a:r>
                      <a:r>
                        <a:rPr lang="tr-TR" sz="900" b="1" baseline="0" dirty="0">
                          <a:effectLst/>
                          <a:latin typeface="Arial" panose="020B0604020202020204" pitchFamily="34" charset="0"/>
                          <a:ea typeface="Calibri" panose="020F0502020204030204" pitchFamily="34" charset="0"/>
                          <a:cs typeface="Arial" panose="020B0604020202020204" pitchFamily="34" charset="0"/>
                        </a:rPr>
                        <a:t> </a:t>
                      </a:r>
                      <a:r>
                        <a:rPr lang="tr-TR" sz="900" dirty="0">
                          <a:effectLst/>
                          <a:latin typeface="Arial" panose="020B0604020202020204" pitchFamily="34" charset="0"/>
                          <a:ea typeface="Calibri" panose="020F0502020204030204" pitchFamily="34" charset="0"/>
                          <a:cs typeface="Arial" panose="020B0604020202020204" pitchFamily="34" charset="0"/>
                        </a:rPr>
                        <a:t>2 gram 1-2 dakikada IV infüzyonla verilir. Kontrol edilemezse 5-15 dk sonra tekrarlanabilir.</a:t>
                      </a:r>
                    </a:p>
                    <a:p>
                      <a:pPr algn="l">
                        <a:lnSpc>
                          <a:spcPct val="107000"/>
                        </a:lnSpc>
                        <a:spcAft>
                          <a:spcPts val="0"/>
                        </a:spcAft>
                      </a:pPr>
                      <a:r>
                        <a:rPr lang="tr-TR" sz="900" b="1" dirty="0">
                          <a:effectLst/>
                          <a:latin typeface="Arial" panose="020B0604020202020204" pitchFamily="34" charset="0"/>
                          <a:ea typeface="Calibri" panose="020F0502020204030204" pitchFamily="34" charset="0"/>
                          <a:cs typeface="Arial" panose="020B0604020202020204" pitchFamily="34" charset="0"/>
                        </a:rPr>
                        <a:t>-Erken doğumda rahim kasılmalarının önlenmesinde: </a:t>
                      </a:r>
                      <a:r>
                        <a:rPr lang="tr-TR" sz="900" dirty="0">
                          <a:effectLst/>
                          <a:latin typeface="Arial" panose="020B0604020202020204" pitchFamily="34" charset="0"/>
                          <a:ea typeface="Calibri" panose="020F0502020204030204" pitchFamily="34" charset="0"/>
                          <a:cs typeface="Arial" panose="020B0604020202020204" pitchFamily="34" charset="0"/>
                        </a:rPr>
                        <a:t>(Başlangıç dozu 2-6 gram olacak şekilde 20-30 dakikada verilmelidir. İdame dozu saatte 1-3 gram olacak şekilde kasılmalar durana kadar verilir.</a:t>
                      </a: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pic>
        <p:nvPicPr>
          <p:cNvPr id="7" name="Picture 6"/>
          <p:cNvPicPr>
            <a:picLocks noChangeAspect="1"/>
          </p:cNvPicPr>
          <p:nvPr/>
        </p:nvPicPr>
        <p:blipFill>
          <a:blip r:embed="rId4"/>
          <a:stretch>
            <a:fillRect/>
          </a:stretch>
        </p:blipFill>
        <p:spPr>
          <a:xfrm>
            <a:off x="4927473" y="5606980"/>
            <a:ext cx="2076557" cy="1773753"/>
          </a:xfrm>
          <a:prstGeom prst="rect">
            <a:avLst/>
          </a:prstGeom>
          <a:noFill/>
        </p:spPr>
      </p:pic>
      <p:pic>
        <p:nvPicPr>
          <p:cNvPr id="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t="30391" b="20669"/>
          <a:stretch/>
        </p:blipFill>
        <p:spPr>
          <a:xfrm>
            <a:off x="3341731" y="10274108"/>
            <a:ext cx="845431" cy="268941"/>
          </a:xfrm>
          <a:prstGeom prst="rect">
            <a:avLst/>
          </a:prstGeom>
        </p:spPr>
      </p:pic>
      <p:sp>
        <p:nvSpPr>
          <p:cNvPr id="10" name="TextBox 9"/>
          <p:cNvSpPr txBox="1"/>
          <p:nvPr/>
        </p:nvSpPr>
        <p:spPr>
          <a:xfrm>
            <a:off x="3574141" y="10259753"/>
            <a:ext cx="418249" cy="261610"/>
          </a:xfrm>
          <a:prstGeom prst="rect">
            <a:avLst/>
          </a:prstGeom>
          <a:noFill/>
        </p:spPr>
        <p:txBody>
          <a:bodyPr wrap="square" rtlCol="0">
            <a:spAutoFit/>
          </a:bodyPr>
          <a:lstStyle/>
          <a:p>
            <a:pPr algn="ctr"/>
            <a:r>
              <a:rPr lang="tr-TR" sz="1100" b="1" dirty="0">
                <a:latin typeface="Arial" panose="020B0604020202020204" pitchFamily="34" charset="0"/>
                <a:cs typeface="Arial" panose="020B0604020202020204" pitchFamily="34" charset="0"/>
              </a:rPr>
              <a:t>6</a:t>
            </a:r>
          </a:p>
        </p:txBody>
      </p:sp>
    </p:spTree>
    <p:extLst>
      <p:ext uri="{BB962C8B-B14F-4D97-AF65-F5344CB8AC3E}">
        <p14:creationId xmlns:p14="http://schemas.microsoft.com/office/powerpoint/2010/main" val="15092022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887" y="1884246"/>
            <a:ext cx="6913901" cy="6923321"/>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753372795"/>
              </p:ext>
            </p:extLst>
          </p:nvPr>
        </p:nvGraphicFramePr>
        <p:xfrm>
          <a:off x="519113" y="339993"/>
          <a:ext cx="6505801" cy="4783198"/>
        </p:xfrm>
        <a:graphic>
          <a:graphicData uri="http://schemas.openxmlformats.org/drawingml/2006/table">
            <a:tbl>
              <a:tblPr firstRow="1" firstCol="1" bandRow="1"/>
              <a:tblGrid>
                <a:gridCol w="4424362">
                  <a:extLst>
                    <a:ext uri="{9D8B030D-6E8A-4147-A177-3AD203B41FA5}">
                      <a16:colId xmlns:a16="http://schemas.microsoft.com/office/drawing/2014/main" val="20000"/>
                    </a:ext>
                  </a:extLst>
                </a:gridCol>
                <a:gridCol w="2081439">
                  <a:extLst>
                    <a:ext uri="{9D8B030D-6E8A-4147-A177-3AD203B41FA5}">
                      <a16:colId xmlns:a16="http://schemas.microsoft.com/office/drawing/2014/main" val="20001"/>
                    </a:ext>
                  </a:extLst>
                </a:gridCol>
              </a:tblGrid>
              <a:tr h="423791">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Dormicum Ampul</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2307208">
                <a:tc rowSpan="2">
                  <a:txBody>
                    <a:bodyPr/>
                    <a:lstStyle/>
                    <a:p>
                      <a:pPr>
                        <a:lnSpc>
                          <a:spcPct val="107000"/>
                        </a:lnSpc>
                        <a:spcAft>
                          <a:spcPts val="0"/>
                        </a:spcAft>
                      </a:pPr>
                      <a:r>
                        <a:rPr lang="tr-TR" sz="1000" dirty="0">
                          <a:effectLst/>
                          <a:latin typeface="Arial" panose="020B0604020202020204" pitchFamily="34" charset="0"/>
                          <a:ea typeface="Calibri" panose="020F0502020204030204" pitchFamily="34" charset="0"/>
                          <a:cs typeface="Arial" panose="020B0604020202020204" pitchFamily="34" charset="0"/>
                        </a:rPr>
                        <a:t>Anksiyolitik hipnotik</a:t>
                      </a:r>
                      <a:r>
                        <a:rPr lang="tr-TR" sz="1000" baseline="0" dirty="0">
                          <a:effectLst/>
                          <a:latin typeface="Arial" panose="020B0604020202020204" pitchFamily="34" charset="0"/>
                          <a:ea typeface="Calibri" panose="020F0502020204030204" pitchFamily="34" charset="0"/>
                          <a:cs typeface="Arial" panose="020B0604020202020204" pitchFamily="34" charset="0"/>
                        </a:rPr>
                        <a:t> ve spazmolitik</a:t>
                      </a:r>
                      <a:r>
                        <a:rPr lang="tr-TR" sz="1000" dirty="0">
                          <a:effectLst/>
                          <a:latin typeface="Arial" panose="020B0604020202020204" pitchFamily="34" charset="0"/>
                          <a:ea typeface="Calibri" panose="020F0502020204030204" pitchFamily="34" charset="0"/>
                          <a:cs typeface="Arial" panose="020B0604020202020204" pitchFamily="34" charset="0"/>
                        </a:rPr>
                        <a:t> etkileri vardır</a:t>
                      </a:r>
                      <a:r>
                        <a:rPr lang="tr-TR" sz="1100" dirty="0">
                          <a:effectLst/>
                          <a:latin typeface="Arial" panose="020B0604020202020204" pitchFamily="34" charset="0"/>
                          <a:ea typeface="Calibri" panose="020F0502020204030204" pitchFamily="34" charset="0"/>
                          <a:cs typeface="Arial" panose="020B0604020202020204" pitchFamily="34" charset="0"/>
                        </a:rPr>
                        <a:t>.</a:t>
                      </a:r>
                    </a:p>
                    <a:p>
                      <a:pPr>
                        <a:lnSpc>
                          <a:spcPct val="107000"/>
                        </a:lnSpc>
                        <a:spcAft>
                          <a:spcPts val="0"/>
                        </a:spcAft>
                      </a:pPr>
                      <a:endPar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-Entübe hastada sedasyon ihtiyacı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-Preoperatif medikasyon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-Kas kasılmaları ve spazmlarını azaltmak amacıyla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-Uyku başlatmak amacıyla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-Sakinleştirme amaçlı</a:t>
                      </a:r>
                    </a:p>
                    <a:p>
                      <a:pPr>
                        <a:lnSpc>
                          <a:spcPct val="107000"/>
                        </a:lnSpc>
                        <a:spcAft>
                          <a:spcPts val="0"/>
                        </a:spcAft>
                      </a:pPr>
                      <a:endParaRPr lang="tr-TR"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1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Ciddi solunum yetmezliği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-Uyuklama ve sakinlik hali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-Benzodiazepinlere karşı aşırı duyarlılık</a:t>
                      </a:r>
                    </a:p>
                    <a:p>
                      <a:pPr>
                        <a:lnSpc>
                          <a:spcPct val="107000"/>
                        </a:lnSpc>
                        <a:spcAft>
                          <a:spcPts val="0"/>
                        </a:spcAft>
                      </a:pPr>
                      <a:endParaRPr lang="tr-TR"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-Geçici hafıza kaybı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-Hipotansiyon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-Dolaşım sistemi bozuklukları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-Bayılma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-Solunum güçlüğü</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-Anaflaktik şok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-Kalp veya solunum durması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-Halüsinasyonlar</a:t>
                      </a: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2052000">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1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 Adet</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Midazolam</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5 mg/5 ml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Yolları: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IV, IM, Rektal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gn="l">
                        <a:lnSpc>
                          <a:spcPct val="107000"/>
                        </a:lnSpc>
                        <a:spcAft>
                          <a:spcPts val="0"/>
                        </a:spcAft>
                      </a:pPr>
                      <a:r>
                        <a:rPr lang="tr-TR" sz="900" b="1" dirty="0">
                          <a:effectLst/>
                          <a:latin typeface="Arial" panose="020B0604020202020204" pitchFamily="34" charset="0"/>
                          <a:ea typeface="Calibri" panose="020F0502020204030204" pitchFamily="34" charset="0"/>
                          <a:cs typeface="Arial" panose="020B0604020202020204" pitchFamily="34" charset="0"/>
                        </a:rPr>
                        <a:t>İndüksiyon: </a:t>
                      </a:r>
                      <a:r>
                        <a:rPr lang="tr-TR" sz="900" dirty="0">
                          <a:effectLst/>
                          <a:latin typeface="Arial" panose="020B0604020202020204" pitchFamily="34" charset="0"/>
                          <a:ea typeface="Calibri" panose="020F0502020204030204" pitchFamily="34" charset="0"/>
                          <a:cs typeface="Arial" panose="020B0604020202020204" pitchFamily="34" charset="0"/>
                        </a:rPr>
                        <a:t>0.1 mg/kg IV</a:t>
                      </a:r>
                    </a:p>
                    <a:p>
                      <a:pPr algn="l">
                        <a:lnSpc>
                          <a:spcPct val="107000"/>
                        </a:lnSpc>
                        <a:spcAft>
                          <a:spcPts val="0"/>
                        </a:spcAft>
                      </a:pPr>
                      <a:r>
                        <a:rPr lang="tr-TR" sz="900" b="1" dirty="0">
                          <a:effectLst/>
                          <a:latin typeface="Arial" panose="020B0604020202020204" pitchFamily="34" charset="0"/>
                          <a:ea typeface="Calibri" panose="020F0502020204030204" pitchFamily="34" charset="0"/>
                          <a:cs typeface="Arial" panose="020B0604020202020204" pitchFamily="34" charset="0"/>
                        </a:rPr>
                        <a:t>Sürekli infüzyon: </a:t>
                      </a:r>
                      <a:r>
                        <a:rPr lang="tr-TR" sz="900" dirty="0">
                          <a:effectLst/>
                          <a:latin typeface="Arial" panose="020B0604020202020204" pitchFamily="34" charset="0"/>
                          <a:ea typeface="Calibri" panose="020F0502020204030204" pitchFamily="34" charset="0"/>
                          <a:cs typeface="Arial" panose="020B0604020202020204" pitchFamily="34" charset="0"/>
                        </a:rPr>
                        <a:t>1-10 mg/saat</a:t>
                      </a:r>
                    </a:p>
                    <a:p>
                      <a:pPr algn="l">
                        <a:lnSpc>
                          <a:spcPct val="107000"/>
                        </a:lnSpc>
                        <a:spcAft>
                          <a:spcPts val="0"/>
                        </a:spcAft>
                      </a:pPr>
                      <a:r>
                        <a:rPr lang="tr-TR" sz="900" b="1" dirty="0">
                          <a:effectLst/>
                          <a:latin typeface="Arial" panose="020B0604020202020204" pitchFamily="34" charset="0"/>
                          <a:ea typeface="Calibri" panose="020F0502020204030204" pitchFamily="34" charset="0"/>
                          <a:cs typeface="Arial" panose="020B0604020202020204" pitchFamily="34" charset="0"/>
                        </a:rPr>
                        <a:t>Sedasyon: </a:t>
                      </a:r>
                      <a:r>
                        <a:rPr lang="tr-TR" sz="900" dirty="0">
                          <a:effectLst/>
                          <a:latin typeface="Arial" panose="020B0604020202020204" pitchFamily="34" charset="0"/>
                          <a:ea typeface="Calibri" panose="020F0502020204030204" pitchFamily="34" charset="0"/>
                          <a:cs typeface="Arial" panose="020B0604020202020204" pitchFamily="34" charset="0"/>
                        </a:rPr>
                        <a:t>0.02-0.04 mg/kg</a:t>
                      </a: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54292" y="777217"/>
            <a:ext cx="2056108" cy="2278438"/>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3691433616"/>
              </p:ext>
            </p:extLst>
          </p:nvPr>
        </p:nvGraphicFramePr>
        <p:xfrm>
          <a:off x="495345" y="5214189"/>
          <a:ext cx="6531621" cy="5249038"/>
        </p:xfrm>
        <a:graphic>
          <a:graphicData uri="http://schemas.openxmlformats.org/drawingml/2006/table">
            <a:tbl>
              <a:tblPr firstRow="1" firstCol="1" bandRow="1"/>
              <a:tblGrid>
                <a:gridCol w="4448130">
                  <a:extLst>
                    <a:ext uri="{9D8B030D-6E8A-4147-A177-3AD203B41FA5}">
                      <a16:colId xmlns:a16="http://schemas.microsoft.com/office/drawing/2014/main" val="20000"/>
                    </a:ext>
                  </a:extLst>
                </a:gridCol>
                <a:gridCol w="2083491">
                  <a:extLst>
                    <a:ext uri="{9D8B030D-6E8A-4147-A177-3AD203B41FA5}">
                      <a16:colId xmlns:a16="http://schemas.microsoft.com/office/drawing/2014/main" val="20001"/>
                    </a:ext>
                  </a:extLst>
                </a:gridCol>
              </a:tblGrid>
              <a:tr h="413598">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Flumazenil Ampul</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857439">
                <a:tc rowSpan="2">
                  <a:txBody>
                    <a:bodyPr/>
                    <a:lstStyle/>
                    <a:p>
                      <a:pPr>
                        <a:lnSpc>
                          <a:spcPct val="107000"/>
                        </a:lnSpc>
                        <a:spcAft>
                          <a:spcPts val="0"/>
                        </a:spcAft>
                      </a:pPr>
                      <a:r>
                        <a:rPr lang="tr-TR" sz="1000" dirty="0">
                          <a:effectLst/>
                          <a:latin typeface="Arial" panose="020B0604020202020204" pitchFamily="34" charset="0"/>
                          <a:ea typeface="Calibri" panose="020F0502020204030204" pitchFamily="34" charset="0"/>
                          <a:cs typeface="Arial" panose="020B0604020202020204" pitchFamily="34" charset="0"/>
                        </a:rPr>
                        <a:t>Benzodiazepin</a:t>
                      </a:r>
                      <a:r>
                        <a:rPr lang="tr-TR" sz="1000" baseline="0" dirty="0">
                          <a:effectLst/>
                          <a:latin typeface="Arial" panose="020B0604020202020204" pitchFamily="34" charset="0"/>
                          <a:ea typeface="Calibri" panose="020F0502020204030204" pitchFamily="34" charset="0"/>
                          <a:cs typeface="Arial" panose="020B0604020202020204" pitchFamily="34" charset="0"/>
                        </a:rPr>
                        <a:t> antagonistidir.</a:t>
                      </a:r>
                      <a:endParaRPr lang="tr-TR" sz="10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endPar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-Benzodiazepinlerin (Diazepam, Midazolam vs.) sakinlestirici etkilerinin tamamen veya kısmen tersine çevrilmesinde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-Hastada benzodiazepin sarhoşluğu olup olmadığının anlaşılması amacıyla</a:t>
                      </a:r>
                    </a:p>
                    <a:p>
                      <a:pPr>
                        <a:lnSpc>
                          <a:spcPct val="107000"/>
                        </a:lnSpc>
                        <a:spcAft>
                          <a:spcPts val="0"/>
                        </a:spcAft>
                      </a:pPr>
                      <a:endParaRPr lang="tr-TR"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-Flumazenil veya benzodiazepinlerin herhangi birine karşı aşırı hassasiyet</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-Hayatı tehdit edici potansiyel durumların kontrolü için benzodiazepin kullanımı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-Tedavi amaçlı benzodiazepin kullanımı</a:t>
                      </a:r>
                    </a:p>
                    <a:p>
                      <a:pPr>
                        <a:lnSpc>
                          <a:spcPct val="107000"/>
                        </a:lnSpc>
                        <a:spcAft>
                          <a:spcPts val="0"/>
                        </a:spcAft>
                      </a:pPr>
                      <a:endParaRPr lang="tr-TR"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r>
                        <a:rPr lang="tr-TR" sz="1000" b="1" kern="1200" dirty="0">
                          <a:solidFill>
                            <a:schemeClr val="tx1"/>
                          </a:solidFill>
                          <a:effectLst/>
                          <a:latin typeface="Arial" panose="020B0604020202020204" pitchFamily="34" charset="0"/>
                          <a:ea typeface="+mn-ea"/>
                          <a:cs typeface="Arial" panose="020B0604020202020204" pitchFamily="34" charset="0"/>
                        </a:rPr>
                        <a:t>-Epilepsi veya ciddi hepatik bozukluğu olan hastalarda konvülsiyonlar</a:t>
                      </a:r>
                      <a:endParaRPr lang="tr-TR" sz="1000" kern="1200" dirty="0">
                        <a:solidFill>
                          <a:schemeClr val="tx1"/>
                        </a:solidFill>
                        <a:effectLst/>
                        <a:latin typeface="Arial" panose="020B0604020202020204" pitchFamily="34" charset="0"/>
                        <a:ea typeface="+mn-ea"/>
                        <a:cs typeface="Arial" panose="020B0604020202020204" pitchFamily="34" charset="0"/>
                      </a:endParaRPr>
                    </a:p>
                    <a:p>
                      <a:r>
                        <a:rPr lang="tr-TR" sz="1000" b="1" kern="1200" dirty="0">
                          <a:solidFill>
                            <a:schemeClr val="tx1"/>
                          </a:solidFill>
                          <a:effectLst/>
                          <a:latin typeface="Arial" panose="020B0604020202020204" pitchFamily="34" charset="0"/>
                          <a:ea typeface="+mn-ea"/>
                          <a:cs typeface="Arial" panose="020B0604020202020204" pitchFamily="34" charset="0"/>
                        </a:rPr>
                        <a:t>-Alerjik reaksiyonlar</a:t>
                      </a:r>
                      <a:endParaRPr lang="tr-TR" sz="1000" kern="1200" dirty="0">
                        <a:solidFill>
                          <a:schemeClr val="tx1"/>
                        </a:solidFill>
                        <a:effectLst/>
                        <a:latin typeface="Arial" panose="020B0604020202020204" pitchFamily="34" charset="0"/>
                        <a:ea typeface="+mn-ea"/>
                        <a:cs typeface="Arial" panose="020B0604020202020204" pitchFamily="34" charset="0"/>
                      </a:endParaRPr>
                    </a:p>
                    <a:p>
                      <a:r>
                        <a:rPr lang="tr-TR" sz="1000" b="1" kern="1200" dirty="0">
                          <a:solidFill>
                            <a:schemeClr val="tx1"/>
                          </a:solidFill>
                          <a:effectLst/>
                          <a:latin typeface="Arial" panose="020B0604020202020204" pitchFamily="34" charset="0"/>
                          <a:ea typeface="+mn-ea"/>
                          <a:cs typeface="Arial" panose="020B0604020202020204" pitchFamily="34" charset="0"/>
                        </a:rPr>
                        <a:t>-Bradikardi</a:t>
                      </a:r>
                      <a:r>
                        <a:rPr lang="tr-TR" sz="1000" b="0" kern="1200" dirty="0">
                          <a:solidFill>
                            <a:schemeClr val="tx1"/>
                          </a:solidFill>
                          <a:effectLst/>
                          <a:latin typeface="Arial" panose="020B0604020202020204" pitchFamily="34" charset="0"/>
                          <a:ea typeface="+mn-ea"/>
                          <a:cs typeface="Arial" panose="020B0604020202020204" pitchFamily="34" charset="0"/>
                        </a:rPr>
                        <a:t>,</a:t>
                      </a:r>
                      <a:r>
                        <a:rPr lang="tr-TR" sz="1000" b="0" kern="1200" baseline="0" dirty="0">
                          <a:solidFill>
                            <a:schemeClr val="tx1"/>
                          </a:solidFill>
                          <a:effectLst/>
                          <a:latin typeface="Arial" panose="020B0604020202020204" pitchFamily="34" charset="0"/>
                          <a:ea typeface="+mn-ea"/>
                          <a:cs typeface="Arial" panose="020B0604020202020204" pitchFamily="34" charset="0"/>
                        </a:rPr>
                        <a:t> t</a:t>
                      </a:r>
                      <a:r>
                        <a:rPr lang="tr-TR" sz="1000" b="1" kern="1200" dirty="0">
                          <a:solidFill>
                            <a:schemeClr val="tx1"/>
                          </a:solidFill>
                          <a:effectLst/>
                          <a:latin typeface="Arial" panose="020B0604020202020204" pitchFamily="34" charset="0"/>
                          <a:ea typeface="+mn-ea"/>
                          <a:cs typeface="Arial" panose="020B0604020202020204" pitchFamily="34" charset="0"/>
                        </a:rPr>
                        <a:t>aşikardi</a:t>
                      </a:r>
                      <a:endParaRPr lang="tr-TR" sz="1000" kern="1200" dirty="0">
                        <a:solidFill>
                          <a:schemeClr val="tx1"/>
                        </a:solidFill>
                        <a:effectLst/>
                        <a:latin typeface="Arial" panose="020B0604020202020204" pitchFamily="34" charset="0"/>
                        <a:ea typeface="+mn-ea"/>
                        <a:cs typeface="Arial" panose="020B0604020202020204" pitchFamily="34" charset="0"/>
                      </a:endParaRPr>
                    </a:p>
                    <a:p>
                      <a:pPr marL="0" marR="0" indent="0" algn="l" defTabSz="755934" rtl="0" eaLnBrk="1" fontAlgn="auto" latinLnBrk="0" hangingPunct="1">
                        <a:lnSpc>
                          <a:spcPct val="100000"/>
                        </a:lnSpc>
                        <a:spcBef>
                          <a:spcPts val="0"/>
                        </a:spcBef>
                        <a:spcAft>
                          <a:spcPts val="0"/>
                        </a:spcAft>
                        <a:buClrTx/>
                        <a:buSzTx/>
                        <a:buFontTx/>
                        <a:buNone/>
                        <a:tabLst/>
                        <a:defRPr/>
                      </a:pPr>
                      <a:r>
                        <a:rPr lang="tr-TR" sz="1000" b="1" kern="1200" dirty="0">
                          <a:solidFill>
                            <a:schemeClr val="tx1"/>
                          </a:solidFill>
                          <a:effectLst/>
                          <a:latin typeface="Arial" panose="020B0604020202020204" pitchFamily="34" charset="0"/>
                          <a:ea typeface="+mn-ea"/>
                          <a:cs typeface="Arial" panose="020B0604020202020204" pitchFamily="34" charset="0"/>
                        </a:rPr>
                        <a:t>-Göğüs ağrısı</a:t>
                      </a:r>
                      <a:r>
                        <a:rPr lang="tr-TR" sz="1000" b="1" kern="1200" baseline="0" dirty="0">
                          <a:solidFill>
                            <a:schemeClr val="tx1"/>
                          </a:solidFill>
                          <a:effectLst/>
                          <a:latin typeface="Arial" panose="020B0604020202020204" pitchFamily="34" charset="0"/>
                          <a:ea typeface="+mn-ea"/>
                          <a:cs typeface="Arial" panose="020B0604020202020204" pitchFamily="34" charset="0"/>
                        </a:rPr>
                        <a:t>, h</a:t>
                      </a:r>
                      <a:r>
                        <a:rPr lang="tr-TR" sz="1000" b="1" kern="1200" dirty="0">
                          <a:solidFill>
                            <a:schemeClr val="tx1"/>
                          </a:solidFill>
                          <a:effectLst/>
                          <a:latin typeface="Arial" panose="020B0604020202020204" pitchFamily="34" charset="0"/>
                          <a:ea typeface="+mn-ea"/>
                          <a:cs typeface="Arial" panose="020B0604020202020204" pitchFamily="34" charset="0"/>
                        </a:rPr>
                        <a:t>ipertansiyon</a:t>
                      </a:r>
                      <a:endParaRPr lang="tr-TR" sz="1000" kern="1200" dirty="0">
                        <a:solidFill>
                          <a:schemeClr val="tx1"/>
                        </a:solidFill>
                        <a:effectLst/>
                        <a:latin typeface="Arial" panose="020B0604020202020204" pitchFamily="34" charset="0"/>
                        <a:ea typeface="+mn-ea"/>
                        <a:cs typeface="Arial" panose="020B0604020202020204" pitchFamily="34" charset="0"/>
                      </a:endParaRPr>
                    </a:p>
                    <a:p>
                      <a:pPr marL="0" marR="0" indent="0" algn="l" defTabSz="755934" rtl="0" eaLnBrk="1" fontAlgn="auto" latinLnBrk="0" hangingPunct="1">
                        <a:lnSpc>
                          <a:spcPct val="100000"/>
                        </a:lnSpc>
                        <a:spcBef>
                          <a:spcPts val="0"/>
                        </a:spcBef>
                        <a:spcAft>
                          <a:spcPts val="0"/>
                        </a:spcAft>
                        <a:buClrTx/>
                        <a:buSzTx/>
                        <a:buFontTx/>
                        <a:buNone/>
                        <a:tabLst/>
                        <a:defRPr/>
                      </a:pPr>
                      <a:r>
                        <a:rPr lang="tr-TR" sz="1000" b="1" kern="1200" dirty="0">
                          <a:solidFill>
                            <a:schemeClr val="tx1"/>
                          </a:solidFill>
                          <a:effectLst/>
                          <a:latin typeface="Arial" panose="020B0604020202020204" pitchFamily="34" charset="0"/>
                          <a:ea typeface="+mn-ea"/>
                          <a:cs typeface="Arial" panose="020B0604020202020204" pitchFamily="34" charset="0"/>
                        </a:rPr>
                        <a:t>-Zihin bulanıklığı, korku,</a:t>
                      </a:r>
                      <a:r>
                        <a:rPr lang="tr-TR" sz="1000" b="1" kern="1200" baseline="0" dirty="0">
                          <a:solidFill>
                            <a:schemeClr val="tx1"/>
                          </a:solidFill>
                          <a:effectLst/>
                          <a:latin typeface="Arial" panose="020B0604020202020204" pitchFamily="34" charset="0"/>
                          <a:ea typeface="+mn-ea"/>
                          <a:cs typeface="Arial" panose="020B0604020202020204" pitchFamily="34" charset="0"/>
                        </a:rPr>
                        <a:t> a</a:t>
                      </a:r>
                      <a:r>
                        <a:rPr lang="tr-TR" sz="1000" b="1" kern="1200" dirty="0">
                          <a:solidFill>
                            <a:schemeClr val="tx1"/>
                          </a:solidFill>
                          <a:effectLst/>
                          <a:latin typeface="Arial" panose="020B0604020202020204" pitchFamily="34" charset="0"/>
                          <a:ea typeface="+mn-ea"/>
                          <a:cs typeface="Arial" panose="020B0604020202020204" pitchFamily="34" charset="0"/>
                        </a:rPr>
                        <a:t>jitasyon</a:t>
                      </a:r>
                      <a:endParaRPr lang="tr-TR" sz="1000" kern="1200" dirty="0">
                        <a:solidFill>
                          <a:schemeClr val="tx1"/>
                        </a:solidFill>
                        <a:effectLst/>
                        <a:latin typeface="Arial" panose="020B0604020202020204" pitchFamily="34" charset="0"/>
                        <a:ea typeface="+mn-ea"/>
                        <a:cs typeface="Arial" panose="020B0604020202020204" pitchFamily="34" charset="0"/>
                      </a:endParaRPr>
                    </a:p>
                    <a:p>
                      <a:endParaRPr lang="tr-TR" sz="1000" kern="1200" dirty="0">
                        <a:solidFill>
                          <a:schemeClr val="tx1"/>
                        </a:solidFill>
                        <a:effectLst/>
                        <a:latin typeface="Arial" panose="020B0604020202020204" pitchFamily="34" charset="0"/>
                        <a:ea typeface="+mn-ea"/>
                        <a:cs typeface="Arial" panose="020B0604020202020204" pitchFamily="34" charset="0"/>
                      </a:endParaRPr>
                    </a:p>
                    <a:p>
                      <a:pPr marL="0" marR="0" indent="0" algn="l" defTabSz="755934" rtl="0" eaLnBrk="1" fontAlgn="auto" latinLnBrk="0" hangingPunct="1">
                        <a:lnSpc>
                          <a:spcPct val="100000"/>
                        </a:lnSpc>
                        <a:spcBef>
                          <a:spcPts val="0"/>
                        </a:spcBef>
                        <a:spcAft>
                          <a:spcPts val="0"/>
                        </a:spcAft>
                        <a:buClrTx/>
                        <a:buSzTx/>
                        <a:buFontTx/>
                        <a:buNone/>
                        <a:tabLst/>
                        <a:defRPr/>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2858925">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2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2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Flumazenil</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0.5 mg/5ml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IV</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Baslangıç dozu 15 saniyede damara yavaş bir enjeksiyonla uygulanan 0.2 mg'dır. Eger 60 saniye</a:t>
                      </a:r>
                      <a:r>
                        <a:rPr lang="tr-TR" sz="900" b="0"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i</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çerisinde istenilen bilinç açıklıgına ulasılamazsa, 0.1 mg'lık ikinci bir doz enjekte edilebilir. Gerektigi durumlarda, bilinç açıklıgına ulaşılana kadar toplam doz 1 mg’ı (yoğun bakım şartlarında 2 mg) aşmamak kaydıyla, bu doz 60 saniyede bir tekrarlanabilir.</a:t>
                      </a: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pic>
        <p:nvPicPr>
          <p:cNvPr id="4" name="Picture 3"/>
          <p:cNvPicPr>
            <a:picLocks noChangeAspect="1"/>
          </p:cNvPicPr>
          <p:nvPr/>
        </p:nvPicPr>
        <p:blipFill rotWithShape="1">
          <a:blip r:embed="rId5" cstate="print">
            <a:extLst>
              <a:ext uri="{28A0092B-C50C-407E-A947-70E740481C1C}">
                <a14:useLocalDpi xmlns:a14="http://schemas.microsoft.com/office/drawing/2010/main" val="0"/>
              </a:ext>
            </a:extLst>
          </a:blip>
          <a:srcRect t="5352" b="8360"/>
          <a:stretch/>
        </p:blipFill>
        <p:spPr>
          <a:xfrm>
            <a:off x="4954292" y="5638800"/>
            <a:ext cx="2056108" cy="1838325"/>
          </a:xfrm>
          <a:prstGeom prst="rect">
            <a:avLst/>
          </a:prstGeom>
        </p:spPr>
      </p:pic>
      <p:pic>
        <p:nvPicPr>
          <p:cNvPr id="7" name="Picture 6"/>
          <p:cNvPicPr>
            <a:picLocks noChangeAspect="1"/>
          </p:cNvPicPr>
          <p:nvPr/>
        </p:nvPicPr>
        <p:blipFill rotWithShape="1">
          <a:blip r:embed="rId6" cstate="print">
            <a:extLst>
              <a:ext uri="{28A0092B-C50C-407E-A947-70E740481C1C}">
                <a14:useLocalDpi xmlns:a14="http://schemas.microsoft.com/office/drawing/2010/main" val="0"/>
              </a:ext>
            </a:extLst>
          </a:blip>
          <a:srcRect t="30391" b="20669"/>
          <a:stretch/>
        </p:blipFill>
        <p:spPr>
          <a:xfrm>
            <a:off x="3341731" y="10274108"/>
            <a:ext cx="845431" cy="268941"/>
          </a:xfrm>
          <a:prstGeom prst="rect">
            <a:avLst/>
          </a:prstGeom>
        </p:spPr>
      </p:pic>
      <p:sp>
        <p:nvSpPr>
          <p:cNvPr id="9" name="TextBox 8"/>
          <p:cNvSpPr txBox="1"/>
          <p:nvPr/>
        </p:nvSpPr>
        <p:spPr>
          <a:xfrm>
            <a:off x="3574141" y="10259753"/>
            <a:ext cx="418249" cy="261610"/>
          </a:xfrm>
          <a:prstGeom prst="rect">
            <a:avLst/>
          </a:prstGeom>
          <a:noFill/>
        </p:spPr>
        <p:txBody>
          <a:bodyPr wrap="square" rtlCol="0">
            <a:spAutoFit/>
          </a:bodyPr>
          <a:lstStyle/>
          <a:p>
            <a:pPr algn="ctr"/>
            <a:r>
              <a:rPr lang="tr-TR" sz="1100" b="1" dirty="0">
                <a:latin typeface="Arial" panose="020B0604020202020204" pitchFamily="34" charset="0"/>
                <a:cs typeface="Arial" panose="020B0604020202020204" pitchFamily="34" charset="0"/>
              </a:rPr>
              <a:t>7</a:t>
            </a:r>
          </a:p>
        </p:txBody>
      </p:sp>
    </p:spTree>
    <p:extLst>
      <p:ext uri="{BB962C8B-B14F-4D97-AF65-F5344CB8AC3E}">
        <p14:creationId xmlns:p14="http://schemas.microsoft.com/office/powerpoint/2010/main" val="28638312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887" y="1884246"/>
            <a:ext cx="6913901" cy="6923321"/>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3524058371"/>
              </p:ext>
            </p:extLst>
          </p:nvPr>
        </p:nvGraphicFramePr>
        <p:xfrm>
          <a:off x="519113" y="339993"/>
          <a:ext cx="6521450" cy="5286107"/>
        </p:xfrm>
        <a:graphic>
          <a:graphicData uri="http://schemas.openxmlformats.org/drawingml/2006/table">
            <a:tbl>
              <a:tblPr firstRow="1" firstCol="1" bandRow="1"/>
              <a:tblGrid>
                <a:gridCol w="4195762">
                  <a:extLst>
                    <a:ext uri="{9D8B030D-6E8A-4147-A177-3AD203B41FA5}">
                      <a16:colId xmlns:a16="http://schemas.microsoft.com/office/drawing/2014/main" val="20000"/>
                    </a:ext>
                  </a:extLst>
                </a:gridCol>
                <a:gridCol w="2325688">
                  <a:extLst>
                    <a:ext uri="{9D8B030D-6E8A-4147-A177-3AD203B41FA5}">
                      <a16:colId xmlns:a16="http://schemas.microsoft.com/office/drawing/2014/main" val="20001"/>
                    </a:ext>
                  </a:extLst>
                </a:gridCol>
              </a:tblGrid>
              <a:tr h="410035">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Jetocaine Ampul</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840572">
                <a:tc rowSpan="2">
                  <a:txBody>
                    <a:bodyPr/>
                    <a:lstStyle/>
                    <a:p>
                      <a:pPr>
                        <a:lnSpc>
                          <a:spcPct val="107000"/>
                        </a:lnSpc>
                        <a:spcAft>
                          <a:spcPts val="0"/>
                        </a:spcAft>
                      </a:pPr>
                      <a:r>
                        <a:rPr lang="tr-TR" sz="1000" dirty="0">
                          <a:effectLst/>
                          <a:latin typeface="Arial" panose="020B0604020202020204" pitchFamily="34" charset="0"/>
                          <a:ea typeface="Calibri" panose="020F0502020204030204" pitchFamily="34" charset="0"/>
                          <a:cs typeface="Arial" panose="020B0604020202020204" pitchFamily="34" charset="0"/>
                        </a:rPr>
                        <a:t>Lokal anesteziktir</a:t>
                      </a:r>
                    </a:p>
                    <a:p>
                      <a:pPr>
                        <a:lnSpc>
                          <a:spcPct val="107000"/>
                        </a:lnSpc>
                        <a:spcAft>
                          <a:spcPts val="0"/>
                        </a:spcAft>
                      </a:pPr>
                      <a:endPar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-Lokal anestezi oluşturmak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-Rejyonel intravenöz anestezi oluşturmak</a:t>
                      </a:r>
                    </a:p>
                    <a:p>
                      <a:pPr>
                        <a:lnSpc>
                          <a:spcPct val="107000"/>
                        </a:lnSpc>
                        <a:spcAft>
                          <a:spcPts val="0"/>
                        </a:spcAft>
                      </a:pPr>
                      <a:endParaRPr lang="tr-TR"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-Amid türü lokal anesteziklere karsı aşırı duyarlılıgı olduğu bilinen hastalarda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-Vazokonstriksiyon ve dokunun soyulma riskini artırabileceginden, el ve ayak parmakları,burun, kulak ve penis anestezisinde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-Kardiyak dilatasyon ve koroner yetmezlikte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-Aritmik etkili sempatomimetik ilaçlara karsı kalbi duyarlı hale getirebileceginden,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-Siklopropan veya halojenize hidrokarbon anestezikleri ile birlikte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-İkinci fazı geciktirebileceğinden doğumda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-Organik beyin hasarında</a:t>
                      </a:r>
                    </a:p>
                    <a:p>
                      <a:pPr>
                        <a:lnSpc>
                          <a:spcPct val="107000"/>
                        </a:lnSpc>
                        <a:spcAft>
                          <a:spcPts val="0"/>
                        </a:spcAft>
                      </a:pPr>
                      <a:endParaRPr lang="tr-TR"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-Taşikardi,</a:t>
                      </a:r>
                      <a:r>
                        <a:rPr lang="tr-TR" sz="10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b</a:t>
                      </a: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radikardi,</a:t>
                      </a:r>
                      <a:r>
                        <a:rPr lang="tr-TR" sz="10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h</a:t>
                      </a: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ipotansiyon,</a:t>
                      </a:r>
                      <a:r>
                        <a:rPr lang="tr-TR" sz="10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h</a:t>
                      </a: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ipertansiyon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-Anksiyete,</a:t>
                      </a:r>
                      <a:r>
                        <a:rPr lang="tr-TR" sz="10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h</a:t>
                      </a: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uzursuzluk,</a:t>
                      </a:r>
                      <a:r>
                        <a:rPr lang="tr-TR" sz="10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b</a:t>
                      </a: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aş ağrısı,</a:t>
                      </a:r>
                      <a:r>
                        <a:rPr lang="tr-TR" sz="10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b</a:t>
                      </a: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aş dönmesi,</a:t>
                      </a:r>
                      <a:r>
                        <a:rPr lang="tr-TR" sz="10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t</a:t>
                      </a: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itreme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-Bulantı,</a:t>
                      </a:r>
                      <a:r>
                        <a:rPr lang="tr-TR" sz="10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k</a:t>
                      </a: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usma,</a:t>
                      </a:r>
                      <a:r>
                        <a:rPr lang="tr-TR" sz="10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s</a:t>
                      </a: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olgunluk,</a:t>
                      </a:r>
                      <a:r>
                        <a:rPr lang="tr-TR" sz="10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t</a:t>
                      </a: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erleme</a:t>
                      </a: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3021545">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2 Adet</a:t>
                      </a:r>
                      <a:endParaRPr lang="tr-TR" sz="1100" b="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1 Adet</a:t>
                      </a:r>
                      <a:endParaRPr lang="tr-TR" sz="1100" b="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2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Maddeleri: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Lidokain, Adrenalin</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Lidokain 20mg</a:t>
                      </a:r>
                      <a:r>
                        <a:rPr lang="tr-TR" sz="900" b="0"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/2 ml</a:t>
                      </a:r>
                    </a:p>
                    <a:p>
                      <a:pPr>
                        <a:lnSpc>
                          <a:spcPct val="107000"/>
                        </a:lnSpc>
                        <a:spcAft>
                          <a:spcPts val="0"/>
                        </a:spcAft>
                      </a:pPr>
                      <a:r>
                        <a:rPr kumimoji="0" lang="tr-TR" sz="9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(0.0125mg Adrenalin de etkiyi uzatmak amacıyla bulunur)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Lokal</a:t>
                      </a:r>
                      <a:endParaRPr lang="tr-TR" sz="1100" b="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gn="l">
                        <a:lnSpc>
                          <a:spcPct val="107000"/>
                        </a:lnSpc>
                        <a:spcAft>
                          <a:spcPts val="0"/>
                        </a:spcAft>
                      </a:pPr>
                      <a:r>
                        <a:rPr lang="tr-TR" sz="900" b="1" dirty="0">
                          <a:effectLst/>
                          <a:latin typeface="Arial" panose="020B0604020202020204" pitchFamily="34" charset="0"/>
                          <a:ea typeface="Calibri" panose="020F0502020204030204" pitchFamily="34" charset="0"/>
                          <a:cs typeface="Arial" panose="020B0604020202020204" pitchFamily="34" charset="0"/>
                        </a:rPr>
                        <a:t>Terminal anestezilerde: </a:t>
                      </a:r>
                      <a:r>
                        <a:rPr lang="tr-TR" sz="900" dirty="0">
                          <a:effectLst/>
                          <a:latin typeface="Arial" panose="020B0604020202020204" pitchFamily="34" charset="0"/>
                          <a:ea typeface="Calibri" panose="020F0502020204030204" pitchFamily="34" charset="0"/>
                          <a:cs typeface="Arial" panose="020B0604020202020204" pitchFamily="34" charset="0"/>
                        </a:rPr>
                        <a:t>1 ml ampul çözeltisi (20 mg)</a:t>
                      </a:r>
                    </a:p>
                    <a:p>
                      <a:pPr algn="l">
                        <a:lnSpc>
                          <a:spcPct val="107000"/>
                        </a:lnSpc>
                        <a:spcAft>
                          <a:spcPts val="0"/>
                        </a:spcAft>
                      </a:pPr>
                      <a:r>
                        <a:rPr lang="tr-TR" sz="900" b="1" dirty="0">
                          <a:effectLst/>
                          <a:latin typeface="Arial" panose="020B0604020202020204" pitchFamily="34" charset="0"/>
                          <a:ea typeface="Calibri" panose="020F0502020204030204" pitchFamily="34" charset="0"/>
                          <a:cs typeface="Arial" panose="020B0604020202020204" pitchFamily="34" charset="0"/>
                        </a:rPr>
                        <a:t>Rejyonel anestezilerde: </a:t>
                      </a:r>
                      <a:r>
                        <a:rPr lang="tr-TR" sz="900" dirty="0">
                          <a:effectLst/>
                          <a:latin typeface="Arial" panose="020B0604020202020204" pitchFamily="34" charset="0"/>
                          <a:ea typeface="Calibri" panose="020F0502020204030204" pitchFamily="34" charset="0"/>
                          <a:cs typeface="Arial" panose="020B0604020202020204" pitchFamily="34" charset="0"/>
                        </a:rPr>
                        <a:t>1.5 ila 2 ml ampul çözeltisi (30-40 mg)</a:t>
                      </a:r>
                    </a:p>
                    <a:p>
                      <a:pPr algn="l">
                        <a:lnSpc>
                          <a:spcPct val="107000"/>
                        </a:lnSpc>
                        <a:spcAft>
                          <a:spcPts val="0"/>
                        </a:spcAft>
                      </a:pPr>
                      <a:r>
                        <a:rPr lang="tr-TR" sz="900" b="1" dirty="0">
                          <a:effectLst/>
                          <a:latin typeface="Arial" panose="020B0604020202020204" pitchFamily="34" charset="0"/>
                          <a:ea typeface="Calibri" panose="020F0502020204030204" pitchFamily="34" charset="0"/>
                          <a:cs typeface="Arial" panose="020B0604020202020204" pitchFamily="34" charset="0"/>
                        </a:rPr>
                        <a:t>Cerrahi müdahalelerde: </a:t>
                      </a:r>
                      <a:r>
                        <a:rPr lang="tr-TR" sz="900" dirty="0">
                          <a:effectLst/>
                          <a:latin typeface="Arial" panose="020B0604020202020204" pitchFamily="34" charset="0"/>
                          <a:ea typeface="Calibri" panose="020F0502020204030204" pitchFamily="34" charset="0"/>
                          <a:cs typeface="Arial" panose="020B0604020202020204" pitchFamily="34" charset="0"/>
                        </a:rPr>
                        <a:t>3 ila 5 ml ampul çözeltisi (60-100 mg)</a:t>
                      </a:r>
                    </a:p>
                    <a:p>
                      <a:pPr algn="l">
                        <a:lnSpc>
                          <a:spcPct val="107000"/>
                        </a:lnSpc>
                        <a:spcAft>
                          <a:spcPts val="0"/>
                        </a:spcAft>
                      </a:pPr>
                      <a:r>
                        <a:rPr lang="tr-TR" sz="900" b="1" dirty="0">
                          <a:effectLst/>
                          <a:latin typeface="Arial" panose="020B0604020202020204" pitchFamily="34" charset="0"/>
                          <a:ea typeface="Calibri" panose="020F0502020204030204" pitchFamily="34" charset="0"/>
                          <a:cs typeface="Arial" panose="020B0604020202020204" pitchFamily="34" charset="0"/>
                        </a:rPr>
                        <a:t>Çocuklarda (6-12 yas): </a:t>
                      </a:r>
                      <a:r>
                        <a:rPr lang="tr-TR" sz="900" dirty="0">
                          <a:effectLst/>
                          <a:latin typeface="Arial" panose="020B0604020202020204" pitchFamily="34" charset="0"/>
                          <a:ea typeface="Calibri" panose="020F0502020204030204" pitchFamily="34" charset="0"/>
                          <a:cs typeface="Arial" panose="020B0604020202020204" pitchFamily="34" charset="0"/>
                        </a:rPr>
                        <a:t>Yetişkin dozunun yarısı</a:t>
                      </a: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pic>
        <p:nvPicPr>
          <p:cNvPr id="2" name="Picture 1"/>
          <p:cNvPicPr>
            <a:picLocks noChangeAspect="1"/>
          </p:cNvPicPr>
          <p:nvPr/>
        </p:nvPicPr>
        <p:blipFill>
          <a:blip r:embed="rId4"/>
          <a:stretch>
            <a:fillRect/>
          </a:stretch>
        </p:blipFill>
        <p:spPr>
          <a:xfrm>
            <a:off x="4733365" y="778213"/>
            <a:ext cx="2303929" cy="1823842"/>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326249929"/>
              </p:ext>
            </p:extLst>
          </p:nvPr>
        </p:nvGraphicFramePr>
        <p:xfrm>
          <a:off x="568187" y="5942475"/>
          <a:ext cx="6464209" cy="4283028"/>
        </p:xfrm>
        <a:graphic>
          <a:graphicData uri="http://schemas.openxmlformats.org/drawingml/2006/table">
            <a:tbl>
              <a:tblPr firstRow="1" firstCol="1" bandRow="1"/>
              <a:tblGrid>
                <a:gridCol w="4149928">
                  <a:extLst>
                    <a:ext uri="{9D8B030D-6E8A-4147-A177-3AD203B41FA5}">
                      <a16:colId xmlns:a16="http://schemas.microsoft.com/office/drawing/2014/main" val="20000"/>
                    </a:ext>
                  </a:extLst>
                </a:gridCol>
                <a:gridCol w="2314281">
                  <a:extLst>
                    <a:ext uri="{9D8B030D-6E8A-4147-A177-3AD203B41FA5}">
                      <a16:colId xmlns:a16="http://schemas.microsoft.com/office/drawing/2014/main" val="20001"/>
                    </a:ext>
                  </a:extLst>
                </a:gridCol>
              </a:tblGrid>
              <a:tr h="378966">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Citanest</a:t>
                      </a:r>
                      <a:r>
                        <a:rPr lang="tr-TR" sz="2600" b="1" baseline="0" dirty="0">
                          <a:solidFill>
                            <a:srgbClr val="C00000"/>
                          </a:solidFill>
                          <a:effectLst/>
                          <a:latin typeface="Arial" panose="020B0604020202020204" pitchFamily="34" charset="0"/>
                          <a:ea typeface="Calibri" panose="020F0502020204030204" pitchFamily="34" charset="0"/>
                          <a:cs typeface="Arial" panose="020B0604020202020204" pitchFamily="34" charset="0"/>
                        </a:rPr>
                        <a:t> Flakon</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2135980">
                <a:tc rowSpan="2">
                  <a:txBody>
                    <a:bodyPr/>
                    <a:lstStyle/>
                    <a:p>
                      <a:pPr>
                        <a:lnSpc>
                          <a:spcPct val="107000"/>
                        </a:lnSpc>
                        <a:spcAft>
                          <a:spcPts val="0"/>
                        </a:spcAft>
                      </a:pPr>
                      <a:r>
                        <a:rPr lang="tr-TR" sz="1100" dirty="0">
                          <a:effectLst/>
                          <a:latin typeface="Arial" panose="020B0604020202020204" pitchFamily="34" charset="0"/>
                          <a:ea typeface="Calibri" panose="020F0502020204030204" pitchFamily="34" charset="0"/>
                          <a:cs typeface="Arial" panose="020B0604020202020204" pitchFamily="34" charset="0"/>
                        </a:rPr>
                        <a:t>Lokal anesteziktir</a:t>
                      </a:r>
                    </a:p>
                    <a:p>
                      <a:pPr>
                        <a:lnSpc>
                          <a:spcPct val="107000"/>
                        </a:lnSpc>
                        <a:spcAft>
                          <a:spcPts val="0"/>
                        </a:spcAft>
                      </a:pPr>
                      <a:endPar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-Lokal anestezi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-Küçük ve büyük sinir blokları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-Epidural blok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-Artroskopi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-İntravenöz bölgesel anestezi</a:t>
                      </a:r>
                    </a:p>
                    <a:p>
                      <a:pPr>
                        <a:lnSpc>
                          <a:spcPct val="107000"/>
                        </a:lnSpc>
                        <a:spcAft>
                          <a:spcPts val="0"/>
                        </a:spcAft>
                      </a:pPr>
                      <a:endParaRPr lang="tr-TR"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-Lokal anesteziklere karşı aşırı duyarlılık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-Methemoglobinemisi olan hastalar</a:t>
                      </a:r>
                    </a:p>
                    <a:p>
                      <a:pPr>
                        <a:lnSpc>
                          <a:spcPct val="107000"/>
                        </a:lnSpc>
                        <a:spcAft>
                          <a:spcPts val="0"/>
                        </a:spcAft>
                      </a:pPr>
                      <a:endParaRPr lang="tr-TR"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-Hipotansiyon,</a:t>
                      </a:r>
                      <a:r>
                        <a:rPr lang="tr-TR" sz="10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h</a:t>
                      </a: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ipertansiyon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-Bradikardi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-Bulantı,</a:t>
                      </a:r>
                      <a:r>
                        <a:rPr lang="tr-TR" sz="10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k</a:t>
                      </a: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usma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-Parestezi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-Sersemlik</a:t>
                      </a: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1723058">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1 Ade</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t</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Prilokain</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400 mg/20 ml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Lokal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Dozu istenen anestezi boyutuna ve süresine göre değişmektedir.</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pic>
        <p:nvPicPr>
          <p:cNvPr id="7" name="Picture 6"/>
          <p:cNvPicPr>
            <a:picLocks noChangeAspect="1"/>
          </p:cNvPicPr>
          <p:nvPr/>
        </p:nvPicPr>
        <p:blipFill>
          <a:blip r:embed="rId5"/>
          <a:stretch>
            <a:fillRect/>
          </a:stretch>
        </p:blipFill>
        <p:spPr>
          <a:xfrm>
            <a:off x="4733364" y="6375434"/>
            <a:ext cx="2303930" cy="2126540"/>
          </a:xfrm>
          <a:prstGeom prst="rect">
            <a:avLst/>
          </a:prstGeom>
        </p:spPr>
      </p:pic>
      <p:pic>
        <p:nvPicPr>
          <p:cNvPr id="8" name="Picture 7"/>
          <p:cNvPicPr>
            <a:picLocks noChangeAspect="1"/>
          </p:cNvPicPr>
          <p:nvPr/>
        </p:nvPicPr>
        <p:blipFill rotWithShape="1">
          <a:blip r:embed="rId6" cstate="print">
            <a:extLst>
              <a:ext uri="{28A0092B-C50C-407E-A947-70E740481C1C}">
                <a14:useLocalDpi xmlns:a14="http://schemas.microsoft.com/office/drawing/2010/main" val="0"/>
              </a:ext>
            </a:extLst>
          </a:blip>
          <a:srcRect t="30391" b="20669"/>
          <a:stretch/>
        </p:blipFill>
        <p:spPr>
          <a:xfrm>
            <a:off x="3341731" y="10274108"/>
            <a:ext cx="845431" cy="268941"/>
          </a:xfrm>
          <a:prstGeom prst="rect">
            <a:avLst/>
          </a:prstGeom>
        </p:spPr>
      </p:pic>
      <p:sp>
        <p:nvSpPr>
          <p:cNvPr id="10" name="TextBox 9"/>
          <p:cNvSpPr txBox="1"/>
          <p:nvPr/>
        </p:nvSpPr>
        <p:spPr>
          <a:xfrm>
            <a:off x="3574141" y="10259753"/>
            <a:ext cx="418249" cy="261610"/>
          </a:xfrm>
          <a:prstGeom prst="rect">
            <a:avLst/>
          </a:prstGeom>
          <a:noFill/>
        </p:spPr>
        <p:txBody>
          <a:bodyPr wrap="square" rtlCol="0">
            <a:spAutoFit/>
          </a:bodyPr>
          <a:lstStyle/>
          <a:p>
            <a:pPr algn="ctr"/>
            <a:r>
              <a:rPr lang="tr-TR" sz="1100" b="1" dirty="0">
                <a:latin typeface="Arial" panose="020B0604020202020204" pitchFamily="34" charset="0"/>
                <a:cs typeface="Arial" panose="020B0604020202020204" pitchFamily="34" charset="0"/>
              </a:rPr>
              <a:t>8</a:t>
            </a:r>
          </a:p>
        </p:txBody>
      </p:sp>
    </p:spTree>
    <p:extLst>
      <p:ext uri="{BB962C8B-B14F-4D97-AF65-F5344CB8AC3E}">
        <p14:creationId xmlns:p14="http://schemas.microsoft.com/office/powerpoint/2010/main" val="31835484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887" y="1884246"/>
            <a:ext cx="6913901" cy="6923321"/>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1863075766"/>
              </p:ext>
            </p:extLst>
          </p:nvPr>
        </p:nvGraphicFramePr>
        <p:xfrm>
          <a:off x="519113" y="304826"/>
          <a:ext cx="6521450" cy="4223513"/>
        </p:xfrm>
        <a:graphic>
          <a:graphicData uri="http://schemas.openxmlformats.org/drawingml/2006/table">
            <a:tbl>
              <a:tblPr firstRow="1" firstCol="1" bandRow="1"/>
              <a:tblGrid>
                <a:gridCol w="4334291">
                  <a:extLst>
                    <a:ext uri="{9D8B030D-6E8A-4147-A177-3AD203B41FA5}">
                      <a16:colId xmlns:a16="http://schemas.microsoft.com/office/drawing/2014/main" val="20000"/>
                    </a:ext>
                  </a:extLst>
                </a:gridCol>
                <a:gridCol w="2187159">
                  <a:extLst>
                    <a:ext uri="{9D8B030D-6E8A-4147-A177-3AD203B41FA5}">
                      <a16:colId xmlns:a16="http://schemas.microsoft.com/office/drawing/2014/main" val="20001"/>
                    </a:ext>
                  </a:extLst>
                </a:gridCol>
              </a:tblGrid>
              <a:tr h="388907">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Lasix Ampul</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956227">
                <a:tc rowSpan="2">
                  <a:txBody>
                    <a:bodyPr/>
                    <a:lstStyle/>
                    <a:p>
                      <a:pPr>
                        <a:lnSpc>
                          <a:spcPct val="107000"/>
                        </a:lnSpc>
                        <a:spcAft>
                          <a:spcPts val="0"/>
                        </a:spcAft>
                      </a:pPr>
                      <a:r>
                        <a:rPr lang="tr-TR" sz="1000" dirty="0">
                          <a:effectLst/>
                          <a:latin typeface="Arial" panose="020B0604020202020204" pitchFamily="34" charset="0"/>
                          <a:ea typeface="Calibri" panose="020F0502020204030204" pitchFamily="34" charset="0"/>
                          <a:cs typeface="Arial" panose="020B0604020202020204" pitchFamily="34" charset="0"/>
                        </a:rPr>
                        <a:t>Diüretik etkisi vardır</a:t>
                      </a: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-Hipertansiyon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-Ödem</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-Kalp ve böbrek yetmezliğine bağlı vücutta biriken fazla sıvının atılamaması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-Karaciğer sirozuna bağlı vücutta fazla sıvı birikmesi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-Hamilelik ve yanıklarda vücuttan sıvı atılımının hızlandırılması amacıyla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-Zehirlenmelerde idrar atılımının arttırılması amacıyla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-Akut pulmoner ödem</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-Hiperkalsemi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-Hiperkalemi</a:t>
                      </a:r>
                    </a:p>
                    <a:p>
                      <a:pPr>
                        <a:lnSpc>
                          <a:spcPct val="107000"/>
                        </a:lnSpc>
                        <a:spcAft>
                          <a:spcPts val="0"/>
                        </a:spcAft>
                      </a:pPr>
                      <a:endParaRPr lang="tr-TR"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-Furosemide karşı aşırı hassasiyet</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-Sülfonamid grubu antibiyotiklere karşı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aşırı hassasiyet</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-Dehidratasyon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-Hipovolemi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-Hipokalsemi,</a:t>
                      </a:r>
                      <a:r>
                        <a:rPr lang="tr-TR" sz="10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h</a:t>
                      </a: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ipokalemi,</a:t>
                      </a:r>
                      <a:r>
                        <a:rPr lang="tr-TR" sz="10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h</a:t>
                      </a: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iponatremi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-Hepatik koma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-Emziren kadınlar</a:t>
                      </a: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1649506">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5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5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Furosemid</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 20 mg/2 ml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IV</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Genellikle 20-40 mg IV olarak uygulanır</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sp>
        <p:nvSpPr>
          <p:cNvPr id="3" name="Subtitle 2"/>
          <p:cNvSpPr>
            <a:spLocks noGrp="1"/>
          </p:cNvSpPr>
          <p:nvPr>
            <p:ph type="subTitle" idx="1"/>
          </p:nvPr>
        </p:nvSpPr>
        <p:spPr>
          <a:xfrm>
            <a:off x="2875991" y="2761129"/>
            <a:ext cx="3228975" cy="2581835"/>
          </a:xfrm>
        </p:spPr>
        <p:txBody>
          <a:bodyPr>
            <a:normAutofit/>
          </a:bodyPr>
          <a:lstStyle/>
          <a:p>
            <a:pPr algn="l">
              <a:lnSpc>
                <a:spcPct val="107000"/>
              </a:lnSpc>
              <a:spcBef>
                <a:spcPts val="0"/>
              </a:spcBef>
              <a:spcAft>
                <a:spcPts val="100"/>
              </a:spcAft>
            </a:pPr>
            <a:endParaRPr lang="tr-TR" sz="800" b="1" dirty="0">
              <a:latin typeface="Arial" panose="020B0604020202020204" pitchFamily="34" charset="0"/>
              <a:ea typeface="Calibri" panose="020F0502020204030204" pitchFamily="34" charset="0"/>
              <a:cs typeface="Arial" panose="020B0604020202020204" pitchFamily="34" charset="0"/>
            </a:endParaRPr>
          </a:p>
          <a:p>
            <a:pPr algn="l">
              <a:lnSpc>
                <a:spcPct val="107000"/>
              </a:lnSpc>
              <a:spcBef>
                <a:spcPts val="0"/>
              </a:spcBef>
              <a:spcAft>
                <a:spcPts val="100"/>
              </a:spcAft>
            </a:pPr>
            <a:r>
              <a:rPr lang="tr-TR" sz="1700" b="1" dirty="0">
                <a:solidFill>
                  <a:srgbClr val="C00000"/>
                </a:solidFill>
                <a:latin typeface="Arial" panose="020B0604020202020204" pitchFamily="34" charset="0"/>
                <a:ea typeface="Calibri" panose="020F0502020204030204" pitchFamily="34" charset="0"/>
                <a:cs typeface="Arial" panose="020B0604020202020204" pitchFamily="34" charset="0"/>
              </a:rPr>
              <a:t>Yan Etkileri</a:t>
            </a:r>
          </a:p>
          <a:p>
            <a:pPr algn="l">
              <a:spcBef>
                <a:spcPts val="0"/>
              </a:spcBef>
              <a:spcAft>
                <a:spcPts val="100"/>
              </a:spcAft>
            </a:pPr>
            <a:r>
              <a:rPr lang="tr-TR" sz="1000" b="1" dirty="0">
                <a:latin typeface="Arial" panose="020B0604020202020204" pitchFamily="34" charset="0"/>
                <a:cs typeface="Arial" panose="020B0604020202020204" pitchFamily="34" charset="0"/>
              </a:rPr>
              <a:t>-Alerjik reaksiyonlar</a:t>
            </a:r>
          </a:p>
          <a:p>
            <a:pPr algn="l">
              <a:spcBef>
                <a:spcPts val="0"/>
              </a:spcBef>
              <a:spcAft>
                <a:spcPts val="100"/>
              </a:spcAft>
            </a:pPr>
            <a:r>
              <a:rPr lang="tr-TR" sz="1000" b="1" dirty="0">
                <a:latin typeface="Arial" panose="020B0604020202020204" pitchFamily="34" charset="0"/>
                <a:cs typeface="Arial" panose="020B0604020202020204" pitchFamily="34" charset="0"/>
              </a:rPr>
              <a:t>-Hipotansiyon</a:t>
            </a:r>
          </a:p>
          <a:p>
            <a:pPr algn="l">
              <a:spcBef>
                <a:spcPts val="0"/>
              </a:spcBef>
              <a:spcAft>
                <a:spcPts val="100"/>
              </a:spcAft>
            </a:pPr>
            <a:r>
              <a:rPr lang="tr-TR" sz="1000" b="1" dirty="0">
                <a:latin typeface="Arial" panose="020B0604020202020204" pitchFamily="34" charset="0"/>
                <a:cs typeface="Arial" panose="020B0604020202020204" pitchFamily="34" charset="0"/>
              </a:rPr>
              <a:t>-Elektrolit bozuklukları</a:t>
            </a:r>
          </a:p>
          <a:p>
            <a:pPr algn="l">
              <a:spcBef>
                <a:spcPts val="0"/>
              </a:spcBef>
              <a:spcAft>
                <a:spcPts val="100"/>
              </a:spcAft>
            </a:pPr>
            <a:r>
              <a:rPr lang="tr-TR" sz="1000" b="1" dirty="0">
                <a:latin typeface="Arial" panose="020B0604020202020204" pitchFamily="34" charset="0"/>
                <a:cs typeface="Arial" panose="020B0604020202020204" pitchFamily="34" charset="0"/>
              </a:rPr>
              <a:t>-Hipovolemi</a:t>
            </a:r>
          </a:p>
          <a:p>
            <a:pPr algn="l">
              <a:spcBef>
                <a:spcPts val="0"/>
              </a:spcBef>
              <a:spcAft>
                <a:spcPts val="100"/>
              </a:spcAft>
            </a:pPr>
            <a:r>
              <a:rPr lang="tr-TR" sz="1000" b="1" dirty="0">
                <a:latin typeface="Arial" panose="020B0604020202020204" pitchFamily="34" charset="0"/>
                <a:cs typeface="Arial" panose="020B0604020202020204" pitchFamily="34" charset="0"/>
              </a:rPr>
              <a:t>-Dehidratasyon</a:t>
            </a:r>
          </a:p>
          <a:p>
            <a:pPr algn="l">
              <a:spcBef>
                <a:spcPts val="0"/>
              </a:spcBef>
              <a:spcAft>
                <a:spcPts val="100"/>
              </a:spcAft>
            </a:pPr>
            <a:r>
              <a:rPr lang="tr-TR" sz="1000" b="1" dirty="0">
                <a:latin typeface="Arial" panose="020B0604020202020204" pitchFamily="34" charset="0"/>
                <a:cs typeface="Arial" panose="020B0604020202020204" pitchFamily="34" charset="0"/>
              </a:rPr>
              <a:t>-Kandaki kreatin ve trigliserid</a:t>
            </a:r>
          </a:p>
          <a:p>
            <a:pPr algn="l">
              <a:spcBef>
                <a:spcPts val="0"/>
              </a:spcBef>
              <a:spcAft>
                <a:spcPts val="100"/>
              </a:spcAft>
            </a:pPr>
            <a:r>
              <a:rPr lang="tr-TR" sz="1000" b="1" dirty="0">
                <a:latin typeface="Arial" panose="020B0604020202020204" pitchFamily="34" charset="0"/>
                <a:cs typeface="Arial" panose="020B0604020202020204" pitchFamily="34" charset="0"/>
              </a:rPr>
              <a:t> miktarında artış</a:t>
            </a:r>
          </a:p>
          <a:p>
            <a:pPr algn="l">
              <a:spcBef>
                <a:spcPts val="0"/>
              </a:spcBef>
              <a:spcAft>
                <a:spcPts val="100"/>
              </a:spcAft>
            </a:pPr>
            <a:r>
              <a:rPr lang="tr-TR" sz="1000" b="1" dirty="0">
                <a:latin typeface="Arial" panose="020B0604020202020204" pitchFamily="34" charset="0"/>
                <a:cs typeface="Arial" panose="020B0604020202020204" pitchFamily="34" charset="0"/>
              </a:rPr>
              <a:t>-Hemokonsantrasyon (kan </a:t>
            </a:r>
          </a:p>
          <a:p>
            <a:pPr algn="l">
              <a:spcBef>
                <a:spcPts val="0"/>
              </a:spcBef>
              <a:spcAft>
                <a:spcPts val="100"/>
              </a:spcAft>
            </a:pPr>
            <a:r>
              <a:rPr lang="tr-TR" sz="1000" b="1" dirty="0">
                <a:latin typeface="Arial" panose="020B0604020202020204" pitchFamily="34" charset="0"/>
                <a:cs typeface="Arial" panose="020B0604020202020204" pitchFamily="34" charset="0"/>
              </a:rPr>
              <a:t>yoğunluğunun artması)</a:t>
            </a:r>
          </a:p>
          <a:p>
            <a:pPr algn="l">
              <a:spcBef>
                <a:spcPts val="0"/>
              </a:spcBef>
              <a:spcAft>
                <a:spcPts val="100"/>
              </a:spcAft>
            </a:pPr>
            <a:r>
              <a:rPr lang="tr-TR" sz="1000" b="1" dirty="0">
                <a:latin typeface="Arial" panose="020B0604020202020204" pitchFamily="34" charset="0"/>
                <a:cs typeface="Arial" panose="020B0604020202020204" pitchFamily="34" charset="0"/>
              </a:rPr>
              <a:t>-Poliüri</a:t>
            </a:r>
          </a:p>
          <a:p>
            <a:pPr algn="l">
              <a:spcBef>
                <a:spcPts val="0"/>
              </a:spcBef>
              <a:spcAft>
                <a:spcPts val="100"/>
              </a:spcAft>
            </a:pPr>
            <a:r>
              <a:rPr lang="tr-TR" sz="1000" b="1" dirty="0">
                <a:latin typeface="Arial" panose="020B0604020202020204" pitchFamily="34" charset="0"/>
                <a:cs typeface="Arial" panose="020B0604020202020204" pitchFamily="34" charset="0"/>
              </a:rPr>
              <a:t>-Hepatik ensefalopati</a:t>
            </a:r>
          </a:p>
          <a:p>
            <a:pPr algn="l">
              <a:spcBef>
                <a:spcPts val="0"/>
              </a:spcBef>
              <a:spcAft>
                <a:spcPts val="100"/>
              </a:spcAft>
            </a:pPr>
            <a:r>
              <a:rPr lang="tr-TR" sz="1000" b="1" dirty="0">
                <a:latin typeface="Arial" panose="020B0604020202020204" pitchFamily="34" charset="0"/>
                <a:cs typeface="Arial" panose="020B0604020202020204" pitchFamily="34" charset="0"/>
              </a:rPr>
              <a:t>-Gut atakları</a:t>
            </a:r>
          </a:p>
          <a:p>
            <a:pPr algn="l">
              <a:spcBef>
                <a:spcPts val="0"/>
              </a:spcBef>
              <a:spcAft>
                <a:spcPts val="100"/>
              </a:spcAft>
            </a:pPr>
            <a:r>
              <a:rPr lang="tr-TR" sz="1000" b="1" dirty="0">
                <a:latin typeface="Arial" panose="020B0604020202020204" pitchFamily="34" charset="0"/>
                <a:cs typeface="Arial" panose="020B0604020202020204" pitchFamily="34" charset="0"/>
              </a:rPr>
              <a:t>-Hipokalemi, hipokalsemi, hiponatremi</a:t>
            </a:r>
          </a:p>
          <a:p>
            <a:pPr algn="l">
              <a:spcBef>
                <a:spcPts val="0"/>
              </a:spcBef>
              <a:spcAft>
                <a:spcPts val="100"/>
              </a:spcAft>
            </a:pPr>
            <a:endParaRPr lang="tr-TR" sz="1000"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4"/>
          <a:stretch>
            <a:fillRect/>
          </a:stretch>
        </p:blipFill>
        <p:spPr>
          <a:xfrm>
            <a:off x="4865010" y="748407"/>
            <a:ext cx="2172283" cy="1927412"/>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742712357"/>
              </p:ext>
            </p:extLst>
          </p:nvPr>
        </p:nvGraphicFramePr>
        <p:xfrm>
          <a:off x="515844" y="5581089"/>
          <a:ext cx="6541573" cy="4379206"/>
        </p:xfrm>
        <a:graphic>
          <a:graphicData uri="http://schemas.openxmlformats.org/drawingml/2006/table">
            <a:tbl>
              <a:tblPr firstRow="1" firstCol="1" bandRow="1"/>
              <a:tblGrid>
                <a:gridCol w="4334291">
                  <a:extLst>
                    <a:ext uri="{9D8B030D-6E8A-4147-A177-3AD203B41FA5}">
                      <a16:colId xmlns:a16="http://schemas.microsoft.com/office/drawing/2014/main" val="20000"/>
                    </a:ext>
                  </a:extLst>
                </a:gridCol>
                <a:gridCol w="2207282">
                  <a:extLst>
                    <a:ext uri="{9D8B030D-6E8A-4147-A177-3AD203B41FA5}">
                      <a16:colId xmlns:a16="http://schemas.microsoft.com/office/drawing/2014/main" val="20001"/>
                    </a:ext>
                  </a:extLst>
                </a:gridCol>
              </a:tblGrid>
              <a:tr h="0">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Aktif Kömür Tüp</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903216">
                <a:tc rowSpan="2">
                  <a:txBody>
                    <a:bodyPr/>
                    <a:lstStyle/>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-İlaç zehirlenmelerinde veya aşırı doz ilaç alımında kullanılır. Zehirli maddelerin absorbe edilmesini (tutunmasını) sağlayarak kana geçmesini engeller</a:t>
                      </a:r>
                    </a:p>
                    <a:p>
                      <a:pPr>
                        <a:lnSpc>
                          <a:spcPct val="107000"/>
                        </a:lnSpc>
                        <a:spcAft>
                          <a:spcPts val="0"/>
                        </a:spcAft>
                      </a:pPr>
                      <a:endPar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-Yakıcı (kostik) maddeler, siyanür, mineralli asitler, organik çözücüler, demir tuzları, etanol, metanol, lityum malation ve DDT ile zehirlenme durumlarında etkin değildir.</a:t>
                      </a:r>
                    </a:p>
                    <a:p>
                      <a:pPr>
                        <a:lnSpc>
                          <a:spcPct val="107000"/>
                        </a:lnSpc>
                        <a:spcAft>
                          <a:spcPts val="0"/>
                        </a:spcAft>
                      </a:pPr>
                      <a:endPar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-Mide içeriğinin ya da kömürün akciğerlere kaçması (aspirasyon)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-Kusma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-İshal</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-Karın şişliği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-Bağırsak tıkanması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-Apandisit</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-Dışkının siyah renk olması</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2052000">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2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2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Aktif Karbon</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50</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gr/240 ml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Oral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 gr/kg</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l">
                        <a:lnSpc>
                          <a:spcPct val="107000"/>
                        </a:lnSpc>
                        <a:spcAft>
                          <a:spcPts val="0"/>
                        </a:spcAft>
                      </a:pPr>
                      <a:endParaRPr lang="tr-TR" sz="9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l="12974" t="8942" r="13042"/>
          <a:stretch/>
        </p:blipFill>
        <p:spPr>
          <a:xfrm rot="16200000">
            <a:off x="5017803" y="5868576"/>
            <a:ext cx="1876424" cy="2182012"/>
          </a:xfrm>
          <a:prstGeom prst="rect">
            <a:avLst/>
          </a:prstGeom>
        </p:spPr>
      </p:pic>
      <p:pic>
        <p:nvPicPr>
          <p:cNvPr id="8" name="Picture 7"/>
          <p:cNvPicPr>
            <a:picLocks noChangeAspect="1"/>
          </p:cNvPicPr>
          <p:nvPr/>
        </p:nvPicPr>
        <p:blipFill rotWithShape="1">
          <a:blip r:embed="rId6" cstate="print">
            <a:extLst>
              <a:ext uri="{28A0092B-C50C-407E-A947-70E740481C1C}">
                <a14:useLocalDpi xmlns:a14="http://schemas.microsoft.com/office/drawing/2010/main" val="0"/>
              </a:ext>
            </a:extLst>
          </a:blip>
          <a:srcRect t="30391" b="20669"/>
          <a:stretch/>
        </p:blipFill>
        <p:spPr>
          <a:xfrm>
            <a:off x="3341731" y="10274108"/>
            <a:ext cx="845431" cy="268941"/>
          </a:xfrm>
          <a:prstGeom prst="rect">
            <a:avLst/>
          </a:prstGeom>
        </p:spPr>
      </p:pic>
      <p:sp>
        <p:nvSpPr>
          <p:cNvPr id="10" name="TextBox 9"/>
          <p:cNvSpPr txBox="1"/>
          <p:nvPr/>
        </p:nvSpPr>
        <p:spPr>
          <a:xfrm>
            <a:off x="3574141" y="10259753"/>
            <a:ext cx="418249" cy="261610"/>
          </a:xfrm>
          <a:prstGeom prst="rect">
            <a:avLst/>
          </a:prstGeom>
          <a:noFill/>
        </p:spPr>
        <p:txBody>
          <a:bodyPr wrap="square" rtlCol="0">
            <a:spAutoFit/>
          </a:bodyPr>
          <a:lstStyle/>
          <a:p>
            <a:pPr algn="ctr"/>
            <a:r>
              <a:rPr lang="tr-TR" sz="1100" b="1" dirty="0">
                <a:latin typeface="Arial" panose="020B0604020202020204" pitchFamily="34" charset="0"/>
                <a:cs typeface="Arial" panose="020B0604020202020204" pitchFamily="34" charset="0"/>
              </a:rPr>
              <a:t>9</a:t>
            </a:r>
          </a:p>
        </p:txBody>
      </p:sp>
    </p:spTree>
    <p:extLst>
      <p:ext uri="{BB962C8B-B14F-4D97-AF65-F5344CB8AC3E}">
        <p14:creationId xmlns:p14="http://schemas.microsoft.com/office/powerpoint/2010/main" val="16972915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887" y="1884246"/>
            <a:ext cx="6913901" cy="6923321"/>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2085982233"/>
              </p:ext>
            </p:extLst>
          </p:nvPr>
        </p:nvGraphicFramePr>
        <p:xfrm>
          <a:off x="519113" y="339993"/>
          <a:ext cx="6521450" cy="5206265"/>
        </p:xfrm>
        <a:graphic>
          <a:graphicData uri="http://schemas.openxmlformats.org/drawingml/2006/table">
            <a:tbl>
              <a:tblPr firstRow="1" firstCol="1" bandRow="1"/>
              <a:tblGrid>
                <a:gridCol w="4334291">
                  <a:extLst>
                    <a:ext uri="{9D8B030D-6E8A-4147-A177-3AD203B41FA5}">
                      <a16:colId xmlns:a16="http://schemas.microsoft.com/office/drawing/2014/main" val="20000"/>
                    </a:ext>
                  </a:extLst>
                </a:gridCol>
                <a:gridCol w="2187159">
                  <a:extLst>
                    <a:ext uri="{9D8B030D-6E8A-4147-A177-3AD203B41FA5}">
                      <a16:colId xmlns:a16="http://schemas.microsoft.com/office/drawing/2014/main" val="20001"/>
                    </a:ext>
                  </a:extLst>
                </a:gridCol>
              </a:tblGrid>
              <a:tr h="423791">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Diltiazem</a:t>
                      </a:r>
                      <a:r>
                        <a:rPr lang="tr-TR" sz="2600" b="1" baseline="0" dirty="0">
                          <a:solidFill>
                            <a:srgbClr val="C00000"/>
                          </a:solidFill>
                          <a:effectLst/>
                          <a:latin typeface="Arial" panose="020B0604020202020204" pitchFamily="34" charset="0"/>
                          <a:ea typeface="Calibri" panose="020F0502020204030204" pitchFamily="34" charset="0"/>
                          <a:cs typeface="Arial" panose="020B0604020202020204" pitchFamily="34" charset="0"/>
                        </a:rPr>
                        <a:t> Flakon</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667917">
                <a:tc rowSpan="2">
                  <a:txBody>
                    <a:bodyPr/>
                    <a:lstStyle/>
                    <a:p>
                      <a:pPr>
                        <a:lnSpc>
                          <a:spcPct val="107000"/>
                        </a:lnSpc>
                        <a:spcAft>
                          <a:spcPts val="0"/>
                        </a:spcAft>
                      </a:pPr>
                      <a:r>
                        <a:rPr lang="tr-TR" sz="1000" dirty="0">
                          <a:effectLst/>
                          <a:latin typeface="Arial" panose="020B0604020202020204" pitchFamily="34" charset="0"/>
                          <a:ea typeface="Calibri" panose="020F0502020204030204" pitchFamily="34" charset="0"/>
                          <a:cs typeface="Arial" panose="020B0604020202020204" pitchFamily="34" charset="0"/>
                        </a:rPr>
                        <a:t>Damar düz kaslarındaki kalsiyum kanallarını bloke ederek </a:t>
                      </a:r>
                      <a:r>
                        <a:rPr lang="tr-TR" sz="1000" b="1" dirty="0">
                          <a:effectLst/>
                          <a:latin typeface="Arial" panose="020B0604020202020204" pitchFamily="34" charset="0"/>
                          <a:ea typeface="Calibri" panose="020F0502020204030204" pitchFamily="34" charset="0"/>
                          <a:cs typeface="Arial" panose="020B0604020202020204" pitchFamily="34" charset="0"/>
                        </a:rPr>
                        <a:t>vazodilatör</a:t>
                      </a:r>
                      <a:r>
                        <a:rPr lang="tr-TR" sz="1000" dirty="0">
                          <a:effectLst/>
                          <a:latin typeface="Arial" panose="020B0604020202020204" pitchFamily="34" charset="0"/>
                          <a:ea typeface="Calibri" panose="020F0502020204030204" pitchFamily="34" charset="0"/>
                          <a:cs typeface="Arial" panose="020B0604020202020204" pitchFamily="34" charset="0"/>
                        </a:rPr>
                        <a:t> etki gösterir.</a:t>
                      </a: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-Supraventriküler taşiaritmiler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-Koroner arter spazmına bağlı anjina pektoris ve anstabil anjina pektoris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-Anjioplastik postoperatif iskemi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-Hipertansiyon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-Vazospazm</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-Ventriküler pacemaker kullanılmayan hasta sinüs sendromu</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-Ventriküler pacemaker kullanılmayan 2. ve 3. derece AV blok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-Şiddetli hipotansiyon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-Kardiyojenik şok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-Atriyal fibrilasyon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-Atriyal flatter</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-Ventriküler taşikardi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-Akut MI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-Pulmoner konjesyon</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-Bulantı, kusma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-Ödem</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-Aritmi, taşikardi,</a:t>
                      </a:r>
                      <a:r>
                        <a:rPr lang="tr-TR" sz="10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b</a:t>
                      </a: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radikardi,</a:t>
                      </a:r>
                      <a:r>
                        <a:rPr lang="tr-TR" sz="10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h</a:t>
                      </a: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ipotansiyon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-Baş ağrısı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-Yüz kızarması</a:t>
                      </a: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052000">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2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indent="0" algn="l" defTabSz="755934" rtl="0" eaLnBrk="1" fontAlgn="auto" latinLnBrk="0" hangingPunct="1">
                        <a:lnSpc>
                          <a:spcPct val="107000"/>
                        </a:lnSpc>
                        <a:spcBef>
                          <a:spcPts val="0"/>
                        </a:spcBef>
                        <a:spcAft>
                          <a:spcPts val="0"/>
                        </a:spcAft>
                        <a:buClrTx/>
                        <a:buSzTx/>
                        <a:buFontTx/>
                        <a:buNone/>
                        <a:tabLst/>
                        <a:defRPr/>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Adet</a:t>
                      </a:r>
                      <a:endPar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Diltiazem</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2 mg</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IV</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gn="l">
                        <a:lnSpc>
                          <a:spcPct val="107000"/>
                        </a:lnSpc>
                        <a:spcAft>
                          <a:spcPts val="0"/>
                        </a:spcAft>
                      </a:pPr>
                      <a:r>
                        <a:rPr lang="tr-TR" sz="900" b="1" dirty="0">
                          <a:effectLst/>
                          <a:latin typeface="Arial" panose="020B0604020202020204" pitchFamily="34" charset="0"/>
                          <a:ea typeface="Calibri" panose="020F0502020204030204" pitchFamily="34" charset="0"/>
                          <a:cs typeface="Arial" panose="020B0604020202020204" pitchFamily="34" charset="0"/>
                        </a:rPr>
                        <a:t>Supraventriküler taşiaritmiler:</a:t>
                      </a:r>
                      <a:r>
                        <a:rPr lang="tr-TR" sz="900" b="0" baseline="0" dirty="0">
                          <a:effectLst/>
                          <a:latin typeface="Arial" panose="020B0604020202020204" pitchFamily="34" charset="0"/>
                          <a:ea typeface="Calibri" panose="020F0502020204030204" pitchFamily="34" charset="0"/>
                          <a:cs typeface="Arial" panose="020B0604020202020204" pitchFamily="34" charset="0"/>
                        </a:rPr>
                        <a:t> </a:t>
                      </a:r>
                      <a:r>
                        <a:rPr lang="tr-TR" sz="900" dirty="0">
                          <a:effectLst/>
                          <a:latin typeface="Arial" panose="020B0604020202020204" pitchFamily="34" charset="0"/>
                          <a:ea typeface="Calibri" panose="020F0502020204030204" pitchFamily="34" charset="0"/>
                          <a:cs typeface="Arial" panose="020B0604020202020204" pitchFamily="34" charset="0"/>
                        </a:rPr>
                        <a:t>0.25-0.30 mg/kg dozunda 1-2 dk içinde IV olarak verilir. Normal sinüs ritmine dönülmezse aynı doz yarım saat sonra tekrar uygulanır</a:t>
                      </a:r>
                    </a:p>
                    <a:p>
                      <a:pPr algn="l">
                        <a:lnSpc>
                          <a:spcPct val="107000"/>
                        </a:lnSpc>
                        <a:spcAft>
                          <a:spcPts val="0"/>
                        </a:spcAft>
                      </a:pPr>
                      <a:r>
                        <a:rPr lang="tr-TR" sz="900" b="1" dirty="0">
                          <a:effectLst/>
                          <a:latin typeface="Arial" panose="020B0604020202020204" pitchFamily="34" charset="0"/>
                          <a:ea typeface="Calibri" panose="020F0502020204030204" pitchFamily="34" charset="0"/>
                          <a:cs typeface="Arial" panose="020B0604020202020204" pitchFamily="34" charset="0"/>
                        </a:rPr>
                        <a:t>Koroner arter spazmına bağlı anjina pektoris ve anstabil anjina pektoris: </a:t>
                      </a:r>
                      <a:r>
                        <a:rPr lang="tr-TR" sz="900" dirty="0">
                          <a:effectLst/>
                          <a:latin typeface="Arial" panose="020B0604020202020204" pitchFamily="34" charset="0"/>
                          <a:ea typeface="Calibri" panose="020F0502020204030204" pitchFamily="34" charset="0"/>
                          <a:cs typeface="Arial" panose="020B0604020202020204" pitchFamily="34" charset="0"/>
                        </a:rPr>
                        <a:t>0.15 mg/kg dozunda 1-2 dakika içinde IV uygulanır.</a:t>
                      </a:r>
                    </a:p>
                    <a:p>
                      <a:pPr algn="l">
                        <a:lnSpc>
                          <a:spcPct val="107000"/>
                        </a:lnSpc>
                        <a:spcAft>
                          <a:spcPts val="0"/>
                        </a:spcAft>
                      </a:pPr>
                      <a:r>
                        <a:rPr lang="tr-TR" sz="900" b="1" dirty="0">
                          <a:effectLst/>
                          <a:latin typeface="Arial" panose="020B0604020202020204" pitchFamily="34" charset="0"/>
                          <a:ea typeface="Calibri" panose="020F0502020204030204" pitchFamily="34" charset="0"/>
                          <a:cs typeface="Arial" panose="020B0604020202020204" pitchFamily="34" charset="0"/>
                        </a:rPr>
                        <a:t>Anjioplastik postoperatif iskemi:</a:t>
                      </a:r>
                      <a:r>
                        <a:rPr lang="tr-TR" sz="900" b="1" baseline="0" dirty="0">
                          <a:effectLst/>
                          <a:latin typeface="Arial" panose="020B0604020202020204" pitchFamily="34" charset="0"/>
                          <a:ea typeface="Calibri" panose="020F0502020204030204" pitchFamily="34" charset="0"/>
                          <a:cs typeface="Arial" panose="020B0604020202020204" pitchFamily="34" charset="0"/>
                        </a:rPr>
                        <a:t> </a:t>
                      </a:r>
                      <a:r>
                        <a:rPr lang="tr-TR" sz="900" dirty="0">
                          <a:effectLst/>
                          <a:latin typeface="Arial" panose="020B0604020202020204" pitchFamily="34" charset="0"/>
                          <a:ea typeface="Calibri" panose="020F0502020204030204" pitchFamily="34" charset="0"/>
                          <a:cs typeface="Arial" panose="020B0604020202020204" pitchFamily="34" charset="0"/>
                        </a:rPr>
                        <a:t>0.05-0.20 mg/kg</a:t>
                      </a: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pic>
        <p:nvPicPr>
          <p:cNvPr id="2" name="Picture 1"/>
          <p:cNvPicPr>
            <a:picLocks noChangeAspect="1"/>
          </p:cNvPicPr>
          <p:nvPr/>
        </p:nvPicPr>
        <p:blipFill rotWithShape="1">
          <a:blip r:embed="rId3"/>
          <a:srcRect l="13737" t="7746" r="14833" b="6801"/>
          <a:stretch/>
        </p:blipFill>
        <p:spPr>
          <a:xfrm>
            <a:off x="5265335" y="785780"/>
            <a:ext cx="1346479" cy="1615775"/>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739306748"/>
              </p:ext>
            </p:extLst>
          </p:nvPr>
        </p:nvGraphicFramePr>
        <p:xfrm>
          <a:off x="578748" y="5667366"/>
          <a:ext cx="6467938" cy="4468115"/>
        </p:xfrm>
        <a:graphic>
          <a:graphicData uri="http://schemas.openxmlformats.org/drawingml/2006/table">
            <a:tbl>
              <a:tblPr firstRow="1" firstCol="1" bandRow="1"/>
              <a:tblGrid>
                <a:gridCol w="4279909">
                  <a:extLst>
                    <a:ext uri="{9D8B030D-6E8A-4147-A177-3AD203B41FA5}">
                      <a16:colId xmlns:a16="http://schemas.microsoft.com/office/drawing/2014/main" val="20000"/>
                    </a:ext>
                  </a:extLst>
                </a:gridCol>
                <a:gridCol w="2188029">
                  <a:extLst>
                    <a:ext uri="{9D8B030D-6E8A-4147-A177-3AD203B41FA5}">
                      <a16:colId xmlns:a16="http://schemas.microsoft.com/office/drawing/2014/main" val="20001"/>
                    </a:ext>
                  </a:extLst>
                </a:gridCol>
              </a:tblGrid>
              <a:tr h="423791">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İsoptin Ampul</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903216">
                <a:tc rowSpan="2">
                  <a:txBody>
                    <a:bodyPr/>
                    <a:lstStyle/>
                    <a:p>
                      <a:pPr marL="0" marR="0" indent="0" algn="l" defTabSz="755934" rtl="0" eaLnBrk="1" fontAlgn="auto" latinLnBrk="0" hangingPunct="1">
                        <a:lnSpc>
                          <a:spcPct val="107000"/>
                        </a:lnSpc>
                        <a:spcBef>
                          <a:spcPts val="0"/>
                        </a:spcBef>
                        <a:spcAft>
                          <a:spcPts val="0"/>
                        </a:spcAft>
                        <a:buClrTx/>
                        <a:buSzTx/>
                        <a:buFontTx/>
                        <a:buNone/>
                        <a:tabLst/>
                        <a:defRPr/>
                      </a:pPr>
                      <a:r>
                        <a:rPr lang="tr-TR" sz="1000" dirty="0">
                          <a:effectLst/>
                          <a:latin typeface="Arial" panose="020B0604020202020204" pitchFamily="34" charset="0"/>
                          <a:ea typeface="Calibri" panose="020F0502020204030204" pitchFamily="34" charset="0"/>
                          <a:cs typeface="Arial" panose="020B0604020202020204" pitchFamily="34" charset="0"/>
                        </a:rPr>
                        <a:t>Damar düz kaslarındaki kalsiyum kanallarını bloke ederek </a:t>
                      </a:r>
                      <a:r>
                        <a:rPr lang="tr-TR" sz="1000" b="1" dirty="0">
                          <a:effectLst/>
                          <a:latin typeface="Arial" panose="020B0604020202020204" pitchFamily="34" charset="0"/>
                          <a:ea typeface="Calibri" panose="020F0502020204030204" pitchFamily="34" charset="0"/>
                          <a:cs typeface="Arial" panose="020B0604020202020204" pitchFamily="34" charset="0"/>
                        </a:rPr>
                        <a:t>vazodilatör</a:t>
                      </a:r>
                      <a:r>
                        <a:rPr lang="tr-TR" sz="1000" dirty="0">
                          <a:effectLst/>
                          <a:latin typeface="Arial" panose="020B0604020202020204" pitchFamily="34" charset="0"/>
                          <a:ea typeface="Calibri" panose="020F0502020204030204" pitchFamily="34" charset="0"/>
                          <a:cs typeface="Arial" panose="020B0604020202020204" pitchFamily="34" charset="0"/>
                        </a:rPr>
                        <a:t> etki gösterir.</a:t>
                      </a: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-Hipertansiyon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-Anjina pektoris</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-Paroksismal supraventriküler aritmiler</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-Kardiyojenik şok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-Komplike taze enfarktüs</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-Ağır uyarı iletim bozukluğu</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-Sinüs düğümü sendromu</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-Konjestif kalp yetmezliği</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-AV Blok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-Bradikardi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-Hipertansiyon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-Bulantı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-Kusma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-Ateş basması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-Alerjik belirtiler</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052000">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2 Adet</a:t>
                      </a:r>
                      <a:endParaRPr lang="tr-TR" sz="1100" b="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a:t>
                      </a:r>
                      <a:endParaRPr lang="tr-TR" sz="1100" b="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2 Adet </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Verapamil</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5 mg/2 ml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IV</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İlk enjeksiyon 5 mg olarak yavaş yavaş(2-3 dk’da) uygulanır. Gereğinde 5-10 dakika sonra 5 mg daha enjekte edilir. İnfüzyon ise 5-10 mg/saat şeklinde SF içinde uygulanır.</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152" t="15061" b="14457"/>
          <a:stretch/>
        </p:blipFill>
        <p:spPr>
          <a:xfrm>
            <a:off x="4913770" y="6248668"/>
            <a:ext cx="2074285" cy="1563489"/>
          </a:xfrm>
          <a:prstGeom prst="rect">
            <a:avLst/>
          </a:prstGeom>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t="30391" b="20669"/>
          <a:stretch/>
        </p:blipFill>
        <p:spPr>
          <a:xfrm>
            <a:off x="3341731" y="10274108"/>
            <a:ext cx="845431" cy="268941"/>
          </a:xfrm>
          <a:prstGeom prst="rect">
            <a:avLst/>
          </a:prstGeom>
        </p:spPr>
      </p:pic>
      <p:sp>
        <p:nvSpPr>
          <p:cNvPr id="9" name="TextBox 8"/>
          <p:cNvSpPr txBox="1"/>
          <p:nvPr/>
        </p:nvSpPr>
        <p:spPr>
          <a:xfrm>
            <a:off x="3574141" y="10259753"/>
            <a:ext cx="418249" cy="261610"/>
          </a:xfrm>
          <a:prstGeom prst="rect">
            <a:avLst/>
          </a:prstGeom>
          <a:noFill/>
        </p:spPr>
        <p:txBody>
          <a:bodyPr wrap="square" rtlCol="0">
            <a:spAutoFit/>
          </a:bodyPr>
          <a:lstStyle/>
          <a:p>
            <a:pPr algn="ctr"/>
            <a:r>
              <a:rPr lang="tr-TR" sz="1100" b="1" dirty="0">
                <a:latin typeface="Arial" panose="020B0604020202020204" pitchFamily="34" charset="0"/>
                <a:cs typeface="Arial" panose="020B0604020202020204" pitchFamily="34" charset="0"/>
              </a:rPr>
              <a:t>10</a:t>
            </a:r>
          </a:p>
        </p:txBody>
      </p:sp>
    </p:spTree>
    <p:extLst>
      <p:ext uri="{BB962C8B-B14F-4D97-AF65-F5344CB8AC3E}">
        <p14:creationId xmlns:p14="http://schemas.microsoft.com/office/powerpoint/2010/main" val="21305962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887" y="1884246"/>
            <a:ext cx="6913901" cy="6923321"/>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2664308940"/>
              </p:ext>
            </p:extLst>
          </p:nvPr>
        </p:nvGraphicFramePr>
        <p:xfrm>
          <a:off x="519113" y="339993"/>
          <a:ext cx="6521450" cy="4957319"/>
        </p:xfrm>
        <a:graphic>
          <a:graphicData uri="http://schemas.openxmlformats.org/drawingml/2006/table">
            <a:tbl>
              <a:tblPr firstRow="1" firstCol="1" bandRow="1"/>
              <a:tblGrid>
                <a:gridCol w="4334291">
                  <a:extLst>
                    <a:ext uri="{9D8B030D-6E8A-4147-A177-3AD203B41FA5}">
                      <a16:colId xmlns:a16="http://schemas.microsoft.com/office/drawing/2014/main" val="20000"/>
                    </a:ext>
                  </a:extLst>
                </a:gridCol>
                <a:gridCol w="2187159">
                  <a:extLst>
                    <a:ext uri="{9D8B030D-6E8A-4147-A177-3AD203B41FA5}">
                      <a16:colId xmlns:a16="http://schemas.microsoft.com/office/drawing/2014/main" val="20001"/>
                    </a:ext>
                  </a:extLst>
                </a:gridCol>
              </a:tblGrid>
              <a:tr h="423791">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Antihistaminik Ampul</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903216">
                <a:tc rowSpan="2">
                  <a:txBody>
                    <a:bodyPr/>
                    <a:lstStyle/>
                    <a:p>
                      <a:pPr>
                        <a:lnSpc>
                          <a:spcPct val="107000"/>
                        </a:lnSpc>
                        <a:spcAft>
                          <a:spcPts val="0"/>
                        </a:spcAft>
                      </a:pPr>
                      <a:r>
                        <a:rPr lang="tr-TR" sz="1000" dirty="0">
                          <a:effectLst/>
                          <a:latin typeface="Arial" panose="020B0604020202020204" pitchFamily="34" charset="0"/>
                          <a:ea typeface="Calibri" panose="020F0502020204030204" pitchFamily="34" charset="0"/>
                          <a:cs typeface="Arial" panose="020B0604020202020204" pitchFamily="34" charset="0"/>
                        </a:rPr>
                        <a:t>H1-reseptörlerini, histamine kompetitif ve geri dönüşümlü olarak antagonize etmektedir. Böylece düz kasların kasılması ve kılcal damarlarda permeabilitenin artması gibi histaminden ileri gelen reaksiyonları ortadan kaldırır.</a:t>
                      </a: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-Alerjik reaksiyonlar</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-Kaşıntı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-Akıntılı mukoza iltihabı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-Ürtiker</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-Anjiyoödem</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-Sulanan egzamalarda sıvı sızıntısını azaltır</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-Feniramine karşı aşırı duyarlılığı olanlarda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-Hamilelikte, emziren kadınlarda, 1 yaşın altındaki çocuklarda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-Astım dahil alt solunum yolları hastalıklarında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-Monoamin oksidaz (MAO) inhibitörleri ile tedavi edilenlerde</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-Uyuşukluk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-Ağız kuruluğu</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-Nazal mukozada kuruluk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-Farenjeal kuruluk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-Bronşial sekresyonun viskozitesinde artış</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-Bulanık görme</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2052000">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4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2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4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Feniramin (Avil)</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45.5</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mg/2 ml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Yolları: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IV, IM</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Günde 1-2 defa ½-1 ampul IV puşe ya da IM olarak yavaş bir şekilde verilir. Çocuklarda bu dozun yarısıdır.</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l">
                        <a:lnSpc>
                          <a:spcPct val="107000"/>
                        </a:lnSpc>
                        <a:spcAft>
                          <a:spcPts val="0"/>
                        </a:spcAft>
                      </a:pPr>
                      <a:endParaRPr lang="tr-TR" sz="9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pic>
        <p:nvPicPr>
          <p:cNvPr id="2" name="Picture 1"/>
          <p:cNvPicPr>
            <a:picLocks noChangeAspect="1"/>
          </p:cNvPicPr>
          <p:nvPr/>
        </p:nvPicPr>
        <p:blipFill>
          <a:blip r:embed="rId3"/>
          <a:stretch>
            <a:fillRect/>
          </a:stretch>
        </p:blipFill>
        <p:spPr>
          <a:xfrm>
            <a:off x="4870175" y="779661"/>
            <a:ext cx="2156790" cy="1884025"/>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4079716473"/>
              </p:ext>
            </p:extLst>
          </p:nvPr>
        </p:nvGraphicFramePr>
        <p:xfrm>
          <a:off x="505515" y="5505385"/>
          <a:ext cx="6535721" cy="4379206"/>
        </p:xfrm>
        <a:graphic>
          <a:graphicData uri="http://schemas.openxmlformats.org/drawingml/2006/table">
            <a:tbl>
              <a:tblPr firstRow="1" firstCol="1" bandRow="1"/>
              <a:tblGrid>
                <a:gridCol w="4354681">
                  <a:extLst>
                    <a:ext uri="{9D8B030D-6E8A-4147-A177-3AD203B41FA5}">
                      <a16:colId xmlns:a16="http://schemas.microsoft.com/office/drawing/2014/main" val="20000"/>
                    </a:ext>
                  </a:extLst>
                </a:gridCol>
                <a:gridCol w="2181040">
                  <a:extLst>
                    <a:ext uri="{9D8B030D-6E8A-4147-A177-3AD203B41FA5}">
                      <a16:colId xmlns:a16="http://schemas.microsoft.com/office/drawing/2014/main" val="20001"/>
                    </a:ext>
                  </a:extLst>
                </a:gridCol>
              </a:tblGrid>
              <a:tr h="423791">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Analjezik Ampul</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903216">
                <a:tc rowSpan="2">
                  <a:txBody>
                    <a:bodyPr/>
                    <a:lstStyle/>
                    <a:p>
                      <a:pPr>
                        <a:lnSpc>
                          <a:spcPct val="107000"/>
                        </a:lnSpc>
                        <a:spcAft>
                          <a:spcPts val="0"/>
                        </a:spcAft>
                      </a:pPr>
                      <a:r>
                        <a:rPr lang="tr-TR" sz="1000" dirty="0">
                          <a:effectLst/>
                          <a:latin typeface="Arial" panose="020B0604020202020204" pitchFamily="34" charset="0"/>
                          <a:ea typeface="Calibri" panose="020F0502020204030204" pitchFamily="34" charset="0"/>
                          <a:cs typeface="Arial" panose="020B0604020202020204" pitchFamily="34" charset="0"/>
                        </a:rPr>
                        <a:t>Analjezik, antipiretik</a:t>
                      </a:r>
                      <a:r>
                        <a:rPr lang="tr-TR" sz="1000" baseline="0" dirty="0">
                          <a:effectLst/>
                          <a:latin typeface="Arial" panose="020B0604020202020204" pitchFamily="34" charset="0"/>
                          <a:ea typeface="Calibri" panose="020F0502020204030204" pitchFamily="34" charset="0"/>
                          <a:cs typeface="Arial" panose="020B0604020202020204" pitchFamily="34" charset="0"/>
                        </a:rPr>
                        <a:t> ve spazmolitik etkileri vardır.</a:t>
                      </a:r>
                      <a:endParaRPr lang="tr-TR" sz="10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endPar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-Şiddetli ağrılar</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-Şiddetli ateş</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-Ağrı kesicilere karşı aşırı hassasiyet ve geçirilmiş şiddetli alerjik reaksiyonlar</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-Kan üretiminden sorumlu sistemde bir hastalık varsa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-Hepatik porfiria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-3-11 ay arası bebeklerde damardan uygulanmaz</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-Deri döküntüleri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-Hipotansiyon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-Oligüri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-Uygulama bölgesinde flebit</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2052000">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10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5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10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Metamizol (Novalgin)</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2.5</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mg/5 ml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Yolları: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IV, IM</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Bir defalık dozu 1 ampul kadardır. Günlük maksimum doz 10 ml dir.</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l">
                        <a:lnSpc>
                          <a:spcPct val="107000"/>
                        </a:lnSpc>
                        <a:spcAft>
                          <a:spcPts val="0"/>
                        </a:spcAft>
                      </a:pPr>
                      <a:endParaRPr lang="tr-TR" sz="9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pic>
        <p:nvPicPr>
          <p:cNvPr id="4" name="Picture 3"/>
          <p:cNvPicPr>
            <a:picLocks noChangeAspect="1"/>
          </p:cNvPicPr>
          <p:nvPr/>
        </p:nvPicPr>
        <p:blipFill rotWithShape="1">
          <a:blip r:embed="rId4"/>
          <a:srcRect l="4668" t="-389" r="3774" b="2113"/>
          <a:stretch/>
        </p:blipFill>
        <p:spPr>
          <a:xfrm>
            <a:off x="4870175" y="5933870"/>
            <a:ext cx="2156789" cy="1862663"/>
          </a:xfrm>
          <a:prstGeom prst="rect">
            <a:avLst/>
          </a:prstGeom>
        </p:spPr>
      </p:pic>
      <p:pic>
        <p:nvPicPr>
          <p:cNvPr id="9" name="Picture 8"/>
          <p:cNvPicPr>
            <a:picLocks noChangeAspect="1"/>
          </p:cNvPicPr>
          <p:nvPr/>
        </p:nvPicPr>
        <p:blipFill rotWithShape="1">
          <a:blip r:embed="rId5" cstate="print">
            <a:extLst>
              <a:ext uri="{28A0092B-C50C-407E-A947-70E740481C1C}">
                <a14:useLocalDpi xmlns:a14="http://schemas.microsoft.com/office/drawing/2010/main" val="0"/>
              </a:ext>
            </a:extLst>
          </a:blip>
          <a:srcRect t="30391" b="20669"/>
          <a:stretch/>
        </p:blipFill>
        <p:spPr>
          <a:xfrm>
            <a:off x="3341731" y="10274108"/>
            <a:ext cx="845431" cy="268941"/>
          </a:xfrm>
          <a:prstGeom prst="rect">
            <a:avLst/>
          </a:prstGeom>
        </p:spPr>
      </p:pic>
      <p:sp>
        <p:nvSpPr>
          <p:cNvPr id="11" name="TextBox 10"/>
          <p:cNvSpPr txBox="1"/>
          <p:nvPr/>
        </p:nvSpPr>
        <p:spPr>
          <a:xfrm>
            <a:off x="3574141" y="10259753"/>
            <a:ext cx="418249" cy="261610"/>
          </a:xfrm>
          <a:prstGeom prst="rect">
            <a:avLst/>
          </a:prstGeom>
          <a:noFill/>
        </p:spPr>
        <p:txBody>
          <a:bodyPr wrap="square" rtlCol="0">
            <a:spAutoFit/>
          </a:bodyPr>
          <a:lstStyle/>
          <a:p>
            <a:pPr algn="ctr"/>
            <a:r>
              <a:rPr lang="tr-TR" sz="1100" b="1" dirty="0">
                <a:latin typeface="Arial" panose="020B0604020202020204" pitchFamily="34" charset="0"/>
                <a:cs typeface="Arial" panose="020B0604020202020204" pitchFamily="34" charset="0"/>
              </a:rPr>
              <a:t>11</a:t>
            </a:r>
          </a:p>
        </p:txBody>
      </p:sp>
    </p:spTree>
    <p:extLst>
      <p:ext uri="{BB962C8B-B14F-4D97-AF65-F5344CB8AC3E}">
        <p14:creationId xmlns:p14="http://schemas.microsoft.com/office/powerpoint/2010/main" val="37217601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887" y="1884246"/>
            <a:ext cx="6913901" cy="6923321"/>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3931153836"/>
              </p:ext>
            </p:extLst>
          </p:nvPr>
        </p:nvGraphicFramePr>
        <p:xfrm>
          <a:off x="519113" y="339993"/>
          <a:ext cx="6521450" cy="4738044"/>
        </p:xfrm>
        <a:graphic>
          <a:graphicData uri="http://schemas.openxmlformats.org/drawingml/2006/table">
            <a:tbl>
              <a:tblPr firstRow="1" firstCol="1" bandRow="1"/>
              <a:tblGrid>
                <a:gridCol w="4214812">
                  <a:extLst>
                    <a:ext uri="{9D8B030D-6E8A-4147-A177-3AD203B41FA5}">
                      <a16:colId xmlns:a16="http://schemas.microsoft.com/office/drawing/2014/main" val="20000"/>
                    </a:ext>
                  </a:extLst>
                </a:gridCol>
                <a:gridCol w="2306638">
                  <a:extLst>
                    <a:ext uri="{9D8B030D-6E8A-4147-A177-3AD203B41FA5}">
                      <a16:colId xmlns:a16="http://schemas.microsoft.com/office/drawing/2014/main" val="20001"/>
                    </a:ext>
                  </a:extLst>
                </a:gridCol>
              </a:tblGrid>
              <a:tr h="423791">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Antiepileptik Ampul</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903216">
                <a:tc rowSpan="2">
                  <a:txBody>
                    <a:bodyPr/>
                    <a:lstStyle/>
                    <a:p>
                      <a:pPr>
                        <a:lnSpc>
                          <a:spcPct val="107000"/>
                        </a:lnSpc>
                        <a:spcAft>
                          <a:spcPts val="0"/>
                        </a:spcAft>
                      </a:pPr>
                      <a:r>
                        <a:rPr lang="tr-TR" sz="1000" dirty="0">
                          <a:effectLst/>
                          <a:latin typeface="Arial" panose="020B0604020202020204" pitchFamily="34" charset="0"/>
                          <a:ea typeface="Calibri" panose="020F0502020204030204" pitchFamily="34" charset="0"/>
                          <a:cs typeface="Arial" panose="020B0604020202020204" pitchFamily="34" charset="0"/>
                        </a:rPr>
                        <a:t>Antikonvülsan ve negatif batmotropik etkileri vardır.</a:t>
                      </a:r>
                    </a:p>
                    <a:p>
                      <a:pPr>
                        <a:lnSpc>
                          <a:spcPct val="107000"/>
                        </a:lnSpc>
                        <a:spcAft>
                          <a:spcPts val="0"/>
                        </a:spcAft>
                      </a:pPr>
                      <a:endPar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-Status epilepticus</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-Kardiyak aritmiler</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-Beyin ameliyatları sırasında veya sonrasında meydana gelen nöbetleri önleme ve kontrol etmede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-Kafa travmalarında meydana gelen nöbetleri kontrol etmede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-Ağızdan antiepileptik ilaçlar alınamadığı durumlarda kısa bir süre için nöbetleri kontrol etmek veya önlemek için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-Dijital zehirlenmelerinde</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endPar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-Bradikardi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-SA blok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-AV blok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-Adams Stokes sendromu</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-Hamilelik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-Emzirme</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2410838">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2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 2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Fenitoin</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250 mg/5 ml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Yolları: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IV, IM</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gn="l">
                        <a:lnSpc>
                          <a:spcPct val="107000"/>
                        </a:lnSpc>
                        <a:spcAft>
                          <a:spcPts val="0"/>
                        </a:spcAft>
                      </a:pPr>
                      <a:r>
                        <a:rPr lang="tr-TR" sz="900" b="1" dirty="0">
                          <a:effectLst/>
                          <a:latin typeface="Arial" panose="020B0604020202020204" pitchFamily="34" charset="0"/>
                          <a:ea typeface="Calibri" panose="020F0502020204030204" pitchFamily="34" charset="0"/>
                          <a:cs typeface="Arial" panose="020B0604020202020204" pitchFamily="34" charset="0"/>
                        </a:rPr>
                        <a:t>-Status epilepticus</a:t>
                      </a:r>
                      <a:r>
                        <a:rPr lang="tr-TR" sz="900" b="0" dirty="0">
                          <a:effectLst/>
                          <a:latin typeface="Arial" panose="020B0604020202020204" pitchFamily="34" charset="0"/>
                          <a:ea typeface="Calibri" panose="020F0502020204030204" pitchFamily="34" charset="0"/>
                          <a:cs typeface="Arial" panose="020B0604020202020204" pitchFamily="34" charset="0"/>
                        </a:rPr>
                        <a:t>:</a:t>
                      </a:r>
                      <a:r>
                        <a:rPr lang="tr-TR" sz="900" b="0" baseline="0" dirty="0">
                          <a:effectLst/>
                          <a:latin typeface="Arial" panose="020B0604020202020204" pitchFamily="34" charset="0"/>
                          <a:ea typeface="Calibri" panose="020F0502020204030204" pitchFamily="34" charset="0"/>
                          <a:cs typeface="Arial" panose="020B0604020202020204" pitchFamily="34" charset="0"/>
                        </a:rPr>
                        <a:t> </a:t>
                      </a:r>
                      <a:r>
                        <a:rPr lang="tr-TR" sz="900" dirty="0">
                          <a:effectLst/>
                          <a:latin typeface="Arial" panose="020B0604020202020204" pitchFamily="34" charset="0"/>
                          <a:ea typeface="Calibri" panose="020F0502020204030204" pitchFamily="34" charset="0"/>
                          <a:cs typeface="Arial" panose="020B0604020202020204" pitchFamily="34" charset="0"/>
                        </a:rPr>
                        <a:t>Dakikada 50 mg’ı geçmeyecek şekilde IV yoldan 10-15 mg/kg verilir.</a:t>
                      </a:r>
                    </a:p>
                    <a:p>
                      <a:pPr algn="l">
                        <a:lnSpc>
                          <a:spcPct val="107000"/>
                        </a:lnSpc>
                        <a:spcAft>
                          <a:spcPts val="0"/>
                        </a:spcAft>
                      </a:pPr>
                      <a:r>
                        <a:rPr lang="tr-TR" sz="900" b="1" dirty="0">
                          <a:effectLst/>
                          <a:latin typeface="Arial" panose="020B0604020202020204" pitchFamily="34" charset="0"/>
                          <a:ea typeface="Calibri" panose="020F0502020204030204" pitchFamily="34" charset="0"/>
                          <a:cs typeface="Arial" panose="020B0604020202020204" pitchFamily="34" charset="0"/>
                        </a:rPr>
                        <a:t>-Kardiyak aritmiler</a:t>
                      </a:r>
                      <a:r>
                        <a:rPr lang="tr-TR" sz="900" b="0" dirty="0">
                          <a:effectLst/>
                          <a:latin typeface="Arial" panose="020B0604020202020204" pitchFamily="34" charset="0"/>
                          <a:ea typeface="Calibri" panose="020F0502020204030204" pitchFamily="34" charset="0"/>
                          <a:cs typeface="Arial" panose="020B0604020202020204" pitchFamily="34" charset="0"/>
                        </a:rPr>
                        <a:t>:</a:t>
                      </a:r>
                      <a:r>
                        <a:rPr lang="tr-TR" sz="900" b="0" baseline="0" dirty="0">
                          <a:effectLst/>
                          <a:latin typeface="Arial" panose="020B0604020202020204" pitchFamily="34" charset="0"/>
                          <a:ea typeface="Calibri" panose="020F0502020204030204" pitchFamily="34" charset="0"/>
                          <a:cs typeface="Arial" panose="020B0604020202020204" pitchFamily="34" charset="0"/>
                        </a:rPr>
                        <a:t> </a:t>
                      </a:r>
                      <a:r>
                        <a:rPr lang="tr-TR" sz="900" dirty="0">
                          <a:effectLst/>
                          <a:latin typeface="Arial" panose="020B0604020202020204" pitchFamily="34" charset="0"/>
                          <a:ea typeface="Calibri" panose="020F0502020204030204" pitchFamily="34" charset="0"/>
                          <a:cs typeface="Arial" panose="020B0604020202020204" pitchFamily="34" charset="0"/>
                        </a:rPr>
                        <a:t>3.5-5 mg/kg IV olarak verilebilir, bu doz ikinci kez tekrar edilebilir.</a:t>
                      </a: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sp>
        <p:nvSpPr>
          <p:cNvPr id="3" name="Subtitle 2"/>
          <p:cNvSpPr>
            <a:spLocks noGrp="1"/>
          </p:cNvSpPr>
          <p:nvPr>
            <p:ph type="subTitle" idx="1"/>
          </p:nvPr>
        </p:nvSpPr>
        <p:spPr>
          <a:xfrm>
            <a:off x="2709459" y="3136360"/>
            <a:ext cx="2771775" cy="1932763"/>
          </a:xfrm>
        </p:spPr>
        <p:txBody>
          <a:bodyPr>
            <a:normAutofit/>
          </a:bodyPr>
          <a:lstStyle/>
          <a:p>
            <a:pPr algn="l">
              <a:lnSpc>
                <a:spcPct val="107000"/>
              </a:lnSpc>
              <a:spcAft>
                <a:spcPts val="0"/>
              </a:spcAft>
            </a:pPr>
            <a:r>
              <a:rPr lang="tr-TR" sz="1700" b="1" dirty="0">
                <a:solidFill>
                  <a:srgbClr val="C00000"/>
                </a:solidFill>
                <a:latin typeface="Arial" panose="020B0604020202020204" pitchFamily="34" charset="0"/>
                <a:ea typeface="Calibri" panose="020F0502020204030204" pitchFamily="34" charset="0"/>
                <a:cs typeface="Arial" panose="020B0604020202020204" pitchFamily="34" charset="0"/>
              </a:rPr>
              <a:t>Yan Etkileri</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-Enjeksiyon bölgesinde tahriş</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-Antikonvülsan aşırı duyarlılık </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 sendromu</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-Lenfadenopati</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-Eklem ağrısı (artralji)</a:t>
            </a:r>
            <a:endParaRPr lang="tr-TR" sz="1000" b="1" dirty="0">
              <a:latin typeface="Arial" panose="020B0604020202020204" pitchFamily="34" charset="0"/>
              <a:cs typeface="Arial" panose="020B0604020202020204" pitchFamily="34" charset="0"/>
            </a:endParaRPr>
          </a:p>
          <a:p>
            <a:pPr algn="l">
              <a:spcBef>
                <a:spcPts val="200"/>
              </a:spcBef>
            </a:pPr>
            <a:r>
              <a:rPr lang="tr-TR" sz="1000" b="1" dirty="0">
                <a:latin typeface="Arial" panose="020B0604020202020204" pitchFamily="34" charset="0"/>
                <a:cs typeface="Arial" panose="020B0604020202020204" pitchFamily="34" charset="0"/>
              </a:rPr>
              <a:t>-İmmünolojik problemler</a:t>
            </a:r>
          </a:p>
          <a:p>
            <a:pPr algn="l">
              <a:spcBef>
                <a:spcPts val="200"/>
              </a:spcBef>
            </a:pPr>
            <a:r>
              <a:rPr lang="tr-TR" sz="1000" b="1" dirty="0">
                <a:latin typeface="Arial" panose="020B0604020202020204" pitchFamily="34" charset="0"/>
                <a:cs typeface="Arial" panose="020B0604020202020204" pitchFamily="34" charset="0"/>
              </a:rPr>
              <a:t>-Karaciğer işlev bozukluğu</a:t>
            </a:r>
          </a:p>
          <a:p>
            <a:pPr algn="l">
              <a:spcBef>
                <a:spcPts val="200"/>
              </a:spcBef>
            </a:pPr>
            <a:r>
              <a:rPr lang="tr-TR" sz="1000" b="1" dirty="0">
                <a:latin typeface="Arial" panose="020B0604020202020204" pitchFamily="34" charset="0"/>
                <a:cs typeface="Arial" panose="020B0604020202020204" pitchFamily="34" charset="0"/>
              </a:rPr>
              <a:t>-Yüksek ateş</a:t>
            </a:r>
          </a:p>
          <a:p>
            <a:pPr algn="l">
              <a:spcBef>
                <a:spcPts val="200"/>
              </a:spcBef>
            </a:pPr>
            <a:r>
              <a:rPr lang="tr-TR" sz="1000" b="1" dirty="0">
                <a:latin typeface="Arial" panose="020B0604020202020204" pitchFamily="34" charset="0"/>
                <a:cs typeface="Arial" panose="020B0604020202020204" pitchFamily="34" charset="0"/>
              </a:rPr>
              <a:t>-Huzursuzluk</a:t>
            </a:r>
          </a:p>
          <a:p>
            <a:pPr algn="l">
              <a:spcBef>
                <a:spcPts val="0"/>
              </a:spcBef>
            </a:pPr>
            <a:endParaRPr lang="tr-TR" sz="1000"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6489" r="8115"/>
          <a:stretch/>
        </p:blipFill>
        <p:spPr>
          <a:xfrm>
            <a:off x="4752975" y="778211"/>
            <a:ext cx="2270396" cy="1857985"/>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3650711324"/>
              </p:ext>
            </p:extLst>
          </p:nvPr>
        </p:nvGraphicFramePr>
        <p:xfrm>
          <a:off x="516177" y="5398387"/>
          <a:ext cx="6521450" cy="4647502"/>
        </p:xfrm>
        <a:graphic>
          <a:graphicData uri="http://schemas.openxmlformats.org/drawingml/2006/table">
            <a:tbl>
              <a:tblPr firstRow="1" firstCol="1" bandRow="1"/>
              <a:tblGrid>
                <a:gridCol w="4276623">
                  <a:extLst>
                    <a:ext uri="{9D8B030D-6E8A-4147-A177-3AD203B41FA5}">
                      <a16:colId xmlns:a16="http://schemas.microsoft.com/office/drawing/2014/main" val="20000"/>
                    </a:ext>
                  </a:extLst>
                </a:gridCol>
                <a:gridCol w="2244827">
                  <a:extLst>
                    <a:ext uri="{9D8B030D-6E8A-4147-A177-3AD203B41FA5}">
                      <a16:colId xmlns:a16="http://schemas.microsoft.com/office/drawing/2014/main" val="20001"/>
                    </a:ext>
                  </a:extLst>
                </a:gridCol>
              </a:tblGrid>
              <a:tr h="423791">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Spazmolitik Ampul</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903216">
                <a:tc rowSpan="2">
                  <a:txBody>
                    <a:bodyPr/>
                    <a:lstStyle/>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-Aşagıdaki organların kaslarında meydana gelen ani, siddetli nöbetler seklindeki ağrılı kasılmaların (spazm) geçirilmesi için kullanılır:</a:t>
                      </a:r>
                    </a:p>
                    <a:p>
                      <a:pPr>
                        <a:lnSpc>
                          <a:spcPct val="107000"/>
                        </a:lnSpc>
                        <a:spcAft>
                          <a:spcPts val="0"/>
                        </a:spcAft>
                      </a:pPr>
                      <a:r>
                        <a:rPr lang="tr-TR" sz="10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•Mide</a:t>
                      </a:r>
                    </a:p>
                    <a:p>
                      <a:pPr>
                        <a:lnSpc>
                          <a:spcPct val="107000"/>
                        </a:lnSpc>
                        <a:spcAft>
                          <a:spcPts val="0"/>
                        </a:spcAft>
                      </a:pPr>
                      <a:r>
                        <a:rPr lang="tr-TR" sz="10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•Bağırsaklar</a:t>
                      </a:r>
                    </a:p>
                    <a:p>
                      <a:pPr>
                        <a:lnSpc>
                          <a:spcPct val="107000"/>
                        </a:lnSpc>
                        <a:spcAft>
                          <a:spcPts val="0"/>
                        </a:spcAft>
                      </a:pPr>
                      <a:r>
                        <a:rPr lang="tr-TR" sz="10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•İdrar kesesi ve idrar yolları</a:t>
                      </a:r>
                    </a:p>
                    <a:p>
                      <a:pPr>
                        <a:lnSpc>
                          <a:spcPct val="107000"/>
                        </a:lnSpc>
                        <a:spcAft>
                          <a:spcPts val="0"/>
                        </a:spcAft>
                      </a:pPr>
                      <a:r>
                        <a:rPr lang="tr-TR" sz="10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•Safra kanalları</a:t>
                      </a:r>
                    </a:p>
                    <a:p>
                      <a:pPr>
                        <a:lnSpc>
                          <a:spcPct val="107000"/>
                        </a:lnSpc>
                        <a:spcAft>
                          <a:spcPts val="0"/>
                        </a:spcAft>
                      </a:pPr>
                      <a:r>
                        <a:rPr lang="tr-TR" sz="10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•Üreme organları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-Endoskopi yapılırken meydana gelen spazmları gidermek.</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endPar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-Glokom</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-Prostat hipertrofisi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-Obstrüktif GİS hastalıkları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-Taşikardi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-Feokromasitoma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-Megakolon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-Myastenia gravis</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-Hamilelik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-Emzirme</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2052000">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4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4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Hiyosin-N-Butilbromür (Buscopan)</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20mg/ml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Yolları: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IV, IM, SC</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Günde birkaç kez IM, SC veya yavas olarak IV 1-2 ampul (20-40 mg) uygulanabilir. Günlük en yüksek doz olan 100 mg aşılmamalıdır.</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sp>
        <p:nvSpPr>
          <p:cNvPr id="9" name="Subtitle 2"/>
          <p:cNvSpPr txBox="1">
            <a:spLocks/>
          </p:cNvSpPr>
          <p:nvPr/>
        </p:nvSpPr>
        <p:spPr>
          <a:xfrm>
            <a:off x="2623226" y="7953865"/>
            <a:ext cx="2324302" cy="1463626"/>
          </a:xfrm>
          <a:prstGeom prst="rect">
            <a:avLst/>
          </a:prstGeom>
        </p:spPr>
        <p:txBody>
          <a:bodyPr vert="horz" lIns="91440" tIns="45720" rIns="91440" bIns="45720" rtlCol="0">
            <a:normAutofit lnSpcReduction="10000"/>
          </a:bodyPr>
          <a:lstStyle>
            <a:lvl1pPr marL="0" indent="0" algn="ctr" defTabSz="755934" rtl="0" eaLnBrk="1" latinLnBrk="0" hangingPunct="1">
              <a:lnSpc>
                <a:spcPct val="90000"/>
              </a:lnSpc>
              <a:spcBef>
                <a:spcPts val="827"/>
              </a:spcBef>
              <a:buFont typeface="Arial" panose="020B0604020202020204" pitchFamily="34" charset="0"/>
              <a:buNone/>
              <a:defRPr sz="1984" kern="1200">
                <a:solidFill>
                  <a:schemeClr val="tx1"/>
                </a:solidFill>
                <a:latin typeface="+mn-lt"/>
                <a:ea typeface="+mn-ea"/>
                <a:cs typeface="+mn-cs"/>
              </a:defRPr>
            </a:lvl1pPr>
            <a:lvl2pPr marL="377967" indent="0" algn="ctr" defTabSz="755934" rtl="0" eaLnBrk="1" latinLnBrk="0" hangingPunct="1">
              <a:lnSpc>
                <a:spcPct val="90000"/>
              </a:lnSpc>
              <a:spcBef>
                <a:spcPts val="413"/>
              </a:spcBef>
              <a:buFont typeface="Arial" panose="020B0604020202020204" pitchFamily="34" charset="0"/>
              <a:buNone/>
              <a:defRPr sz="1653" kern="1200">
                <a:solidFill>
                  <a:schemeClr val="tx1"/>
                </a:solidFill>
                <a:latin typeface="+mn-lt"/>
                <a:ea typeface="+mn-ea"/>
                <a:cs typeface="+mn-cs"/>
              </a:defRPr>
            </a:lvl2pPr>
            <a:lvl3pPr marL="755934" indent="0" algn="ctr" defTabSz="755934" rtl="0" eaLnBrk="1" latinLnBrk="0" hangingPunct="1">
              <a:lnSpc>
                <a:spcPct val="90000"/>
              </a:lnSpc>
              <a:spcBef>
                <a:spcPts val="413"/>
              </a:spcBef>
              <a:buFont typeface="Arial" panose="020B0604020202020204" pitchFamily="34" charset="0"/>
              <a:buNone/>
              <a:defRPr sz="1488" kern="1200">
                <a:solidFill>
                  <a:schemeClr val="tx1"/>
                </a:solidFill>
                <a:latin typeface="+mn-lt"/>
                <a:ea typeface="+mn-ea"/>
                <a:cs typeface="+mn-cs"/>
              </a:defRPr>
            </a:lvl3pPr>
            <a:lvl4pPr marL="1133902"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4pPr>
            <a:lvl5pPr marL="1511869"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5pPr>
            <a:lvl6pPr marL="1889836"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6pPr>
            <a:lvl7pPr marL="2267803"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7pPr>
            <a:lvl8pPr marL="2645771"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8pPr>
            <a:lvl9pPr marL="3023738"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9pPr>
          </a:lstStyle>
          <a:p>
            <a:pPr algn="l">
              <a:lnSpc>
                <a:spcPct val="107000"/>
              </a:lnSpc>
              <a:spcBef>
                <a:spcPts val="100"/>
              </a:spcBef>
            </a:pPr>
            <a:r>
              <a:rPr lang="tr-TR" sz="1600" b="1" dirty="0">
                <a:solidFill>
                  <a:srgbClr val="C00000"/>
                </a:solidFill>
                <a:latin typeface="Arial" panose="020B0604020202020204" pitchFamily="34" charset="0"/>
                <a:ea typeface="Calibri" panose="020F0502020204030204" pitchFamily="34" charset="0"/>
                <a:cs typeface="Arial" panose="020B0604020202020204" pitchFamily="34" charset="0"/>
              </a:rPr>
              <a:t>Yan Etkileri</a:t>
            </a:r>
          </a:p>
          <a:p>
            <a:pPr algn="l">
              <a:lnSpc>
                <a:spcPct val="107000"/>
              </a:lnSpc>
              <a:spcBef>
                <a:spcPts val="0"/>
              </a:spcBef>
            </a:pPr>
            <a:r>
              <a:rPr lang="tr-TR" sz="1000" b="1" dirty="0">
                <a:latin typeface="Arial" panose="020B0604020202020204" pitchFamily="34" charset="0"/>
                <a:ea typeface="Calibri" panose="020F0502020204030204" pitchFamily="34" charset="0"/>
                <a:cs typeface="Arial" panose="020B0604020202020204" pitchFamily="34" charset="0"/>
              </a:rPr>
              <a:t>-Gözde yakını veya uzağı görmeye uyum (akomodasyon)yeteneğinin bozulması</a:t>
            </a:r>
          </a:p>
          <a:p>
            <a:pPr algn="l">
              <a:lnSpc>
                <a:spcPct val="107000"/>
              </a:lnSpc>
              <a:spcBef>
                <a:spcPts val="0"/>
              </a:spcBef>
            </a:pPr>
            <a:r>
              <a:rPr lang="tr-TR" sz="1000" b="1" dirty="0">
                <a:latin typeface="Arial" panose="020B0604020202020204" pitchFamily="34" charset="0"/>
                <a:ea typeface="Calibri" panose="020F0502020204030204" pitchFamily="34" charset="0"/>
                <a:cs typeface="Arial" panose="020B0604020202020204" pitchFamily="34" charset="0"/>
              </a:rPr>
              <a:t>-Taşikardi</a:t>
            </a:r>
          </a:p>
          <a:p>
            <a:pPr algn="l">
              <a:lnSpc>
                <a:spcPct val="107000"/>
              </a:lnSpc>
              <a:spcBef>
                <a:spcPts val="0"/>
              </a:spcBef>
            </a:pPr>
            <a:r>
              <a:rPr lang="tr-TR" sz="1000" b="1" dirty="0">
                <a:latin typeface="Arial" panose="020B0604020202020204" pitchFamily="34" charset="0"/>
                <a:ea typeface="Calibri" panose="020F0502020204030204" pitchFamily="34" charset="0"/>
                <a:cs typeface="Arial" panose="020B0604020202020204" pitchFamily="34" charset="0"/>
              </a:rPr>
              <a:t>-Baş dönmesi</a:t>
            </a:r>
          </a:p>
          <a:p>
            <a:pPr algn="l">
              <a:lnSpc>
                <a:spcPct val="107000"/>
              </a:lnSpc>
              <a:spcBef>
                <a:spcPts val="0"/>
              </a:spcBef>
            </a:pPr>
            <a:r>
              <a:rPr lang="tr-TR" sz="1000" b="1" dirty="0">
                <a:latin typeface="Arial" panose="020B0604020202020204" pitchFamily="34" charset="0"/>
                <a:ea typeface="Calibri" panose="020F0502020204030204" pitchFamily="34" charset="0"/>
                <a:cs typeface="Arial" panose="020B0604020202020204" pitchFamily="34" charset="0"/>
              </a:rPr>
              <a:t>-Ağız kuruluğu</a:t>
            </a:r>
          </a:p>
          <a:p>
            <a:pPr algn="l">
              <a:lnSpc>
                <a:spcPct val="107000"/>
              </a:lnSpc>
              <a:spcBef>
                <a:spcPts val="0"/>
              </a:spcBef>
            </a:pPr>
            <a:r>
              <a:rPr lang="tr-TR" sz="1000" b="1" dirty="0">
                <a:latin typeface="Arial" panose="020B0604020202020204" pitchFamily="34" charset="0"/>
                <a:ea typeface="Calibri" panose="020F0502020204030204" pitchFamily="34" charset="0"/>
                <a:cs typeface="Arial" panose="020B0604020202020204" pitchFamily="34" charset="0"/>
              </a:rPr>
              <a:t>-İdrarın idrar kesesinde birikmesi</a:t>
            </a:r>
          </a:p>
        </p:txBody>
      </p:sp>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3331" t="2013" r="2918" b="2527"/>
          <a:stretch/>
        </p:blipFill>
        <p:spPr>
          <a:xfrm>
            <a:off x="4805464" y="5836281"/>
            <a:ext cx="2217907" cy="1867709"/>
          </a:xfrm>
          <a:prstGeom prst="rect">
            <a:avLst/>
          </a:prstGeom>
        </p:spPr>
      </p:pic>
      <p:pic>
        <p:nvPicPr>
          <p:cNvPr id="11" name="Picture 10"/>
          <p:cNvPicPr>
            <a:picLocks noChangeAspect="1"/>
          </p:cNvPicPr>
          <p:nvPr/>
        </p:nvPicPr>
        <p:blipFill rotWithShape="1">
          <a:blip r:embed="rId5" cstate="print">
            <a:extLst>
              <a:ext uri="{28A0092B-C50C-407E-A947-70E740481C1C}">
                <a14:useLocalDpi xmlns:a14="http://schemas.microsoft.com/office/drawing/2010/main" val="0"/>
              </a:ext>
            </a:extLst>
          </a:blip>
          <a:srcRect t="30391" b="20669"/>
          <a:stretch/>
        </p:blipFill>
        <p:spPr>
          <a:xfrm>
            <a:off x="3341731" y="10274108"/>
            <a:ext cx="845431" cy="268941"/>
          </a:xfrm>
          <a:prstGeom prst="rect">
            <a:avLst/>
          </a:prstGeom>
        </p:spPr>
      </p:pic>
      <p:sp>
        <p:nvSpPr>
          <p:cNvPr id="15" name="TextBox 14"/>
          <p:cNvSpPr txBox="1"/>
          <p:nvPr/>
        </p:nvSpPr>
        <p:spPr>
          <a:xfrm>
            <a:off x="3574141" y="10259753"/>
            <a:ext cx="418249" cy="261610"/>
          </a:xfrm>
          <a:prstGeom prst="rect">
            <a:avLst/>
          </a:prstGeom>
          <a:noFill/>
        </p:spPr>
        <p:txBody>
          <a:bodyPr wrap="square" rtlCol="0">
            <a:spAutoFit/>
          </a:bodyPr>
          <a:lstStyle/>
          <a:p>
            <a:pPr algn="ctr"/>
            <a:r>
              <a:rPr lang="tr-TR" sz="1100" b="1" dirty="0">
                <a:latin typeface="Arial" panose="020B0604020202020204" pitchFamily="34" charset="0"/>
                <a:cs typeface="Arial" panose="020B0604020202020204" pitchFamily="34" charset="0"/>
              </a:rPr>
              <a:t>12</a:t>
            </a:r>
          </a:p>
        </p:txBody>
      </p:sp>
    </p:spTree>
    <p:extLst>
      <p:ext uri="{BB962C8B-B14F-4D97-AF65-F5344CB8AC3E}">
        <p14:creationId xmlns:p14="http://schemas.microsoft.com/office/powerpoint/2010/main" val="39217113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887" y="1884246"/>
            <a:ext cx="6913901" cy="6923321"/>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444379236"/>
              </p:ext>
            </p:extLst>
          </p:nvPr>
        </p:nvGraphicFramePr>
        <p:xfrm>
          <a:off x="501919" y="486757"/>
          <a:ext cx="6521450" cy="4236870"/>
        </p:xfrm>
        <a:graphic>
          <a:graphicData uri="http://schemas.openxmlformats.org/drawingml/2006/table">
            <a:tbl>
              <a:tblPr firstRow="1" firstCol="1" bandRow="1"/>
              <a:tblGrid>
                <a:gridCol w="4196541">
                  <a:extLst>
                    <a:ext uri="{9D8B030D-6E8A-4147-A177-3AD203B41FA5}">
                      <a16:colId xmlns:a16="http://schemas.microsoft.com/office/drawing/2014/main" val="20000"/>
                    </a:ext>
                  </a:extLst>
                </a:gridCol>
                <a:gridCol w="2324909">
                  <a:extLst>
                    <a:ext uri="{9D8B030D-6E8A-4147-A177-3AD203B41FA5}">
                      <a16:colId xmlns:a16="http://schemas.microsoft.com/office/drawing/2014/main" val="20001"/>
                    </a:ext>
                  </a:extLst>
                </a:gridCol>
              </a:tblGrid>
              <a:tr h="408540">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H2 Bloker Ampul</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834725">
                <a:tc rowSpan="2">
                  <a:txBody>
                    <a:bodyPr/>
                    <a:lstStyle/>
                    <a:p>
                      <a:pPr>
                        <a:lnSpc>
                          <a:spcPct val="107000"/>
                        </a:lnSpc>
                        <a:spcAft>
                          <a:spcPts val="0"/>
                        </a:spcAft>
                      </a:pPr>
                      <a:r>
                        <a:rPr lang="tr-TR" sz="1000" dirty="0">
                          <a:effectLst/>
                          <a:latin typeface="Arial" panose="020B0604020202020204" pitchFamily="34" charset="0"/>
                          <a:ea typeface="Calibri" panose="020F0502020204030204" pitchFamily="34" charset="0"/>
                          <a:cs typeface="Arial" panose="020B0604020202020204" pitchFamily="34" charset="0"/>
                        </a:rPr>
                        <a:t>H2 Reseptörlerini antagonize</a:t>
                      </a:r>
                      <a:r>
                        <a:rPr lang="tr-TR" sz="1000" baseline="0" dirty="0">
                          <a:effectLst/>
                          <a:latin typeface="Arial" panose="020B0604020202020204" pitchFamily="34" charset="0"/>
                          <a:ea typeface="Calibri" panose="020F0502020204030204" pitchFamily="34" charset="0"/>
                          <a:cs typeface="Arial" panose="020B0604020202020204" pitchFamily="34" charset="0"/>
                        </a:rPr>
                        <a:t> ederek midedeki asit miktarını azaltır.</a:t>
                      </a:r>
                      <a:endParaRPr lang="tr-TR" sz="10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endPar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-Mide ve bağırsak ülserleri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-Ülser kanamalarının engellenmesi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-Midede ve yemek borusundaki, fazla asitten kaynaklanan şikayetler</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-Ameliyat esnasında mideden asit gelmesinin önlenmesi</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-Ranitidine karşı aşırı hassasiyet</a:t>
                      </a:r>
                    </a:p>
                    <a:p>
                      <a:pPr>
                        <a:lnSpc>
                          <a:spcPct val="107000"/>
                        </a:lnSpc>
                        <a:spcAft>
                          <a:spcPts val="0"/>
                        </a:spcAft>
                      </a:pPr>
                      <a:endPar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-Karın ağrısı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-Kabızlık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-Mide bulantısı</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978155">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4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2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4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Ranitidin (Ulcuran)</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50 mg/2 ml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Yolları: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IV, IM</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Doz: 6-8 saatte IM olarak 50 mg uygulanır. Gerekli görüldüğü taktirde tedavi şekline göre IV yoldan da uygulanabilir.</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502414525"/>
              </p:ext>
            </p:extLst>
          </p:nvPr>
        </p:nvGraphicFramePr>
        <p:xfrm>
          <a:off x="501919" y="5392653"/>
          <a:ext cx="6521450" cy="4414324"/>
        </p:xfrm>
        <a:graphic>
          <a:graphicData uri="http://schemas.openxmlformats.org/drawingml/2006/table">
            <a:tbl>
              <a:tblPr firstRow="1" firstCol="1" bandRow="1"/>
              <a:tblGrid>
                <a:gridCol w="4220810">
                  <a:extLst>
                    <a:ext uri="{9D8B030D-6E8A-4147-A177-3AD203B41FA5}">
                      <a16:colId xmlns:a16="http://schemas.microsoft.com/office/drawing/2014/main" val="20000"/>
                    </a:ext>
                  </a:extLst>
                </a:gridCol>
                <a:gridCol w="2300640">
                  <a:extLst>
                    <a:ext uri="{9D8B030D-6E8A-4147-A177-3AD203B41FA5}">
                      <a16:colId xmlns:a16="http://schemas.microsoft.com/office/drawing/2014/main" val="20001"/>
                    </a:ext>
                  </a:extLst>
                </a:gridCol>
              </a:tblGrid>
              <a:tr h="423791">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Antiemetik Ampul</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903216">
                <a:tc rowSpan="2">
                  <a:txBody>
                    <a:bodyPr/>
                    <a:lstStyle/>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-Her türlü bulantı ve kusmada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-Mide ve ince barsakta radyolojik tetkikler yapılacağı zaman, mide boşalmasını ve baryumun bağırsağa geçişini kolaylaştırmakta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-Gastroözofageal reflü ve mide ülserlerinde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-Yemeklerden sonra hissedilen inatçı dolgunlukta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-Midenin ilaçlara tahammülsüzlük hallerinde</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-Sindirim sistemi kanamaları, mekanik tıkanma veya delinmeleri gibi bu sistemin hızlandırılmasının tehlikeli olduğu durumlarda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-Gebelik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-Feokromositoma</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-Halsizlik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-Huzursuzluk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-Ekstrapiramidal reaksiyonlar </a:t>
                      </a:r>
                      <a:r>
                        <a:rPr lang="tr-TR" sz="10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(yüz, kol ve bacaklarda irade dışı istenmeyen hareketler, boyun tutulması, göz küresinde irade dışı oynamalar.)</a:t>
                      </a: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052000">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2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2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Metoklopamid(Metpamid)</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10 mg/2 ml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Yolları: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IV,</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IM</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gn="l">
                        <a:lnSpc>
                          <a:spcPct val="107000"/>
                        </a:lnSpc>
                        <a:spcAft>
                          <a:spcPts val="0"/>
                        </a:spcAft>
                      </a:pPr>
                      <a:r>
                        <a:rPr lang="tr-TR" sz="900" b="1" dirty="0">
                          <a:effectLst/>
                          <a:latin typeface="Arial" panose="020B0604020202020204" pitchFamily="34" charset="0"/>
                          <a:ea typeface="Calibri" panose="020F0502020204030204" pitchFamily="34" charset="0"/>
                          <a:cs typeface="Arial" panose="020B0604020202020204" pitchFamily="34" charset="0"/>
                        </a:rPr>
                        <a:t>Yetişkin: </a:t>
                      </a:r>
                      <a:r>
                        <a:rPr lang="tr-TR" sz="900" dirty="0">
                          <a:effectLst/>
                          <a:latin typeface="Arial" panose="020B0604020202020204" pitchFamily="34" charset="0"/>
                          <a:ea typeface="Calibri" panose="020F0502020204030204" pitchFamily="34" charset="0"/>
                          <a:cs typeface="Arial" panose="020B0604020202020204" pitchFamily="34" charset="0"/>
                        </a:rPr>
                        <a:t>10-20 mg 4-6 saat aralıklarla uygulanabilir.</a:t>
                      </a:r>
                    </a:p>
                    <a:p>
                      <a:pPr algn="l">
                        <a:lnSpc>
                          <a:spcPct val="107000"/>
                        </a:lnSpc>
                        <a:spcAft>
                          <a:spcPts val="0"/>
                        </a:spcAft>
                      </a:pPr>
                      <a:r>
                        <a:rPr lang="tr-TR" sz="900" b="1" dirty="0">
                          <a:effectLst/>
                          <a:latin typeface="Arial" panose="020B0604020202020204" pitchFamily="34" charset="0"/>
                          <a:ea typeface="Calibri" panose="020F0502020204030204" pitchFamily="34" charset="0"/>
                          <a:cs typeface="Arial" panose="020B0604020202020204" pitchFamily="34" charset="0"/>
                        </a:rPr>
                        <a:t>Çocuk:</a:t>
                      </a:r>
                      <a:r>
                        <a:rPr lang="tr-TR" sz="900" dirty="0">
                          <a:effectLst/>
                          <a:latin typeface="Arial" panose="020B0604020202020204" pitchFamily="34" charset="0"/>
                          <a:ea typeface="Calibri" panose="020F0502020204030204" pitchFamily="34" charset="0"/>
                          <a:cs typeface="Arial" panose="020B0604020202020204" pitchFamily="34" charset="0"/>
                        </a:rPr>
                        <a:t> 2.5-5 mg günde 3-4 defa uygulanabilir.</a:t>
                      </a: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57131" t="25802" r="3380" b="12749"/>
          <a:stretch/>
        </p:blipFill>
        <p:spPr>
          <a:xfrm>
            <a:off x="5145934" y="5864292"/>
            <a:ext cx="1498059" cy="1784958"/>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83731" y="1196505"/>
            <a:ext cx="2110458" cy="1186775"/>
          </a:xfrm>
          <a:prstGeom prst="rect">
            <a:avLst/>
          </a:prstGeom>
        </p:spPr>
      </p:pic>
      <p:pic>
        <p:nvPicPr>
          <p:cNvPr id="10" name="Picture 9"/>
          <p:cNvPicPr>
            <a:picLocks noChangeAspect="1"/>
          </p:cNvPicPr>
          <p:nvPr/>
        </p:nvPicPr>
        <p:blipFill rotWithShape="1">
          <a:blip r:embed="rId5" cstate="print">
            <a:extLst>
              <a:ext uri="{28A0092B-C50C-407E-A947-70E740481C1C}">
                <a14:useLocalDpi xmlns:a14="http://schemas.microsoft.com/office/drawing/2010/main" val="0"/>
              </a:ext>
            </a:extLst>
          </a:blip>
          <a:srcRect t="30391" b="20669"/>
          <a:stretch/>
        </p:blipFill>
        <p:spPr>
          <a:xfrm>
            <a:off x="3341731" y="10274108"/>
            <a:ext cx="845431" cy="268941"/>
          </a:xfrm>
          <a:prstGeom prst="rect">
            <a:avLst/>
          </a:prstGeom>
        </p:spPr>
      </p:pic>
      <p:sp>
        <p:nvSpPr>
          <p:cNvPr id="13" name="TextBox 12"/>
          <p:cNvSpPr txBox="1"/>
          <p:nvPr/>
        </p:nvSpPr>
        <p:spPr>
          <a:xfrm>
            <a:off x="3574141" y="10259753"/>
            <a:ext cx="418249" cy="261610"/>
          </a:xfrm>
          <a:prstGeom prst="rect">
            <a:avLst/>
          </a:prstGeom>
          <a:noFill/>
        </p:spPr>
        <p:txBody>
          <a:bodyPr wrap="square" rtlCol="0">
            <a:spAutoFit/>
          </a:bodyPr>
          <a:lstStyle/>
          <a:p>
            <a:pPr algn="ctr"/>
            <a:r>
              <a:rPr lang="tr-TR" sz="1100" b="1" dirty="0">
                <a:latin typeface="Arial" panose="020B0604020202020204" pitchFamily="34" charset="0"/>
                <a:cs typeface="Arial" panose="020B0604020202020204" pitchFamily="34" charset="0"/>
              </a:rPr>
              <a:t>13</a:t>
            </a:r>
          </a:p>
        </p:txBody>
      </p:sp>
    </p:spTree>
    <p:extLst>
      <p:ext uri="{BB962C8B-B14F-4D97-AF65-F5344CB8AC3E}">
        <p14:creationId xmlns:p14="http://schemas.microsoft.com/office/powerpoint/2010/main" val="1239196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887" y="1884246"/>
            <a:ext cx="6913901" cy="6923321"/>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1213366364"/>
              </p:ext>
            </p:extLst>
          </p:nvPr>
        </p:nvGraphicFramePr>
        <p:xfrm>
          <a:off x="519113" y="339994"/>
          <a:ext cx="6521450" cy="4913338"/>
        </p:xfrm>
        <a:graphic>
          <a:graphicData uri="http://schemas.openxmlformats.org/drawingml/2006/table">
            <a:tbl>
              <a:tblPr firstRow="1" firstCol="1" bandRow="1"/>
              <a:tblGrid>
                <a:gridCol w="4334291">
                  <a:extLst>
                    <a:ext uri="{9D8B030D-6E8A-4147-A177-3AD203B41FA5}">
                      <a16:colId xmlns:a16="http://schemas.microsoft.com/office/drawing/2014/main" val="20000"/>
                    </a:ext>
                  </a:extLst>
                </a:gridCol>
                <a:gridCol w="2187159">
                  <a:extLst>
                    <a:ext uri="{9D8B030D-6E8A-4147-A177-3AD203B41FA5}">
                      <a16:colId xmlns:a16="http://schemas.microsoft.com/office/drawing/2014/main" val="20001"/>
                    </a:ext>
                  </a:extLst>
                </a:gridCol>
              </a:tblGrid>
              <a:tr h="404201">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Kortikosteroid Ampul</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815236">
                <a:tc rowSpan="2">
                  <a:txBody>
                    <a:bodyPr/>
                    <a:lstStyle/>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-Astım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-Akut Alerjik reaksiyonlar</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-PaO2:&lt;70mmHg li pnömoni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-Organ nakli sonrasında vücudun nakledilen organı reddetmesini önleme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-Lösemi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-Romatoid artrit</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-Cerrahi girişim sonrası multipl skleroz hastalığının belirtilerinin alevlenmesinde</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-Metilprednisolona</a:t>
                      </a:r>
                      <a:r>
                        <a:rPr lang="tr-TR" sz="10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ve</a:t>
                      </a: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diğer steroid ilaçlara karşı aşırı hassasiyet</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-İç organlara yayılmış mantar enfeksiyonu varlığı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-Özel bir tedavi uygulanmayan yaygın bir enfeksiyon varlığı</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-İmmünespressyon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-Hiperglisemi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-Ciddi zihinsel sağlık problemleri</a:t>
                      </a: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1993114">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10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5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10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Metilprednizolon</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40 mg/2 ml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Yolları: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IV, IM</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gn="l">
                        <a:lnSpc>
                          <a:spcPct val="107000"/>
                        </a:lnSpc>
                        <a:spcAft>
                          <a:spcPts val="0"/>
                        </a:spcAft>
                      </a:pPr>
                      <a:r>
                        <a:rPr lang="tr-TR" sz="900" b="1" dirty="0">
                          <a:effectLst/>
                          <a:latin typeface="Arial" panose="020B0604020202020204" pitchFamily="34" charset="0"/>
                          <a:ea typeface="Calibri" panose="020F0502020204030204" pitchFamily="34" charset="0"/>
                          <a:cs typeface="Arial" panose="020B0604020202020204" pitchFamily="34" charset="0"/>
                        </a:rPr>
                        <a:t>-Astım</a:t>
                      </a:r>
                      <a:r>
                        <a:rPr lang="tr-TR" sz="900" b="1" baseline="0" dirty="0">
                          <a:effectLst/>
                          <a:latin typeface="Arial" panose="020B0604020202020204" pitchFamily="34" charset="0"/>
                          <a:ea typeface="Calibri" panose="020F0502020204030204" pitchFamily="34" charset="0"/>
                          <a:cs typeface="Arial" panose="020B0604020202020204" pitchFamily="34" charset="0"/>
                        </a:rPr>
                        <a:t> ve a</a:t>
                      </a:r>
                      <a:r>
                        <a:rPr lang="tr-TR" sz="900" b="1" dirty="0">
                          <a:effectLst/>
                          <a:latin typeface="Arial" panose="020B0604020202020204" pitchFamily="34" charset="0"/>
                          <a:ea typeface="Calibri" panose="020F0502020204030204" pitchFamily="34" charset="0"/>
                          <a:cs typeface="Arial" panose="020B0604020202020204" pitchFamily="34" charset="0"/>
                        </a:rPr>
                        <a:t>kut alerjik reaksiyonlar:</a:t>
                      </a:r>
                      <a:r>
                        <a:rPr lang="tr-TR" sz="900" b="1" baseline="0" dirty="0">
                          <a:effectLst/>
                          <a:latin typeface="Arial" panose="020B0604020202020204" pitchFamily="34" charset="0"/>
                          <a:ea typeface="Calibri" panose="020F0502020204030204" pitchFamily="34" charset="0"/>
                          <a:cs typeface="Arial" panose="020B0604020202020204" pitchFamily="34" charset="0"/>
                        </a:rPr>
                        <a:t> </a:t>
                      </a:r>
                      <a:r>
                        <a:rPr lang="tr-TR" sz="900" dirty="0">
                          <a:effectLst/>
                          <a:latin typeface="Arial" panose="020B0604020202020204" pitchFamily="34" charset="0"/>
                          <a:ea typeface="Calibri" panose="020F0502020204030204" pitchFamily="34" charset="0"/>
                          <a:cs typeface="Arial" panose="020B0604020202020204" pitchFamily="34" charset="0"/>
                        </a:rPr>
                        <a:t>(1mg/kg IV Kullanılır) </a:t>
                      </a:r>
                    </a:p>
                    <a:p>
                      <a:pPr algn="l">
                        <a:lnSpc>
                          <a:spcPct val="107000"/>
                        </a:lnSpc>
                        <a:spcAft>
                          <a:spcPts val="0"/>
                        </a:spcAft>
                      </a:pPr>
                      <a:r>
                        <a:rPr lang="tr-TR" sz="900" dirty="0">
                          <a:effectLst/>
                          <a:latin typeface="Arial" panose="020B0604020202020204" pitchFamily="34" charset="0"/>
                          <a:ea typeface="Calibri" panose="020F0502020204030204" pitchFamily="34" charset="0"/>
                          <a:cs typeface="Arial" panose="020B0604020202020204" pitchFamily="34" charset="0"/>
                        </a:rPr>
                        <a:t>Hayatı tedit edici durumlarda yardımcı tedavi olarak önerilen doz, en az 30 dakika süre içerisinde intravenöz yoldan verilen 30 mg/kg metilprednisolondur. Bu doz 48 saate kadar 4-6 saatte bir tekrarlanabilir.</a:t>
                      </a: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3139" y="828449"/>
            <a:ext cx="2072530" cy="1681287"/>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1098682275"/>
              </p:ext>
            </p:extLst>
          </p:nvPr>
        </p:nvGraphicFramePr>
        <p:xfrm>
          <a:off x="528839" y="5651295"/>
          <a:ext cx="6521450" cy="4561073"/>
        </p:xfrm>
        <a:graphic>
          <a:graphicData uri="http://schemas.openxmlformats.org/drawingml/2006/table">
            <a:tbl>
              <a:tblPr firstRow="1" firstCol="1" bandRow="1"/>
              <a:tblGrid>
                <a:gridCol w="4334291">
                  <a:extLst>
                    <a:ext uri="{9D8B030D-6E8A-4147-A177-3AD203B41FA5}">
                      <a16:colId xmlns:a16="http://schemas.microsoft.com/office/drawing/2014/main" val="20000"/>
                    </a:ext>
                  </a:extLst>
                </a:gridCol>
                <a:gridCol w="2187159">
                  <a:extLst>
                    <a:ext uri="{9D8B030D-6E8A-4147-A177-3AD203B41FA5}">
                      <a16:colId xmlns:a16="http://schemas.microsoft.com/office/drawing/2014/main" val="20001"/>
                    </a:ext>
                  </a:extLst>
                </a:gridCol>
              </a:tblGrid>
              <a:tr h="423791">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Nalokson Ampul</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903216">
                <a:tc rowSpan="2">
                  <a:txBody>
                    <a:bodyPr/>
                    <a:lstStyle/>
                    <a:p>
                      <a:pPr>
                        <a:lnSpc>
                          <a:spcPct val="107000"/>
                        </a:lnSpc>
                        <a:spcAft>
                          <a:spcPts val="0"/>
                        </a:spcAft>
                      </a:pPr>
                      <a:r>
                        <a:rPr lang="tr-TR" sz="1000" dirty="0">
                          <a:effectLst/>
                          <a:latin typeface="Arial" panose="020B0604020202020204" pitchFamily="34" charset="0"/>
                          <a:ea typeface="Calibri" panose="020F0502020204030204" pitchFamily="34" charset="0"/>
                          <a:cs typeface="Arial" panose="020B0604020202020204" pitchFamily="34" charset="0"/>
                        </a:rPr>
                        <a:t>Narkotik</a:t>
                      </a:r>
                      <a:r>
                        <a:rPr lang="tr-TR" sz="1000" baseline="0" dirty="0">
                          <a:effectLst/>
                          <a:latin typeface="Arial" panose="020B0604020202020204" pitchFamily="34" charset="0"/>
                          <a:ea typeface="Calibri" panose="020F0502020204030204" pitchFamily="34" charset="0"/>
                          <a:cs typeface="Arial" panose="020B0604020202020204" pitchFamily="34" charset="0"/>
                        </a:rPr>
                        <a:t> antagonistidir.</a:t>
                      </a:r>
                      <a:endParaRPr lang="tr-TR" sz="10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endPar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-Narkotiklerin neden olduğu solunum depresyonu, koma vs bulguları giderir.</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-Opioid zehirlenmesinde kullanılır</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-Opioid ilaçların etkilerini tersine çevirir</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-Ciddi hepatik yetmezlik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-Akut hepatit geçirenler</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-Opioid ilaçların halen kullanıldığı durumlar</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-Hipertansiyon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-Taşikardi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-Terleme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-Titreme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-Bulantı, kusma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-Kalp krizi</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2052000">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1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Nalokson</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0.4mg/ml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Yolları: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IV, IM, SC</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SF ya da %5 Dextroz içine 1-5 ampul katılarak yavaş infüzyon şeklinde verilir. Solunum depresyonu düzelmezse 2-3 dakika sonra tekrarlanabilir.</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l">
                        <a:lnSpc>
                          <a:spcPct val="107000"/>
                        </a:lnSpc>
                        <a:spcAft>
                          <a:spcPts val="0"/>
                        </a:spcAft>
                      </a:pPr>
                      <a:endParaRPr lang="tr-TR" sz="9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pic>
        <p:nvPicPr>
          <p:cNvPr id="4" name="Picture 3"/>
          <p:cNvPicPr>
            <a:picLocks noChangeAspect="1"/>
          </p:cNvPicPr>
          <p:nvPr/>
        </p:nvPicPr>
        <p:blipFill rotWithShape="1">
          <a:blip r:embed="rId4"/>
          <a:srcRect t="5836" b="8195"/>
          <a:stretch/>
        </p:blipFill>
        <p:spPr>
          <a:xfrm>
            <a:off x="4873559" y="6089516"/>
            <a:ext cx="2170478" cy="1857984"/>
          </a:xfrm>
          <a:prstGeom prst="rect">
            <a:avLst/>
          </a:prstGeom>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t="30391" b="20669"/>
          <a:stretch/>
        </p:blipFill>
        <p:spPr>
          <a:xfrm>
            <a:off x="3341731" y="10274108"/>
            <a:ext cx="845431" cy="268941"/>
          </a:xfrm>
          <a:prstGeom prst="rect">
            <a:avLst/>
          </a:prstGeom>
        </p:spPr>
      </p:pic>
      <p:sp>
        <p:nvSpPr>
          <p:cNvPr id="10" name="TextBox 9"/>
          <p:cNvSpPr txBox="1"/>
          <p:nvPr/>
        </p:nvSpPr>
        <p:spPr>
          <a:xfrm>
            <a:off x="3574141" y="10259753"/>
            <a:ext cx="418249" cy="261610"/>
          </a:xfrm>
          <a:prstGeom prst="rect">
            <a:avLst/>
          </a:prstGeom>
          <a:noFill/>
        </p:spPr>
        <p:txBody>
          <a:bodyPr wrap="square" rtlCol="0">
            <a:spAutoFit/>
          </a:bodyPr>
          <a:lstStyle/>
          <a:p>
            <a:pPr algn="ctr"/>
            <a:r>
              <a:rPr lang="tr-TR" sz="1100" b="1" dirty="0">
                <a:latin typeface="Arial" panose="020B0604020202020204" pitchFamily="34" charset="0"/>
                <a:cs typeface="Arial" panose="020B0604020202020204" pitchFamily="34" charset="0"/>
              </a:rPr>
              <a:t>14</a:t>
            </a:r>
          </a:p>
        </p:txBody>
      </p:sp>
    </p:spTree>
    <p:extLst>
      <p:ext uri="{BB962C8B-B14F-4D97-AF65-F5344CB8AC3E}">
        <p14:creationId xmlns:p14="http://schemas.microsoft.com/office/powerpoint/2010/main" val="34342025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887" y="1884246"/>
            <a:ext cx="6913901" cy="6923321"/>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3430040442"/>
              </p:ext>
            </p:extLst>
          </p:nvPr>
        </p:nvGraphicFramePr>
        <p:xfrm>
          <a:off x="519113" y="339993"/>
          <a:ext cx="6521450" cy="4379206"/>
        </p:xfrm>
        <a:graphic>
          <a:graphicData uri="http://schemas.openxmlformats.org/drawingml/2006/table">
            <a:tbl>
              <a:tblPr firstRow="1" firstCol="1" bandRow="1"/>
              <a:tblGrid>
                <a:gridCol w="3764652">
                  <a:extLst>
                    <a:ext uri="{9D8B030D-6E8A-4147-A177-3AD203B41FA5}">
                      <a16:colId xmlns:a16="http://schemas.microsoft.com/office/drawing/2014/main" val="20000"/>
                    </a:ext>
                  </a:extLst>
                </a:gridCol>
                <a:gridCol w="2756798">
                  <a:extLst>
                    <a:ext uri="{9D8B030D-6E8A-4147-A177-3AD203B41FA5}">
                      <a16:colId xmlns:a16="http://schemas.microsoft.com/office/drawing/2014/main" val="20001"/>
                    </a:ext>
                  </a:extLst>
                </a:gridCol>
              </a:tblGrid>
              <a:tr h="423791">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Aminokardol Ampul</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903216">
                <a:tc rowSpan="2">
                  <a:txBody>
                    <a:bodyPr/>
                    <a:lstStyle/>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-Astım</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-Kronik bronşit</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-Amfizem</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-Sol kalp yetmezliğine bağlı akut akciğer ödemi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-Paroksismal nokturnal dispne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-Kalp yetmezliği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-Bradikardi</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-Teofiline karşı aşırı hassasiyet</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-Mide ülseri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-Gastrit</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-Akut porfiri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-Efedrin kullanımı</a:t>
                      </a: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2052000">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4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4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Teofilin</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 240 mg/10 ml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IV</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Akut olgularda 1 Ampul yavaş bir şekilde (5 dk) IV olarak uygulanır. Tercihen 10-20 ml SF ile veya 100-200 ml lik SF ile sulandırılarak da uygulanabilir.</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sp>
        <p:nvSpPr>
          <p:cNvPr id="3" name="Subtitle 2"/>
          <p:cNvSpPr>
            <a:spLocks noGrp="1"/>
          </p:cNvSpPr>
          <p:nvPr>
            <p:ph type="subTitle" idx="1"/>
          </p:nvPr>
        </p:nvSpPr>
        <p:spPr>
          <a:xfrm>
            <a:off x="2725669" y="2485803"/>
            <a:ext cx="2178388" cy="2504486"/>
          </a:xfrm>
        </p:spPr>
        <p:txBody>
          <a:bodyPr>
            <a:normAutofit/>
          </a:bodyPr>
          <a:lstStyle/>
          <a:p>
            <a:pPr lvl="0" algn="l">
              <a:lnSpc>
                <a:spcPct val="107000"/>
              </a:lnSpc>
              <a:spcBef>
                <a:spcPts val="0"/>
              </a:spcBef>
            </a:pPr>
            <a:r>
              <a:rPr lang="tr-TR" sz="1600" b="1" dirty="0">
                <a:solidFill>
                  <a:srgbClr val="C00000"/>
                </a:solidFill>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latin typeface="Arial" panose="020B0604020202020204" pitchFamily="34" charset="0"/>
              <a:ea typeface="Calibri" panose="020F0502020204030204" pitchFamily="34" charset="0"/>
              <a:cs typeface="Arial" panose="020B0604020202020204" pitchFamily="34" charset="0"/>
            </a:endParaRPr>
          </a:p>
          <a:p>
            <a:pPr lvl="0" algn="l">
              <a:lnSpc>
                <a:spcPct val="107000"/>
              </a:lnSpc>
              <a:spcBef>
                <a:spcPts val="0"/>
              </a:spcBef>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-Havale</a:t>
            </a:r>
          </a:p>
          <a:p>
            <a:pPr lvl="0" algn="l">
              <a:lnSpc>
                <a:spcPct val="107000"/>
              </a:lnSpc>
              <a:spcBef>
                <a:spcPts val="0"/>
              </a:spcBef>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-Aritmi</a:t>
            </a:r>
          </a:p>
          <a:p>
            <a:pPr lvl="0" algn="l">
              <a:lnSpc>
                <a:spcPct val="107000"/>
              </a:lnSpc>
              <a:spcBef>
                <a:spcPts val="0"/>
              </a:spcBef>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-Hipotansiyon</a:t>
            </a:r>
          </a:p>
          <a:p>
            <a:pPr lvl="0" algn="l">
              <a:lnSpc>
                <a:spcPct val="107000"/>
              </a:lnSpc>
              <a:spcBef>
                <a:spcPts val="0"/>
              </a:spcBef>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-Hiperventilasyon</a:t>
            </a:r>
          </a:p>
          <a:p>
            <a:pPr lvl="0" algn="l">
              <a:lnSpc>
                <a:spcPct val="107000"/>
              </a:lnSpc>
              <a:spcBef>
                <a:spcPts val="0"/>
              </a:spcBef>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-Huzursuzluk</a:t>
            </a:r>
          </a:p>
          <a:p>
            <a:pPr lvl="0" algn="l">
              <a:lnSpc>
                <a:spcPct val="107000"/>
              </a:lnSpc>
              <a:spcBef>
                <a:spcPts val="0"/>
              </a:spcBef>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-Konfüzyon</a:t>
            </a:r>
          </a:p>
          <a:p>
            <a:pPr lvl="0" algn="l">
              <a:lnSpc>
                <a:spcPct val="107000"/>
              </a:lnSpc>
              <a:spcBef>
                <a:spcPts val="0"/>
              </a:spcBef>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-Bulantı, kusma</a:t>
            </a:r>
          </a:p>
          <a:p>
            <a:pPr lvl="0" algn="l">
              <a:lnSpc>
                <a:spcPct val="107000"/>
              </a:lnSpc>
              <a:spcBef>
                <a:spcPts val="0"/>
              </a:spcBef>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-Baş ağrısı</a:t>
            </a:r>
          </a:p>
          <a:p>
            <a:pPr lvl="0" algn="l">
              <a:lnSpc>
                <a:spcPct val="107000"/>
              </a:lnSpc>
              <a:spcBef>
                <a:spcPts val="0"/>
              </a:spcBef>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-Baş dönmesi</a:t>
            </a:r>
          </a:p>
          <a:p>
            <a:pPr lvl="0" algn="l">
              <a:lnSpc>
                <a:spcPct val="107000"/>
              </a:lnSpc>
              <a:spcBef>
                <a:spcPts val="0"/>
              </a:spcBef>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-Alerjik reaksiyonlar</a:t>
            </a: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2731" r="3459"/>
          <a:stretch/>
        </p:blipFill>
        <p:spPr>
          <a:xfrm>
            <a:off x="4299219" y="778213"/>
            <a:ext cx="2724151" cy="1877438"/>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4101028145"/>
              </p:ext>
            </p:extLst>
          </p:nvPr>
        </p:nvGraphicFramePr>
        <p:xfrm>
          <a:off x="519113" y="5170419"/>
          <a:ext cx="6521450" cy="4561073"/>
        </p:xfrm>
        <a:graphic>
          <a:graphicData uri="http://schemas.openxmlformats.org/drawingml/2006/table">
            <a:tbl>
              <a:tblPr firstRow="1" firstCol="1" bandRow="1"/>
              <a:tblGrid>
                <a:gridCol w="3757612">
                  <a:extLst>
                    <a:ext uri="{9D8B030D-6E8A-4147-A177-3AD203B41FA5}">
                      <a16:colId xmlns:a16="http://schemas.microsoft.com/office/drawing/2014/main" val="20000"/>
                    </a:ext>
                  </a:extLst>
                </a:gridCol>
                <a:gridCol w="2763838">
                  <a:extLst>
                    <a:ext uri="{9D8B030D-6E8A-4147-A177-3AD203B41FA5}">
                      <a16:colId xmlns:a16="http://schemas.microsoft.com/office/drawing/2014/main" val="20001"/>
                    </a:ext>
                  </a:extLst>
                </a:gridCol>
              </a:tblGrid>
              <a:tr h="423791">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İnhaler ve Nebul</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903216">
                <a:tc rowSpan="2">
                  <a:txBody>
                    <a:bodyPr/>
                    <a:lstStyle/>
                    <a:p>
                      <a:pPr>
                        <a:lnSpc>
                          <a:spcPct val="107000"/>
                        </a:lnSpc>
                        <a:spcAft>
                          <a:spcPts val="0"/>
                        </a:spcAft>
                      </a:pPr>
                      <a:r>
                        <a:rPr lang="tr-TR" sz="1000" dirty="0">
                          <a:effectLst/>
                          <a:latin typeface="Arial" panose="020B0604020202020204" pitchFamily="34" charset="0"/>
                          <a:ea typeface="Calibri" panose="020F0502020204030204" pitchFamily="34" charset="0"/>
                          <a:cs typeface="Arial" panose="020B0604020202020204" pitchFamily="34" charset="0"/>
                        </a:rPr>
                        <a:t>Bronkodilatör etkilidir.</a:t>
                      </a:r>
                    </a:p>
                    <a:p>
                      <a:pPr>
                        <a:lnSpc>
                          <a:spcPct val="107000"/>
                        </a:lnSpc>
                        <a:spcAft>
                          <a:spcPts val="0"/>
                        </a:spcAft>
                      </a:pPr>
                      <a:endPar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-Astımda semptom giderici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-KOAH’da belirtileri azaltmak amacıyla ve kurtarıcı olarak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-Kronik bronşit ve pulmoner amfizemde kısa süreli olarak (4 saat) bronşların genişletilmesinde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-Egzersiz, alerjene maruz kalma gibi astım krizinin ortaya çıkmasına neden olabileceği bilinen koşullarda belirtileri önlemek amacıyla</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-Salbutamole karşı aşırı hassasiyet</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-Düzenli tedavilerde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-Erken doğum tedavisinde</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-Hipokalemi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-Titreme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-Baş ağrısı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-Periferal vazodilatasyon</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052000">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1 İnhaler, 6 Nebul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 İnhaler, 3</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Nebul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 İnhaler, 6 Nebul</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Salbutamol</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İnhaler: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20 mg (200 puf)</a:t>
                      </a: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Nebul: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2.5 mg/2.5 ml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İnhalasyon</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gn="l">
                        <a:lnSpc>
                          <a:spcPct val="107000"/>
                        </a:lnSpc>
                        <a:spcAft>
                          <a:spcPts val="0"/>
                        </a:spcAft>
                      </a:pPr>
                      <a:r>
                        <a:rPr lang="tr-TR" sz="900" b="1" dirty="0">
                          <a:effectLst/>
                          <a:latin typeface="Arial" panose="020B0604020202020204" pitchFamily="34" charset="0"/>
                          <a:ea typeface="Calibri" panose="020F0502020204030204" pitchFamily="34" charset="0"/>
                          <a:cs typeface="Arial" panose="020B0604020202020204" pitchFamily="34" charset="0"/>
                        </a:rPr>
                        <a:t>İnhaler: </a:t>
                      </a:r>
                      <a:r>
                        <a:rPr lang="tr-TR" sz="900" dirty="0">
                          <a:effectLst/>
                          <a:latin typeface="Arial" panose="020B0604020202020204" pitchFamily="34" charset="0"/>
                          <a:ea typeface="Calibri" panose="020F0502020204030204" pitchFamily="34" charset="0"/>
                          <a:cs typeface="Arial" panose="020B0604020202020204" pitchFamily="34" charset="0"/>
                        </a:rPr>
                        <a:t>1-2 puf</a:t>
                      </a:r>
                    </a:p>
                    <a:p>
                      <a:pPr algn="l">
                        <a:lnSpc>
                          <a:spcPct val="107000"/>
                        </a:lnSpc>
                        <a:spcAft>
                          <a:spcPts val="0"/>
                        </a:spcAft>
                      </a:pPr>
                      <a:r>
                        <a:rPr lang="tr-TR" sz="900" b="1" dirty="0">
                          <a:effectLst/>
                          <a:latin typeface="Arial" panose="020B0604020202020204" pitchFamily="34" charset="0"/>
                          <a:ea typeface="Calibri" panose="020F0502020204030204" pitchFamily="34" charset="0"/>
                          <a:cs typeface="Arial" panose="020B0604020202020204" pitchFamily="34" charset="0"/>
                        </a:rPr>
                        <a:t>Nebul: </a:t>
                      </a:r>
                      <a:r>
                        <a:rPr lang="tr-TR" sz="900" dirty="0">
                          <a:effectLst/>
                          <a:latin typeface="Arial" panose="020B0604020202020204" pitchFamily="34" charset="0"/>
                          <a:ea typeface="Calibri" panose="020F0502020204030204" pitchFamily="34" charset="0"/>
                          <a:cs typeface="Arial" panose="020B0604020202020204" pitchFamily="34" charset="0"/>
                        </a:rPr>
                        <a:t>2.5-5mg nemli inhalasyon yoluyla</a:t>
                      </a:r>
                    </a:p>
                    <a:p>
                      <a:pPr algn="l">
                        <a:lnSpc>
                          <a:spcPct val="107000"/>
                        </a:lnSpc>
                        <a:spcAft>
                          <a:spcPts val="0"/>
                        </a:spcAft>
                      </a:pPr>
                      <a:endParaRPr lang="tr-TR" sz="9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pic>
        <p:nvPicPr>
          <p:cNvPr id="7" name="Picture 6"/>
          <p:cNvPicPr>
            <a:picLocks noChangeAspect="1"/>
          </p:cNvPicPr>
          <p:nvPr/>
        </p:nvPicPr>
        <p:blipFill>
          <a:blip r:embed="rId4"/>
          <a:stretch>
            <a:fillRect/>
          </a:stretch>
        </p:blipFill>
        <p:spPr>
          <a:xfrm>
            <a:off x="5507508" y="5610226"/>
            <a:ext cx="1525386" cy="1866898"/>
          </a:xfrm>
          <a:prstGeom prst="rect">
            <a:avLst/>
          </a:prstGeom>
        </p:spPr>
      </p:pic>
      <p:pic>
        <p:nvPicPr>
          <p:cNvPr id="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l="13337" t="8251" r="10422" b="4703"/>
          <a:stretch/>
        </p:blipFill>
        <p:spPr>
          <a:xfrm>
            <a:off x="4299219" y="5891211"/>
            <a:ext cx="1209676" cy="1381125"/>
          </a:xfrm>
          <a:prstGeom prst="rect">
            <a:avLst/>
          </a:prstGeom>
        </p:spPr>
      </p:pic>
      <p:pic>
        <p:nvPicPr>
          <p:cNvPr id="9" name="Picture 8"/>
          <p:cNvPicPr>
            <a:picLocks noChangeAspect="1"/>
          </p:cNvPicPr>
          <p:nvPr/>
        </p:nvPicPr>
        <p:blipFill rotWithShape="1">
          <a:blip r:embed="rId6" cstate="print">
            <a:extLst>
              <a:ext uri="{28A0092B-C50C-407E-A947-70E740481C1C}">
                <a14:useLocalDpi xmlns:a14="http://schemas.microsoft.com/office/drawing/2010/main" val="0"/>
              </a:ext>
            </a:extLst>
          </a:blip>
          <a:srcRect t="30391" b="20669"/>
          <a:stretch/>
        </p:blipFill>
        <p:spPr>
          <a:xfrm>
            <a:off x="3341731" y="10274108"/>
            <a:ext cx="845431" cy="268941"/>
          </a:xfrm>
          <a:prstGeom prst="rect">
            <a:avLst/>
          </a:prstGeom>
        </p:spPr>
      </p:pic>
      <p:sp>
        <p:nvSpPr>
          <p:cNvPr id="12" name="TextBox 11"/>
          <p:cNvSpPr txBox="1"/>
          <p:nvPr/>
        </p:nvSpPr>
        <p:spPr>
          <a:xfrm>
            <a:off x="3574141" y="10259753"/>
            <a:ext cx="418249" cy="261610"/>
          </a:xfrm>
          <a:prstGeom prst="rect">
            <a:avLst/>
          </a:prstGeom>
          <a:noFill/>
        </p:spPr>
        <p:txBody>
          <a:bodyPr wrap="square" rtlCol="0">
            <a:spAutoFit/>
          </a:bodyPr>
          <a:lstStyle/>
          <a:p>
            <a:pPr algn="ctr"/>
            <a:r>
              <a:rPr lang="tr-TR" sz="1100" b="1" dirty="0">
                <a:latin typeface="Arial" panose="020B0604020202020204" pitchFamily="34" charset="0"/>
                <a:cs typeface="Arial" panose="020B0604020202020204" pitchFamily="34" charset="0"/>
              </a:rPr>
              <a:t>15</a:t>
            </a:r>
          </a:p>
        </p:txBody>
      </p:sp>
    </p:spTree>
    <p:extLst>
      <p:ext uri="{BB962C8B-B14F-4D97-AF65-F5344CB8AC3E}">
        <p14:creationId xmlns:p14="http://schemas.microsoft.com/office/powerpoint/2010/main" val="18966126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887" y="2479666"/>
            <a:ext cx="6913901" cy="6923321"/>
          </a:xfrm>
          <a:prstGeom prst="rect">
            <a:avLst/>
          </a:prstGeom>
        </p:spPr>
      </p:pic>
      <p:sp>
        <p:nvSpPr>
          <p:cNvPr id="2" name="Title 1">
            <a:extLst>
              <a:ext uri="{FF2B5EF4-FFF2-40B4-BE49-F238E27FC236}">
                <a16:creationId xmlns:a16="http://schemas.microsoft.com/office/drawing/2014/main" id="{E7C6F40A-F610-49B4-8AF1-A89D7011214A}"/>
              </a:ext>
            </a:extLst>
          </p:cNvPr>
          <p:cNvSpPr>
            <a:spLocks noGrp="1"/>
          </p:cNvSpPr>
          <p:nvPr>
            <p:ph type="title"/>
          </p:nvPr>
        </p:nvSpPr>
        <p:spPr>
          <a:xfrm>
            <a:off x="495775" y="356242"/>
            <a:ext cx="6520220" cy="1232469"/>
          </a:xfrm>
        </p:spPr>
        <p:txBody>
          <a:bodyPr>
            <a:normAutofit/>
          </a:bodyPr>
          <a:lstStyle/>
          <a:p>
            <a:r>
              <a:rPr lang="tr-TR" sz="4000" b="1" dirty="0">
                <a:solidFill>
                  <a:srgbClr val="FF0000"/>
                </a:solidFill>
                <a:latin typeface="Arial" panose="020B0604020202020204" pitchFamily="34" charset="0"/>
                <a:cs typeface="Arial" panose="020B0604020202020204" pitchFamily="34" charset="0"/>
              </a:rPr>
              <a:t>HAKKINDA</a:t>
            </a:r>
            <a:endParaRPr lang="tr-TR" sz="7200" b="1" dirty="0">
              <a:latin typeface="Bahnschrift SemiBold" panose="020B0502040204020203" pitchFamily="34" charset="0"/>
            </a:endParaRPr>
          </a:p>
        </p:txBody>
      </p:sp>
      <p:sp>
        <p:nvSpPr>
          <p:cNvPr id="3" name="Content Placeholder 2">
            <a:extLst>
              <a:ext uri="{FF2B5EF4-FFF2-40B4-BE49-F238E27FC236}">
                <a16:creationId xmlns:a16="http://schemas.microsoft.com/office/drawing/2014/main" id="{70E085F2-6D95-450C-997E-A712C1C172AF}"/>
              </a:ext>
            </a:extLst>
          </p:cNvPr>
          <p:cNvSpPr>
            <a:spLocks noGrp="1"/>
          </p:cNvSpPr>
          <p:nvPr>
            <p:ph idx="1"/>
          </p:nvPr>
        </p:nvSpPr>
        <p:spPr>
          <a:xfrm>
            <a:off x="322281" y="1885696"/>
            <a:ext cx="6867209" cy="8501825"/>
          </a:xfrm>
        </p:spPr>
        <p:txBody>
          <a:bodyPr>
            <a:noAutofit/>
          </a:bodyPr>
          <a:lstStyle/>
          <a:p>
            <a:pPr marL="0" indent="0" algn="just">
              <a:buNone/>
            </a:pPr>
            <a:r>
              <a:rPr lang="tr-TR" sz="2400" dirty="0">
                <a:latin typeface="Arial" panose="020B0604020202020204" pitchFamily="34" charset="0"/>
                <a:cs typeface="Arial" panose="020B0604020202020204" pitchFamily="34" charset="0"/>
              </a:rPr>
              <a:t> </a:t>
            </a:r>
            <a:r>
              <a:rPr lang="tr-TR" sz="2400" dirty="0" smtClean="0">
                <a:latin typeface="Arial" panose="020B0604020202020204" pitchFamily="34" charset="0"/>
                <a:cs typeface="Arial" panose="020B0604020202020204" pitchFamily="34" charset="0"/>
              </a:rPr>
              <a:t>   Bu </a:t>
            </a:r>
            <a:r>
              <a:rPr lang="tr-TR" sz="2400" dirty="0">
                <a:latin typeface="Arial" panose="020B0604020202020204" pitchFamily="34" charset="0"/>
                <a:cs typeface="Arial" panose="020B0604020202020204" pitchFamily="34" charset="0"/>
              </a:rPr>
              <a:t>ilaç kaynakları hakkındaki çalışma Ankara Üniversitesi Sağlık Hizmetleri Meslek Yüksek Okulu İlk ve Acil Yardım programı öğrencileri tarafından hazırlanmıştır. İçeriğinde ambulansta kullanılan ilaçlar hakkındaki prospektüs bilgileri mevcuttur. İyi çalışmalar…</a:t>
            </a:r>
          </a:p>
          <a:p>
            <a:pPr marL="0" indent="0" algn="just">
              <a:buNone/>
            </a:pPr>
            <a:endParaRPr lang="tr-TR" sz="1400" dirty="0">
              <a:latin typeface="Arial" panose="020B0604020202020204" pitchFamily="34" charset="0"/>
              <a:cs typeface="Arial" panose="020B0604020202020204" pitchFamily="34" charset="0"/>
            </a:endParaRPr>
          </a:p>
          <a:p>
            <a:pPr marL="0" indent="0" algn="just">
              <a:buNone/>
            </a:pPr>
            <a:endParaRPr lang="tr-TR" sz="1400" dirty="0">
              <a:latin typeface="Arial" panose="020B0604020202020204" pitchFamily="34" charset="0"/>
              <a:cs typeface="Arial" panose="020B0604020202020204" pitchFamily="34" charset="0"/>
            </a:endParaRPr>
          </a:p>
          <a:p>
            <a:pPr marL="0" indent="0" algn="just">
              <a:buNone/>
            </a:pPr>
            <a:endParaRPr lang="tr-TR" sz="1400" dirty="0">
              <a:latin typeface="Arial" panose="020B0604020202020204" pitchFamily="34" charset="0"/>
              <a:cs typeface="Arial" panose="020B0604020202020204" pitchFamily="34" charset="0"/>
            </a:endParaRPr>
          </a:p>
          <a:p>
            <a:pPr marL="0" indent="0" algn="just">
              <a:buNone/>
            </a:pPr>
            <a:endParaRPr lang="tr-TR" sz="1400" dirty="0">
              <a:latin typeface="Arial" panose="020B0604020202020204" pitchFamily="34" charset="0"/>
              <a:cs typeface="Arial" panose="020B0604020202020204" pitchFamily="34" charset="0"/>
            </a:endParaRPr>
          </a:p>
          <a:p>
            <a:pPr marL="0" indent="0" algn="just">
              <a:buNone/>
            </a:pPr>
            <a:endParaRPr lang="tr-TR" sz="1400" dirty="0">
              <a:latin typeface="Arial" panose="020B0604020202020204" pitchFamily="34" charset="0"/>
              <a:cs typeface="Arial" panose="020B0604020202020204" pitchFamily="34" charset="0"/>
            </a:endParaRPr>
          </a:p>
          <a:p>
            <a:pPr marL="0" indent="0" algn="just">
              <a:buNone/>
            </a:pPr>
            <a:endParaRPr lang="tr-TR" sz="1400" dirty="0">
              <a:latin typeface="Arial" panose="020B0604020202020204" pitchFamily="34" charset="0"/>
              <a:cs typeface="Arial" panose="020B0604020202020204" pitchFamily="34" charset="0"/>
            </a:endParaRPr>
          </a:p>
          <a:p>
            <a:pPr marL="0" indent="0" algn="ctr">
              <a:buNone/>
            </a:pPr>
            <a:endParaRPr lang="tr-TR" sz="1400" dirty="0">
              <a:latin typeface="Arial" panose="020B0604020202020204" pitchFamily="34" charset="0"/>
              <a:cs typeface="Arial" panose="020B0604020202020204" pitchFamily="34" charset="0"/>
            </a:endParaRPr>
          </a:p>
          <a:p>
            <a:pPr marL="0" indent="0" algn="ctr">
              <a:buNone/>
            </a:pPr>
            <a:endParaRPr lang="tr-TR" sz="1400" dirty="0">
              <a:latin typeface="Arial" panose="020B0604020202020204" pitchFamily="34" charset="0"/>
              <a:cs typeface="Arial" panose="020B0604020202020204" pitchFamily="34" charset="0"/>
            </a:endParaRPr>
          </a:p>
          <a:p>
            <a:pPr marL="0" indent="0" algn="ctr">
              <a:buNone/>
            </a:pPr>
            <a:endParaRPr lang="tr-TR" sz="1400" dirty="0">
              <a:latin typeface="Arial" panose="020B0604020202020204" pitchFamily="34" charset="0"/>
              <a:cs typeface="Arial" panose="020B0604020202020204" pitchFamily="34" charset="0"/>
            </a:endParaRPr>
          </a:p>
          <a:p>
            <a:pPr marL="0" indent="0" algn="ctr">
              <a:buNone/>
            </a:pPr>
            <a:endParaRPr lang="tr-TR" sz="1400" dirty="0">
              <a:latin typeface="Arial" panose="020B0604020202020204" pitchFamily="34" charset="0"/>
              <a:cs typeface="Arial" panose="020B0604020202020204" pitchFamily="34" charset="0"/>
            </a:endParaRPr>
          </a:p>
          <a:p>
            <a:pPr marL="0" indent="0" algn="ctr">
              <a:buNone/>
            </a:pPr>
            <a:endParaRPr lang="tr-TR" sz="1400" dirty="0">
              <a:latin typeface="Arial" panose="020B0604020202020204" pitchFamily="34" charset="0"/>
              <a:cs typeface="Arial" panose="020B0604020202020204" pitchFamily="34" charset="0"/>
            </a:endParaRPr>
          </a:p>
          <a:p>
            <a:pPr marL="0" indent="0" algn="ctr">
              <a:buNone/>
            </a:pPr>
            <a:endParaRPr lang="tr-TR" sz="1400" dirty="0">
              <a:latin typeface="Arial" panose="020B0604020202020204" pitchFamily="34" charset="0"/>
              <a:cs typeface="Arial" panose="020B0604020202020204" pitchFamily="34" charset="0"/>
            </a:endParaRPr>
          </a:p>
          <a:p>
            <a:pPr marL="0" indent="0" algn="ctr">
              <a:buNone/>
            </a:pPr>
            <a:endParaRPr lang="tr-TR" sz="1400" dirty="0">
              <a:latin typeface="Arial" panose="020B0604020202020204" pitchFamily="34" charset="0"/>
              <a:cs typeface="Arial" panose="020B0604020202020204" pitchFamily="34" charset="0"/>
            </a:endParaRPr>
          </a:p>
          <a:p>
            <a:pPr marL="0" indent="0" algn="ctr">
              <a:lnSpc>
                <a:spcPct val="150000"/>
              </a:lnSpc>
              <a:buNone/>
            </a:pPr>
            <a:r>
              <a:rPr lang="tr-TR" sz="2400" b="1" dirty="0">
                <a:latin typeface="Arial" panose="020B0604020202020204" pitchFamily="34" charset="0"/>
                <a:cs typeface="Arial" panose="020B0604020202020204" pitchFamily="34" charset="0"/>
              </a:rPr>
              <a:t>15 Mayıs 2019</a:t>
            </a:r>
          </a:p>
          <a:p>
            <a:pPr marL="0" indent="0" algn="ctr">
              <a:lnSpc>
                <a:spcPct val="150000"/>
              </a:lnSpc>
              <a:buNone/>
            </a:pPr>
            <a:r>
              <a:rPr lang="tr-TR" sz="1400" b="1" dirty="0">
                <a:latin typeface="Arial" panose="020B0604020202020204" pitchFamily="34" charset="0"/>
                <a:cs typeface="Arial" panose="020B0604020202020204" pitchFamily="34" charset="0"/>
              </a:rPr>
              <a:t>ANKARA ÜNİVERSİTESİ SAĞLIK HİZMETLERİ MESLEK YÜKSEK OKULU</a:t>
            </a:r>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344656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887" y="1884246"/>
            <a:ext cx="6913901" cy="6923321"/>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4224098012"/>
              </p:ext>
            </p:extLst>
          </p:nvPr>
        </p:nvGraphicFramePr>
        <p:xfrm>
          <a:off x="519113" y="339993"/>
          <a:ext cx="6521450" cy="4379206"/>
        </p:xfrm>
        <a:graphic>
          <a:graphicData uri="http://schemas.openxmlformats.org/drawingml/2006/table">
            <a:tbl>
              <a:tblPr firstRow="1" firstCol="1" bandRow="1"/>
              <a:tblGrid>
                <a:gridCol w="4071937">
                  <a:extLst>
                    <a:ext uri="{9D8B030D-6E8A-4147-A177-3AD203B41FA5}">
                      <a16:colId xmlns:a16="http://schemas.microsoft.com/office/drawing/2014/main" val="20000"/>
                    </a:ext>
                  </a:extLst>
                </a:gridCol>
                <a:gridCol w="2449513">
                  <a:extLst>
                    <a:ext uri="{9D8B030D-6E8A-4147-A177-3AD203B41FA5}">
                      <a16:colId xmlns:a16="http://schemas.microsoft.com/office/drawing/2014/main" val="20001"/>
                    </a:ext>
                  </a:extLst>
                </a:gridCol>
              </a:tblGrid>
              <a:tr h="423791">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Asetilsalisilikasit</a:t>
                      </a:r>
                      <a:r>
                        <a:rPr lang="tr-TR" sz="2600" b="1" baseline="0" dirty="0">
                          <a:solidFill>
                            <a:srgbClr val="C00000"/>
                          </a:solidFill>
                          <a:effectLst/>
                          <a:latin typeface="Arial" panose="020B0604020202020204" pitchFamily="34" charset="0"/>
                          <a:ea typeface="Calibri" panose="020F0502020204030204" pitchFamily="34" charset="0"/>
                          <a:cs typeface="Arial" panose="020B0604020202020204" pitchFamily="34" charset="0"/>
                        </a:rPr>
                        <a:t> Tablet</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903216">
                <a:tc rowSpan="2">
                  <a:txBody>
                    <a:bodyPr/>
                    <a:lstStyle/>
                    <a:p>
                      <a:pPr>
                        <a:lnSpc>
                          <a:spcPct val="107000"/>
                        </a:lnSpc>
                        <a:spcAft>
                          <a:spcPts val="0"/>
                        </a:spcAft>
                      </a:pPr>
                      <a:r>
                        <a:rPr lang="tr-TR" sz="1000" b="0" dirty="0">
                          <a:effectLst/>
                          <a:latin typeface="Arial" panose="020B0604020202020204" pitchFamily="34" charset="0"/>
                          <a:ea typeface="Calibri" panose="020F0502020204030204" pitchFamily="34" charset="0"/>
                          <a:cs typeface="Arial" panose="020B0604020202020204" pitchFamily="34" charset="0"/>
                        </a:rPr>
                        <a:t>Analjezik,</a:t>
                      </a:r>
                      <a:r>
                        <a:rPr lang="tr-TR" sz="1000" b="0" baseline="0" dirty="0">
                          <a:effectLst/>
                          <a:latin typeface="Arial" panose="020B0604020202020204" pitchFamily="34" charset="0"/>
                          <a:ea typeface="Calibri" panose="020F0502020204030204" pitchFamily="34" charset="0"/>
                          <a:cs typeface="Arial" panose="020B0604020202020204" pitchFamily="34" charset="0"/>
                        </a:rPr>
                        <a:t> a</a:t>
                      </a:r>
                      <a:r>
                        <a:rPr lang="tr-TR" sz="1000" b="0" dirty="0">
                          <a:effectLst/>
                          <a:latin typeface="Arial" panose="020B0604020202020204" pitchFamily="34" charset="0"/>
                          <a:ea typeface="Calibri" panose="020F0502020204030204" pitchFamily="34" charset="0"/>
                          <a:cs typeface="Arial" panose="020B0604020202020204" pitchFamily="34" charset="0"/>
                        </a:rPr>
                        <a:t>ntipiretik,</a:t>
                      </a:r>
                      <a:r>
                        <a:rPr lang="tr-TR" sz="1000" b="0" baseline="0" dirty="0">
                          <a:effectLst/>
                          <a:latin typeface="Arial" panose="020B0604020202020204" pitchFamily="34" charset="0"/>
                          <a:ea typeface="Calibri" panose="020F0502020204030204" pitchFamily="34" charset="0"/>
                          <a:cs typeface="Arial" panose="020B0604020202020204" pitchFamily="34" charset="0"/>
                        </a:rPr>
                        <a:t> a</a:t>
                      </a:r>
                      <a:r>
                        <a:rPr lang="tr-TR" sz="1000" b="0" dirty="0">
                          <a:effectLst/>
                          <a:latin typeface="Arial" panose="020B0604020202020204" pitchFamily="34" charset="0"/>
                          <a:ea typeface="Calibri" panose="020F0502020204030204" pitchFamily="34" charset="0"/>
                          <a:cs typeface="Arial" panose="020B0604020202020204" pitchFamily="34" charset="0"/>
                        </a:rPr>
                        <a:t>ntiinflamatuar</a:t>
                      </a:r>
                      <a:r>
                        <a:rPr lang="tr-TR" sz="1000" b="0" baseline="0" dirty="0">
                          <a:effectLst/>
                          <a:latin typeface="Arial" panose="020B0604020202020204" pitchFamily="34" charset="0"/>
                          <a:ea typeface="Calibri" panose="020F0502020204030204" pitchFamily="34" charset="0"/>
                          <a:cs typeface="Arial" panose="020B0604020202020204" pitchFamily="34" charset="0"/>
                        </a:rPr>
                        <a:t> ve a</a:t>
                      </a:r>
                      <a:r>
                        <a:rPr lang="tr-TR" sz="1000" b="0" dirty="0">
                          <a:effectLst/>
                          <a:latin typeface="Arial" panose="020B0604020202020204" pitchFamily="34" charset="0"/>
                          <a:ea typeface="Calibri" panose="020F0502020204030204" pitchFamily="34" charset="0"/>
                          <a:cs typeface="Arial" panose="020B0604020202020204" pitchFamily="34" charset="0"/>
                        </a:rPr>
                        <a:t>ntikoagülan etkileri vardır.</a:t>
                      </a:r>
                    </a:p>
                    <a:p>
                      <a:pPr>
                        <a:lnSpc>
                          <a:spcPct val="107000"/>
                        </a:lnSpc>
                        <a:spcAft>
                          <a:spcPts val="0"/>
                        </a:spcAft>
                      </a:pPr>
                      <a:endPar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-Hafif ve orta dereceli ani gelişen ağrılarda ve ateşli durumlarda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-İltihaplı romatizmal hastalıkların tedavisinde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-Antikoagülan etkisi</a:t>
                      </a:r>
                      <a:r>
                        <a:rPr lang="tr-TR" sz="10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olduğu için</a:t>
                      </a: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myokard infarktüsünde de kullanılabilir</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-Nonsteroid antiinflamatuar kullanımıyla tetiklenen astım öyküsü</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-Mide veya bağırsak ülseri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-Kanama eğilimi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-Şiddetli hepatik, renal ve kardiyak yetmezlik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-Hamileliğin son 3 ayı</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-Mide ekşimesine bağlı göğüste yanma hissi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-Bulantı, Kusma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-Karın ağrısı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-Aşırı duyarlılık reaksiyonları</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052000">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10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5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10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Asetilsalisilikasit (Aspirin)</a:t>
                      </a:r>
                      <a:endParaRPr lang="tr-TR" sz="9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500 mg</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Oral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Bir defada 1-2 tablet şeklinde, günde maksimum 4 gr.</a:t>
                      </a:r>
                      <a:endParaRPr lang="tr-TR" sz="1100" b="0" dirty="0">
                        <a:effectLst/>
                        <a:latin typeface="Arial" panose="020B0604020202020204" pitchFamily="34" charset="0"/>
                        <a:ea typeface="Calibri" panose="020F0502020204030204" pitchFamily="34" charset="0"/>
                        <a:cs typeface="Arial" panose="020B0604020202020204" pitchFamily="34" charset="0"/>
                      </a:endParaRPr>
                    </a:p>
                    <a:p>
                      <a:pPr algn="l">
                        <a:lnSpc>
                          <a:spcPct val="107000"/>
                        </a:lnSpc>
                        <a:spcAft>
                          <a:spcPts val="0"/>
                        </a:spcAft>
                      </a:pPr>
                      <a:endParaRPr lang="tr-TR" sz="9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pic>
        <p:nvPicPr>
          <p:cNvPr id="2" name="Picture 1"/>
          <p:cNvPicPr>
            <a:picLocks noChangeAspect="1"/>
          </p:cNvPicPr>
          <p:nvPr/>
        </p:nvPicPr>
        <p:blipFill rotWithShape="1">
          <a:blip r:embed="rId3"/>
          <a:srcRect l="8639" r="9502"/>
          <a:stretch/>
        </p:blipFill>
        <p:spPr>
          <a:xfrm>
            <a:off x="4638675" y="885826"/>
            <a:ext cx="2358920" cy="1619052"/>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1987185132"/>
              </p:ext>
            </p:extLst>
          </p:nvPr>
        </p:nvGraphicFramePr>
        <p:xfrm>
          <a:off x="519113" y="5553746"/>
          <a:ext cx="6521450" cy="4379206"/>
        </p:xfrm>
        <a:graphic>
          <a:graphicData uri="http://schemas.openxmlformats.org/drawingml/2006/table">
            <a:tbl>
              <a:tblPr firstRow="1" firstCol="1" bandRow="1"/>
              <a:tblGrid>
                <a:gridCol w="4106675">
                  <a:extLst>
                    <a:ext uri="{9D8B030D-6E8A-4147-A177-3AD203B41FA5}">
                      <a16:colId xmlns:a16="http://schemas.microsoft.com/office/drawing/2014/main" val="20000"/>
                    </a:ext>
                  </a:extLst>
                </a:gridCol>
                <a:gridCol w="2414775">
                  <a:extLst>
                    <a:ext uri="{9D8B030D-6E8A-4147-A177-3AD203B41FA5}">
                      <a16:colId xmlns:a16="http://schemas.microsoft.com/office/drawing/2014/main" val="20001"/>
                    </a:ext>
                  </a:extLst>
                </a:gridCol>
              </a:tblGrid>
              <a:tr h="423791">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Kaptopril</a:t>
                      </a:r>
                      <a:r>
                        <a:rPr lang="tr-TR" sz="2600" b="1" baseline="0" dirty="0">
                          <a:solidFill>
                            <a:srgbClr val="C00000"/>
                          </a:solidFill>
                          <a:effectLst/>
                          <a:latin typeface="Arial" panose="020B0604020202020204" pitchFamily="34" charset="0"/>
                          <a:ea typeface="Calibri" panose="020F0502020204030204" pitchFamily="34" charset="0"/>
                          <a:cs typeface="Arial" panose="020B0604020202020204" pitchFamily="34" charset="0"/>
                        </a:rPr>
                        <a:t> Tablet</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903216">
                <a:tc rowSpan="2">
                  <a:txBody>
                    <a:bodyPr/>
                    <a:lstStyle/>
                    <a:p>
                      <a:pPr>
                        <a:lnSpc>
                          <a:spcPct val="107000"/>
                        </a:lnSpc>
                        <a:spcAft>
                          <a:spcPts val="0"/>
                        </a:spcAft>
                      </a:pPr>
                      <a:r>
                        <a:rPr lang="tr-TR" sz="1000" dirty="0">
                          <a:effectLst/>
                          <a:latin typeface="Arial" panose="020B0604020202020204" pitchFamily="34" charset="0"/>
                          <a:ea typeface="Calibri" panose="020F0502020204030204" pitchFamily="34" charset="0"/>
                          <a:cs typeface="Arial" panose="020B0604020202020204" pitchFamily="34" charset="0"/>
                        </a:rPr>
                        <a:t>Vazodilatör etkilidir.</a:t>
                      </a:r>
                    </a:p>
                    <a:p>
                      <a:pPr>
                        <a:lnSpc>
                          <a:spcPct val="107000"/>
                        </a:lnSpc>
                        <a:spcAft>
                          <a:spcPts val="0"/>
                        </a:spcAft>
                      </a:pPr>
                      <a:endPar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-Orta ve ağır derecedeki hipertansiyon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-Çeşitli antihipertansif tedavilere cevap vermeyen inatçı hipertansiyon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-Konjestif kalp yetmezliği</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-Kaptoprile karşı aşırı duyarlılık</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-Hipotansiyon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-Taşikardi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-Göğüs ağrısı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-Bulantı,</a:t>
                      </a:r>
                      <a:r>
                        <a:rPr lang="tr-TR" sz="10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k</a:t>
                      </a: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usma</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052000">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1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Adet</a:t>
                      </a:r>
                      <a:endPar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Kaptopril</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25 mg</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Yolları: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SL, Oral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Günde 2-3 kez 12.5-25 mg alınmalıdır.</a:t>
                      </a:r>
                      <a:endParaRPr lang="tr-TR" sz="1100" b="0" dirty="0">
                        <a:effectLst/>
                        <a:latin typeface="Arial" panose="020B0604020202020204" pitchFamily="34" charset="0"/>
                        <a:ea typeface="Calibri" panose="020F0502020204030204" pitchFamily="34" charset="0"/>
                        <a:cs typeface="Arial" panose="020B0604020202020204" pitchFamily="34" charset="0"/>
                      </a:endParaRPr>
                    </a:p>
                    <a:p>
                      <a:pPr algn="l">
                        <a:lnSpc>
                          <a:spcPct val="107000"/>
                        </a:lnSpc>
                        <a:spcAft>
                          <a:spcPts val="0"/>
                        </a:spcAft>
                      </a:pPr>
                      <a:endParaRPr lang="tr-TR" sz="9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84685" y="6074933"/>
            <a:ext cx="1866900" cy="1724025"/>
          </a:xfrm>
          <a:prstGeom prst="rect">
            <a:avLst/>
          </a:prstGeom>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t="30391" b="20669"/>
          <a:stretch/>
        </p:blipFill>
        <p:spPr>
          <a:xfrm>
            <a:off x="3341731" y="10274108"/>
            <a:ext cx="845431" cy="268941"/>
          </a:xfrm>
          <a:prstGeom prst="rect">
            <a:avLst/>
          </a:prstGeom>
        </p:spPr>
      </p:pic>
      <p:sp>
        <p:nvSpPr>
          <p:cNvPr id="11" name="TextBox 10"/>
          <p:cNvSpPr txBox="1"/>
          <p:nvPr/>
        </p:nvSpPr>
        <p:spPr>
          <a:xfrm>
            <a:off x="3574141" y="10259753"/>
            <a:ext cx="418249" cy="261610"/>
          </a:xfrm>
          <a:prstGeom prst="rect">
            <a:avLst/>
          </a:prstGeom>
          <a:noFill/>
        </p:spPr>
        <p:txBody>
          <a:bodyPr wrap="square" rtlCol="0">
            <a:spAutoFit/>
          </a:bodyPr>
          <a:lstStyle/>
          <a:p>
            <a:pPr algn="ctr"/>
            <a:r>
              <a:rPr lang="tr-TR" sz="1100" b="1" dirty="0">
                <a:latin typeface="Arial" panose="020B0604020202020204" pitchFamily="34" charset="0"/>
                <a:cs typeface="Arial" panose="020B0604020202020204" pitchFamily="34" charset="0"/>
              </a:rPr>
              <a:t>16</a:t>
            </a:r>
          </a:p>
        </p:txBody>
      </p:sp>
    </p:spTree>
    <p:extLst>
      <p:ext uri="{BB962C8B-B14F-4D97-AF65-F5344CB8AC3E}">
        <p14:creationId xmlns:p14="http://schemas.microsoft.com/office/powerpoint/2010/main" val="7241365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887" y="1884246"/>
            <a:ext cx="6913901" cy="6923321"/>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2172430916"/>
              </p:ext>
            </p:extLst>
          </p:nvPr>
        </p:nvGraphicFramePr>
        <p:xfrm>
          <a:off x="519113" y="339994"/>
          <a:ext cx="6521450" cy="4072944"/>
        </p:xfrm>
        <a:graphic>
          <a:graphicData uri="http://schemas.openxmlformats.org/drawingml/2006/table">
            <a:tbl>
              <a:tblPr firstRow="1" firstCol="1" bandRow="1"/>
              <a:tblGrid>
                <a:gridCol w="3943557">
                  <a:extLst>
                    <a:ext uri="{9D8B030D-6E8A-4147-A177-3AD203B41FA5}">
                      <a16:colId xmlns:a16="http://schemas.microsoft.com/office/drawing/2014/main" val="20000"/>
                    </a:ext>
                  </a:extLst>
                </a:gridCol>
                <a:gridCol w="2577893">
                  <a:extLst>
                    <a:ext uri="{9D8B030D-6E8A-4147-A177-3AD203B41FA5}">
                      <a16:colId xmlns:a16="http://schemas.microsoft.com/office/drawing/2014/main" val="20001"/>
                    </a:ext>
                  </a:extLst>
                </a:gridCol>
              </a:tblGrid>
              <a:tr h="344515">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İsordil</a:t>
                      </a:r>
                      <a:r>
                        <a:rPr lang="tr-TR" sz="2600" b="1" baseline="0" dirty="0">
                          <a:solidFill>
                            <a:srgbClr val="C00000"/>
                          </a:solidFill>
                          <a:effectLst/>
                          <a:latin typeface="Arial" panose="020B0604020202020204" pitchFamily="34" charset="0"/>
                          <a:ea typeface="Calibri" panose="020F0502020204030204" pitchFamily="34" charset="0"/>
                          <a:cs typeface="Arial" panose="020B0604020202020204" pitchFamily="34" charset="0"/>
                        </a:rPr>
                        <a:t> Tablet</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980811">
                <a:tc rowSpan="2">
                  <a:txBody>
                    <a:bodyPr/>
                    <a:lstStyle/>
                    <a:p>
                      <a:pPr>
                        <a:lnSpc>
                          <a:spcPct val="107000"/>
                        </a:lnSpc>
                        <a:spcAft>
                          <a:spcPts val="0"/>
                        </a:spcAft>
                      </a:pPr>
                      <a:r>
                        <a:rPr lang="tr-TR" sz="1000" dirty="0">
                          <a:effectLst/>
                          <a:latin typeface="Arial" panose="020B0604020202020204" pitchFamily="34" charset="0"/>
                          <a:ea typeface="Calibri" panose="020F0502020204030204" pitchFamily="34" charset="0"/>
                          <a:cs typeface="Arial" panose="020B0604020202020204" pitchFamily="34" charset="0"/>
                        </a:rPr>
                        <a:t>Vazodilatör etkilidir.</a:t>
                      </a:r>
                    </a:p>
                    <a:p>
                      <a:pPr>
                        <a:lnSpc>
                          <a:spcPct val="107000"/>
                        </a:lnSpc>
                        <a:spcAft>
                          <a:spcPts val="0"/>
                        </a:spcAft>
                      </a:pPr>
                      <a:endPar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-Anjina pektoris</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-Kalp yetmezliği</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-İsosorbid dinitrata karşı aşırı duyarlılık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-Hipotansiyon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-Kanama varsa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-Dehidratasyon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-Beyin tümörü, beyin kanaması gibi kafa içi basıncı arttıracak hastalılklar varsa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-Glokom</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-Yeni geçirilmiş kalp krizi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-Kalp kasında kalınlaşmaya bağlı kalp yetmezliği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-Kalbi saran zarlar arasında sıvı toplanması</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1668143">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1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İsosorbid dinitrat</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5 mg</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SL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Tek seferde 5 mg SL olarak uygulanır.</a:t>
                      </a:r>
                      <a:endParaRPr lang="tr-TR" sz="1100" b="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sp>
        <p:nvSpPr>
          <p:cNvPr id="3" name="Subtitle 2"/>
          <p:cNvSpPr>
            <a:spLocks noGrp="1"/>
          </p:cNvSpPr>
          <p:nvPr>
            <p:ph type="subTitle" idx="1"/>
          </p:nvPr>
        </p:nvSpPr>
        <p:spPr>
          <a:xfrm>
            <a:off x="428627" y="3869158"/>
            <a:ext cx="2612748" cy="1845391"/>
          </a:xfrm>
        </p:spPr>
        <p:txBody>
          <a:bodyPr>
            <a:normAutofit/>
          </a:bodyPr>
          <a:lstStyle/>
          <a:p>
            <a:pPr lvl="0" algn="l">
              <a:lnSpc>
                <a:spcPct val="107000"/>
              </a:lnSpc>
              <a:spcBef>
                <a:spcPts val="0"/>
              </a:spcBef>
            </a:pPr>
            <a:r>
              <a:rPr lang="tr-TR" sz="1600" b="1" dirty="0">
                <a:solidFill>
                  <a:srgbClr val="C00000"/>
                </a:solidFill>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latin typeface="Arial" panose="020B0604020202020204" pitchFamily="34" charset="0"/>
              <a:ea typeface="Calibri" panose="020F0502020204030204" pitchFamily="34" charset="0"/>
              <a:cs typeface="Arial" panose="020B0604020202020204" pitchFamily="34" charset="0"/>
            </a:endParaRPr>
          </a:p>
          <a:p>
            <a:pPr lvl="0" algn="l">
              <a:lnSpc>
                <a:spcPct val="107000"/>
              </a:lnSpc>
              <a:spcBef>
                <a:spcPts val="0"/>
              </a:spcBef>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-Alerjik reaksiyonlar</a:t>
            </a:r>
          </a:p>
          <a:p>
            <a:pPr lvl="0" algn="l">
              <a:lnSpc>
                <a:spcPct val="107000"/>
              </a:lnSpc>
              <a:spcBef>
                <a:spcPts val="0"/>
              </a:spcBef>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-Hipotansiyon</a:t>
            </a:r>
          </a:p>
          <a:p>
            <a:pPr lvl="0" algn="l">
              <a:lnSpc>
                <a:spcPct val="107000"/>
              </a:lnSpc>
              <a:spcBef>
                <a:spcPts val="0"/>
              </a:spcBef>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-Anjiyoödem</a:t>
            </a:r>
          </a:p>
          <a:p>
            <a:pPr lvl="0" algn="l">
              <a:lnSpc>
                <a:spcPct val="107000"/>
              </a:lnSpc>
              <a:spcBef>
                <a:spcPts val="0"/>
              </a:spcBef>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-Baş ağrısı</a:t>
            </a:r>
          </a:p>
          <a:p>
            <a:pPr lvl="0" algn="l">
              <a:lnSpc>
                <a:spcPct val="107000"/>
              </a:lnSpc>
              <a:spcBef>
                <a:spcPts val="0"/>
              </a:spcBef>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-Baş dönmesi</a:t>
            </a:r>
          </a:p>
          <a:p>
            <a:pPr lvl="0" algn="l">
              <a:lnSpc>
                <a:spcPct val="107000"/>
              </a:lnSpc>
              <a:spcBef>
                <a:spcPts val="0"/>
              </a:spcBef>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-Huzursuzluk</a:t>
            </a:r>
          </a:p>
          <a:p>
            <a:pPr algn="l"/>
            <a:endParaRPr lang="tr-TR" sz="1000" b="1" dirty="0">
              <a:latin typeface="Arial" panose="020B0604020202020204" pitchFamily="34" charset="0"/>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553340853"/>
              </p:ext>
            </p:extLst>
          </p:nvPr>
        </p:nvGraphicFramePr>
        <p:xfrm>
          <a:off x="519113" y="5718223"/>
          <a:ext cx="6521450" cy="4379206"/>
        </p:xfrm>
        <a:graphic>
          <a:graphicData uri="http://schemas.openxmlformats.org/drawingml/2006/table">
            <a:tbl>
              <a:tblPr firstRow="1" firstCol="1" bandRow="1"/>
              <a:tblGrid>
                <a:gridCol w="3953496">
                  <a:extLst>
                    <a:ext uri="{9D8B030D-6E8A-4147-A177-3AD203B41FA5}">
                      <a16:colId xmlns:a16="http://schemas.microsoft.com/office/drawing/2014/main" val="20000"/>
                    </a:ext>
                  </a:extLst>
                </a:gridCol>
                <a:gridCol w="2567954">
                  <a:extLst>
                    <a:ext uri="{9D8B030D-6E8A-4147-A177-3AD203B41FA5}">
                      <a16:colId xmlns:a16="http://schemas.microsoft.com/office/drawing/2014/main" val="20001"/>
                    </a:ext>
                  </a:extLst>
                </a:gridCol>
              </a:tblGrid>
              <a:tr h="423791">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Nitroderm</a:t>
                      </a:r>
                      <a:r>
                        <a:rPr lang="tr-TR" sz="2600" b="1" baseline="0" dirty="0">
                          <a:solidFill>
                            <a:srgbClr val="C00000"/>
                          </a:solidFill>
                          <a:effectLst/>
                          <a:latin typeface="Arial" panose="020B0604020202020204" pitchFamily="34" charset="0"/>
                          <a:ea typeface="Calibri" panose="020F0502020204030204" pitchFamily="34" charset="0"/>
                          <a:cs typeface="Arial" panose="020B0604020202020204" pitchFamily="34" charset="0"/>
                        </a:rPr>
                        <a:t> TTS</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903216">
                <a:tc rowSpan="2">
                  <a:txBody>
                    <a:bodyPr/>
                    <a:lstStyle/>
                    <a:p>
                      <a:pPr>
                        <a:lnSpc>
                          <a:spcPct val="107000"/>
                        </a:lnSpc>
                        <a:spcAft>
                          <a:spcPts val="0"/>
                        </a:spcAft>
                      </a:pPr>
                      <a:r>
                        <a:rPr lang="tr-TR" sz="1000" dirty="0">
                          <a:effectLst/>
                          <a:latin typeface="Arial" panose="020B0604020202020204" pitchFamily="34" charset="0"/>
                          <a:ea typeface="Calibri" panose="020F0502020204030204" pitchFamily="34" charset="0"/>
                          <a:cs typeface="Arial" panose="020B0604020202020204" pitchFamily="34" charset="0"/>
                        </a:rPr>
                        <a:t>Vazodilatör etkilidir.</a:t>
                      </a:r>
                    </a:p>
                    <a:p>
                      <a:pPr>
                        <a:lnSpc>
                          <a:spcPct val="107000"/>
                        </a:lnSpc>
                        <a:spcAft>
                          <a:spcPts val="0"/>
                        </a:spcAft>
                      </a:pPr>
                      <a:endPar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sv-SE"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-Anjina pektoris (Sadece önleme amaçlı)</a:t>
                      </a: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endPar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-Şiddetli hipotansiyon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-KİBAS</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-Hipovolemi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-Myokardit</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-Bulantı, kusma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-Hafif baş ağrısı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-Deride tahriş</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2052000">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2’şer tane</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2’şer tane</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Nitrogliserin</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5 mg ve 10 mg</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TTS (Cilde yapıştırılarak)</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Genelde 5 mg ile başlanır ve doz kademeli olarak arttırılır. 1 adet 10 mg ilaç çoğu hasta için yeterlidir. Tek seferde 2 adet 10 mg dan fazla kullanılmamalıdır.</a:t>
                      </a:r>
                      <a:endParaRPr lang="tr-TR" sz="1100" b="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82548" y="6152321"/>
            <a:ext cx="2544417" cy="1876737"/>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t="6369" b="8532"/>
          <a:stretch/>
        </p:blipFill>
        <p:spPr>
          <a:xfrm>
            <a:off x="4651512" y="787614"/>
            <a:ext cx="2204070" cy="1875661"/>
          </a:xfrm>
          <a:prstGeom prst="rect">
            <a:avLst/>
          </a:prstGeom>
        </p:spPr>
      </p:pic>
      <p:pic>
        <p:nvPicPr>
          <p:cNvPr id="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t="30391" b="20669"/>
          <a:stretch/>
        </p:blipFill>
        <p:spPr>
          <a:xfrm>
            <a:off x="3341731" y="10274108"/>
            <a:ext cx="845431" cy="268941"/>
          </a:xfrm>
          <a:prstGeom prst="rect">
            <a:avLst/>
          </a:prstGeom>
        </p:spPr>
      </p:pic>
      <p:sp>
        <p:nvSpPr>
          <p:cNvPr id="11" name="TextBox 10"/>
          <p:cNvSpPr txBox="1"/>
          <p:nvPr/>
        </p:nvSpPr>
        <p:spPr>
          <a:xfrm>
            <a:off x="3574141" y="10259753"/>
            <a:ext cx="418249" cy="261610"/>
          </a:xfrm>
          <a:prstGeom prst="rect">
            <a:avLst/>
          </a:prstGeom>
          <a:noFill/>
        </p:spPr>
        <p:txBody>
          <a:bodyPr wrap="square" rtlCol="0">
            <a:spAutoFit/>
          </a:bodyPr>
          <a:lstStyle/>
          <a:p>
            <a:pPr algn="ctr"/>
            <a:r>
              <a:rPr lang="tr-TR" sz="1100" b="1" dirty="0">
                <a:latin typeface="Arial" panose="020B0604020202020204" pitchFamily="34" charset="0"/>
                <a:cs typeface="Arial" panose="020B0604020202020204" pitchFamily="34" charset="0"/>
              </a:rPr>
              <a:t>17</a:t>
            </a:r>
          </a:p>
        </p:txBody>
      </p:sp>
    </p:spTree>
    <p:extLst>
      <p:ext uri="{BB962C8B-B14F-4D97-AF65-F5344CB8AC3E}">
        <p14:creationId xmlns:p14="http://schemas.microsoft.com/office/powerpoint/2010/main" val="26065151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887" y="1884246"/>
            <a:ext cx="6913901" cy="6923321"/>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1474541691"/>
              </p:ext>
            </p:extLst>
          </p:nvPr>
        </p:nvGraphicFramePr>
        <p:xfrm>
          <a:off x="519113" y="339993"/>
          <a:ext cx="6521450" cy="3369272"/>
        </p:xfrm>
        <a:graphic>
          <a:graphicData uri="http://schemas.openxmlformats.org/drawingml/2006/table">
            <a:tbl>
              <a:tblPr firstRow="1" firstCol="1" bandRow="1"/>
              <a:tblGrid>
                <a:gridCol w="3973374">
                  <a:extLst>
                    <a:ext uri="{9D8B030D-6E8A-4147-A177-3AD203B41FA5}">
                      <a16:colId xmlns:a16="http://schemas.microsoft.com/office/drawing/2014/main" val="20000"/>
                    </a:ext>
                  </a:extLst>
                </a:gridCol>
                <a:gridCol w="2548076">
                  <a:extLst>
                    <a:ext uri="{9D8B030D-6E8A-4147-A177-3AD203B41FA5}">
                      <a16:colId xmlns:a16="http://schemas.microsoft.com/office/drawing/2014/main" val="20001"/>
                    </a:ext>
                  </a:extLst>
                </a:gridCol>
              </a:tblGrid>
              <a:tr h="382264">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Parasetamol</a:t>
                      </a:r>
                      <a:r>
                        <a:rPr lang="tr-TR" sz="2600" b="1" baseline="0" dirty="0">
                          <a:solidFill>
                            <a:srgbClr val="C00000"/>
                          </a:solidFill>
                          <a:effectLst/>
                          <a:latin typeface="Arial" panose="020B0604020202020204" pitchFamily="34" charset="0"/>
                          <a:ea typeface="Calibri" panose="020F0502020204030204" pitchFamily="34" charset="0"/>
                          <a:cs typeface="Arial" panose="020B0604020202020204" pitchFamily="34" charset="0"/>
                        </a:rPr>
                        <a:t> Tablet</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417245">
                <a:tc rowSpan="2">
                  <a:txBody>
                    <a:bodyPr/>
                    <a:lstStyle/>
                    <a:p>
                      <a:pPr>
                        <a:lnSpc>
                          <a:spcPct val="107000"/>
                        </a:lnSpc>
                        <a:spcAft>
                          <a:spcPts val="0"/>
                        </a:spcAft>
                      </a:pPr>
                      <a:r>
                        <a:rPr lang="tr-TR" sz="1000" dirty="0">
                          <a:effectLst/>
                          <a:latin typeface="Arial" panose="020B0604020202020204" pitchFamily="34" charset="0"/>
                          <a:ea typeface="Calibri" panose="020F0502020204030204" pitchFamily="34" charset="0"/>
                          <a:cs typeface="Arial" panose="020B0604020202020204" pitchFamily="34" charset="0"/>
                        </a:rPr>
                        <a:t>Analjezik ve antipiretik etkilidir.</a:t>
                      </a: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-Baş ve diş ağrıları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-Tüm kas ve sinir ağrıları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-Migren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-Dismenore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-Soğuk algınlığı, influenza ve diğer bakteriyel ve viral enfeksiyonlarda hem analjezik hem de antipiretik olarak</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-Parasetamole karşı aşırı duyarlılık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-Karaciğer hastalıkları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-6 yaşından küçük çocuklar</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-Bulantı</a:t>
                      </a: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528037">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10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10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10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Parasetamol</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500 mg</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Oral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nb-NO"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4-6 saatte bir 500</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-1000</a:t>
                      </a:r>
                      <a:r>
                        <a:rPr lang="nb-NO"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mg</a:t>
                      </a:r>
                      <a:r>
                        <a:rPr lang="tr-TR" sz="900" b="0"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b="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7244" t="23160" r="7595" b="19781"/>
          <a:stretch/>
        </p:blipFill>
        <p:spPr>
          <a:xfrm>
            <a:off x="4542816" y="807396"/>
            <a:ext cx="2431915" cy="1303506"/>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620322360"/>
              </p:ext>
            </p:extLst>
          </p:nvPr>
        </p:nvGraphicFramePr>
        <p:xfrm>
          <a:off x="522428" y="3761833"/>
          <a:ext cx="6521450" cy="3657560"/>
        </p:xfrm>
        <a:graphic>
          <a:graphicData uri="http://schemas.openxmlformats.org/drawingml/2006/table">
            <a:tbl>
              <a:tblPr firstRow="1" firstCol="1" bandRow="1"/>
              <a:tblGrid>
                <a:gridCol w="4009815">
                  <a:extLst>
                    <a:ext uri="{9D8B030D-6E8A-4147-A177-3AD203B41FA5}">
                      <a16:colId xmlns:a16="http://schemas.microsoft.com/office/drawing/2014/main" val="20000"/>
                    </a:ext>
                  </a:extLst>
                </a:gridCol>
                <a:gridCol w="2511635">
                  <a:extLst>
                    <a:ext uri="{9D8B030D-6E8A-4147-A177-3AD203B41FA5}">
                      <a16:colId xmlns:a16="http://schemas.microsoft.com/office/drawing/2014/main" val="20001"/>
                    </a:ext>
                  </a:extLst>
                </a:gridCol>
              </a:tblGrid>
              <a:tr h="405423">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Etil</a:t>
                      </a:r>
                      <a:r>
                        <a:rPr lang="tr-TR" sz="2600" b="1" baseline="0" dirty="0">
                          <a:solidFill>
                            <a:srgbClr val="C00000"/>
                          </a:solidFill>
                          <a:effectLst/>
                          <a:latin typeface="Arial" panose="020B0604020202020204" pitchFamily="34" charset="0"/>
                          <a:ea typeface="Calibri" panose="020F0502020204030204" pitchFamily="34" charset="0"/>
                          <a:cs typeface="Arial" panose="020B0604020202020204" pitchFamily="34" charset="0"/>
                        </a:rPr>
                        <a:t> Klorid Sprey</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586697">
                <a:tc rowSpan="2">
                  <a:txBody>
                    <a:bodyPr/>
                    <a:lstStyle/>
                    <a:p>
                      <a:pPr>
                        <a:lnSpc>
                          <a:spcPct val="107000"/>
                        </a:lnSpc>
                        <a:spcAft>
                          <a:spcPts val="0"/>
                        </a:spcAft>
                      </a:pPr>
                      <a:r>
                        <a:rPr lang="tr-TR" sz="1000" dirty="0">
                          <a:effectLst/>
                          <a:latin typeface="Arial" panose="020B0604020202020204" pitchFamily="34" charset="0"/>
                          <a:ea typeface="Calibri" panose="020F0502020204030204" pitchFamily="34" charset="0"/>
                          <a:cs typeface="Arial" panose="020B0604020202020204" pitchFamily="34" charset="0"/>
                        </a:rPr>
                        <a:t>Çok</a:t>
                      </a:r>
                      <a:r>
                        <a:rPr lang="tr-TR" sz="1000" baseline="0" dirty="0">
                          <a:effectLst/>
                          <a:latin typeface="Arial" panose="020B0604020202020204" pitchFamily="34" charset="0"/>
                          <a:ea typeface="Calibri" panose="020F0502020204030204" pitchFamily="34" charset="0"/>
                          <a:cs typeface="Arial" panose="020B0604020202020204" pitchFamily="34" charset="0"/>
                        </a:rPr>
                        <a:t> hızlı buharlaşan bir madde olduğu için sıkılan bölgede soğutucu etki gösterir.</a:t>
                      </a:r>
                      <a:endParaRPr lang="tr-TR" sz="10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r>
                        <a:rPr lang="tr-TR" sz="1000" b="1" kern="1200" dirty="0">
                          <a:solidFill>
                            <a:schemeClr val="tx1"/>
                          </a:solidFill>
                          <a:effectLst/>
                          <a:latin typeface="Arial" panose="020B0604020202020204" pitchFamily="34" charset="0"/>
                          <a:ea typeface="+mn-ea"/>
                          <a:cs typeface="Arial" panose="020B0604020202020204" pitchFamily="34" charset="0"/>
                        </a:rPr>
                        <a:t>-Akut travmatik durumlar (özellikle sportif faaliyetler sırasında)</a:t>
                      </a:r>
                      <a:endParaRPr lang="tr-TR" sz="1000" kern="1200" dirty="0">
                        <a:solidFill>
                          <a:schemeClr val="tx1"/>
                        </a:solidFill>
                        <a:effectLst/>
                        <a:latin typeface="Arial" panose="020B0604020202020204" pitchFamily="34" charset="0"/>
                        <a:ea typeface="+mn-ea"/>
                        <a:cs typeface="Arial" panose="020B0604020202020204" pitchFamily="34" charset="0"/>
                      </a:endParaRPr>
                    </a:p>
                    <a:p>
                      <a:r>
                        <a:rPr lang="tr-TR" sz="1000" b="1" kern="1200" dirty="0">
                          <a:solidFill>
                            <a:schemeClr val="tx1"/>
                          </a:solidFill>
                          <a:effectLst/>
                          <a:latin typeface="Arial" panose="020B0604020202020204" pitchFamily="34" charset="0"/>
                          <a:ea typeface="+mn-ea"/>
                          <a:cs typeface="Arial" panose="020B0604020202020204" pitchFamily="34" charset="0"/>
                        </a:rPr>
                        <a:t>-Küçük cerrahi girişimlerden önce yüzeyel anestezi oluşturmak</a:t>
                      </a:r>
                      <a:endParaRPr lang="tr-TR" sz="1000" kern="1200" dirty="0">
                        <a:solidFill>
                          <a:schemeClr val="tx1"/>
                        </a:solidFill>
                        <a:effectLst/>
                        <a:latin typeface="Arial" panose="020B0604020202020204" pitchFamily="34" charset="0"/>
                        <a:ea typeface="+mn-ea"/>
                        <a:cs typeface="Arial" panose="020B0604020202020204" pitchFamily="34" charset="0"/>
                      </a:endParaRPr>
                    </a:p>
                    <a:p>
                      <a:r>
                        <a:rPr lang="tr-TR" sz="1000" b="1" kern="1200" dirty="0">
                          <a:solidFill>
                            <a:schemeClr val="tx1"/>
                          </a:solidFill>
                          <a:effectLst/>
                          <a:latin typeface="Arial" panose="020B0604020202020204" pitchFamily="34" charset="0"/>
                          <a:ea typeface="+mn-ea"/>
                          <a:cs typeface="Arial" panose="020B0604020202020204" pitchFamily="34" charset="0"/>
                        </a:rPr>
                        <a:t>-Fizik tedavi uygulamalarında myofasial ağrı sendromunda kas germesi ile beraber</a:t>
                      </a:r>
                      <a:endParaRPr lang="tr-TR" sz="1000" b="0" kern="1200" dirty="0">
                        <a:solidFill>
                          <a:schemeClr val="tx1"/>
                        </a:solidFill>
                        <a:effectLst/>
                        <a:latin typeface="Arial" panose="020B0604020202020204" pitchFamily="34" charset="0"/>
                        <a:ea typeface="+mn-ea"/>
                        <a:cs typeface="Arial" panose="020B0604020202020204" pitchFamily="34" charset="0"/>
                      </a:endParaRPr>
                    </a:p>
                    <a:p>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-Etil kloride karşı aşırı hassasiyet</a:t>
                      </a:r>
                    </a:p>
                    <a:p>
                      <a:pPr>
                        <a:lnSpc>
                          <a:spcPct val="107000"/>
                        </a:lnSpc>
                        <a:spcAft>
                          <a:spcPts val="0"/>
                        </a:spcAft>
                      </a:pPr>
                      <a:endPar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-Cilt nekrozu</a:t>
                      </a: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591066">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1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Etil klorid</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100 ml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Yolları: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Perkutan</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20-30 cm uzaktan sıkılarak uygulanır.</a:t>
                      </a:r>
                      <a:endParaRPr lang="tr-TR" sz="1100" b="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13994525"/>
              </p:ext>
            </p:extLst>
          </p:nvPr>
        </p:nvGraphicFramePr>
        <p:xfrm>
          <a:off x="519113" y="7466336"/>
          <a:ext cx="6521450" cy="2974644"/>
        </p:xfrm>
        <a:graphic>
          <a:graphicData uri="http://schemas.openxmlformats.org/drawingml/2006/table">
            <a:tbl>
              <a:tblPr firstRow="1" firstCol="1" bandRow="1"/>
              <a:tblGrid>
                <a:gridCol w="4033009">
                  <a:extLst>
                    <a:ext uri="{9D8B030D-6E8A-4147-A177-3AD203B41FA5}">
                      <a16:colId xmlns:a16="http://schemas.microsoft.com/office/drawing/2014/main" val="20000"/>
                    </a:ext>
                  </a:extLst>
                </a:gridCol>
                <a:gridCol w="2488441">
                  <a:extLst>
                    <a:ext uri="{9D8B030D-6E8A-4147-A177-3AD203B41FA5}">
                      <a16:colId xmlns:a16="http://schemas.microsoft.com/office/drawing/2014/main" val="20001"/>
                    </a:ext>
                  </a:extLst>
                </a:gridCol>
              </a:tblGrid>
              <a:tr h="376712">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Serum Fizyolojik Ampul</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197278">
                <a:tc rowSpan="2">
                  <a:txBody>
                    <a:bodyPr/>
                    <a:lstStyle/>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-Diğer katı formdaki ilaçların çözünmesinde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ve sıvı formların seyreltilmesinde</a:t>
                      </a:r>
                      <a:r>
                        <a:rPr lang="tr-TR" sz="10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kullanılır.</a:t>
                      </a: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-Rahimin fazla kasıldığı durumlar.</a:t>
                      </a:r>
                      <a:endParaRPr lang="tr-TR" sz="11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1286431">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10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5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10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Sodyum klorür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(%0.9)</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45 mg/5 ml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Yolu</a:t>
                      </a:r>
                      <a:r>
                        <a:rPr lang="tr-TR" sz="900" b="1" baseline="0" dirty="0">
                          <a:solidFill>
                            <a:srgbClr val="C00000"/>
                          </a:solidFill>
                          <a:effectLst/>
                          <a:latin typeface="Arial" panose="020B0604020202020204" pitchFamily="34" charset="0"/>
                          <a:ea typeface="Calibri" panose="020F0502020204030204" pitchFamily="34" charset="0"/>
                          <a:cs typeface="Arial" panose="020B0604020202020204" pitchFamily="34" charset="0"/>
                        </a:rPr>
                        <a:t> ve dozu</a:t>
                      </a: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Sulandırılacak</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ilaca göre değişir.</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0002"/>
                  </a:ext>
                </a:extLst>
              </a:tr>
            </a:tbl>
          </a:graphicData>
        </a:graphic>
      </p:graphicFrame>
      <p:pic>
        <p:nvPicPr>
          <p:cNvPr id="4" name="Picture 3"/>
          <p:cNvPicPr>
            <a:picLocks noChangeAspect="1"/>
          </p:cNvPicPr>
          <p:nvPr/>
        </p:nvPicPr>
        <p:blipFill rotWithShape="1">
          <a:blip r:embed="rId4"/>
          <a:srcRect t="3593"/>
          <a:stretch/>
        </p:blipFill>
        <p:spPr>
          <a:xfrm>
            <a:off x="4933764" y="4263887"/>
            <a:ext cx="1660003" cy="1480930"/>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0" y="7900365"/>
            <a:ext cx="2454965" cy="1162879"/>
          </a:xfrm>
          <a:prstGeom prst="rect">
            <a:avLst/>
          </a:prstGeom>
        </p:spPr>
      </p:pic>
      <p:pic>
        <p:nvPicPr>
          <p:cNvPr id="11" name="Picture 10"/>
          <p:cNvPicPr>
            <a:picLocks noChangeAspect="1"/>
          </p:cNvPicPr>
          <p:nvPr/>
        </p:nvPicPr>
        <p:blipFill rotWithShape="1">
          <a:blip r:embed="rId6" cstate="print">
            <a:extLst>
              <a:ext uri="{28A0092B-C50C-407E-A947-70E740481C1C}">
                <a14:useLocalDpi xmlns:a14="http://schemas.microsoft.com/office/drawing/2010/main" val="0"/>
              </a:ext>
            </a:extLst>
          </a:blip>
          <a:srcRect t="30391" b="20669"/>
          <a:stretch/>
        </p:blipFill>
        <p:spPr>
          <a:xfrm>
            <a:off x="3341731" y="10274108"/>
            <a:ext cx="845431" cy="268941"/>
          </a:xfrm>
          <a:prstGeom prst="rect">
            <a:avLst/>
          </a:prstGeom>
        </p:spPr>
      </p:pic>
      <p:sp>
        <p:nvSpPr>
          <p:cNvPr id="14" name="TextBox 13"/>
          <p:cNvSpPr txBox="1"/>
          <p:nvPr/>
        </p:nvSpPr>
        <p:spPr>
          <a:xfrm>
            <a:off x="3574141" y="10259753"/>
            <a:ext cx="418249" cy="261610"/>
          </a:xfrm>
          <a:prstGeom prst="rect">
            <a:avLst/>
          </a:prstGeom>
          <a:noFill/>
        </p:spPr>
        <p:txBody>
          <a:bodyPr wrap="square" rtlCol="0">
            <a:spAutoFit/>
          </a:bodyPr>
          <a:lstStyle/>
          <a:p>
            <a:pPr algn="ctr"/>
            <a:r>
              <a:rPr lang="tr-TR" sz="1100" b="1" dirty="0">
                <a:latin typeface="Arial" panose="020B0604020202020204" pitchFamily="34" charset="0"/>
                <a:cs typeface="Arial" panose="020B0604020202020204" pitchFamily="34" charset="0"/>
              </a:rPr>
              <a:t>18</a:t>
            </a:r>
          </a:p>
        </p:txBody>
      </p:sp>
    </p:spTree>
    <p:extLst>
      <p:ext uri="{BB962C8B-B14F-4D97-AF65-F5344CB8AC3E}">
        <p14:creationId xmlns:p14="http://schemas.microsoft.com/office/powerpoint/2010/main" val="35178916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887" y="1884246"/>
            <a:ext cx="6913901" cy="6923321"/>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436460979"/>
              </p:ext>
            </p:extLst>
          </p:nvPr>
        </p:nvGraphicFramePr>
        <p:xfrm>
          <a:off x="519113" y="339993"/>
          <a:ext cx="6521450" cy="4561073"/>
        </p:xfrm>
        <a:graphic>
          <a:graphicData uri="http://schemas.openxmlformats.org/drawingml/2006/table">
            <a:tbl>
              <a:tblPr firstRow="1" firstCol="1" bandRow="1"/>
              <a:tblGrid>
                <a:gridCol w="4334291">
                  <a:extLst>
                    <a:ext uri="{9D8B030D-6E8A-4147-A177-3AD203B41FA5}">
                      <a16:colId xmlns:a16="http://schemas.microsoft.com/office/drawing/2014/main" val="20000"/>
                    </a:ext>
                  </a:extLst>
                </a:gridCol>
                <a:gridCol w="2187159">
                  <a:extLst>
                    <a:ext uri="{9D8B030D-6E8A-4147-A177-3AD203B41FA5}">
                      <a16:colId xmlns:a16="http://schemas.microsoft.com/office/drawing/2014/main" val="20001"/>
                    </a:ext>
                  </a:extLst>
                </a:gridCol>
              </a:tblGrid>
              <a:tr h="423791">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Silverdin</a:t>
                      </a:r>
                      <a:r>
                        <a:rPr lang="tr-TR" sz="2600" b="1" baseline="0" dirty="0">
                          <a:solidFill>
                            <a:srgbClr val="C00000"/>
                          </a:solidFill>
                          <a:effectLst/>
                          <a:latin typeface="Arial" panose="020B0604020202020204" pitchFamily="34" charset="0"/>
                          <a:ea typeface="Calibri" panose="020F0502020204030204" pitchFamily="34" charset="0"/>
                          <a:cs typeface="Arial" panose="020B0604020202020204" pitchFamily="34" charset="0"/>
                        </a:rPr>
                        <a:t> Pomad</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903216">
                <a:tc rowSpan="2">
                  <a:txBody>
                    <a:bodyPr/>
                    <a:lstStyle/>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-Yara ve yanıklarda ortaya çıkan enfeksiyonların önlenmesinde ve tedavisinde kullanılır.</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-Gümüş sülfadiazin ya da lidokaine karşı aşırı hassasiyet</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-Amid tipi anesteziklere karşı aşırı hassasiyet</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-Gebeliğin son döneminde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-Prematüre veya 2 aylıktan küçük bebeklerde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-Metamine ile beraber kullanım</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-Kaşıntı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-Egzama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-Uygulama bölgesinde deri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döküntüleri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-Alerjik reaksiyonlar</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-Sinirlilik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-Baş dönmesi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-Titreme</a:t>
                      </a: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2052000">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2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2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Maddeleri: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Gümüş sülfodiazin,</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Lidokain</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HCl</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100 mg Gümüş sülfodiazin,</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500 mg Lidokain HCl</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Perkutan</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3-5 mm kalınlığında bir tabaka halinde ve steril eldiven veya spatül ile uygulanır.</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Mümkünse</a:t>
                      </a:r>
                      <a:endPar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üzeri steril bir pansuman ile örtülür.</a:t>
                      </a: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1564449054"/>
              </p:ext>
            </p:extLst>
          </p:nvPr>
        </p:nvGraphicFramePr>
        <p:xfrm>
          <a:off x="519113" y="5197743"/>
          <a:ext cx="6521450" cy="5001318"/>
        </p:xfrm>
        <a:graphic>
          <a:graphicData uri="http://schemas.openxmlformats.org/drawingml/2006/table">
            <a:tbl>
              <a:tblPr firstRow="1" firstCol="1" bandRow="1"/>
              <a:tblGrid>
                <a:gridCol w="4334291">
                  <a:extLst>
                    <a:ext uri="{9D8B030D-6E8A-4147-A177-3AD203B41FA5}">
                      <a16:colId xmlns:a16="http://schemas.microsoft.com/office/drawing/2014/main" val="20000"/>
                    </a:ext>
                  </a:extLst>
                </a:gridCol>
                <a:gridCol w="2187159">
                  <a:extLst>
                    <a:ext uri="{9D8B030D-6E8A-4147-A177-3AD203B41FA5}">
                      <a16:colId xmlns:a16="http://schemas.microsoft.com/office/drawing/2014/main" val="20001"/>
                    </a:ext>
                  </a:extLst>
                </a:gridCol>
              </a:tblGrid>
              <a:tr h="423791">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Antimikrobiyal</a:t>
                      </a:r>
                      <a:r>
                        <a:rPr lang="tr-TR" sz="2600" b="1" baseline="0" dirty="0">
                          <a:solidFill>
                            <a:srgbClr val="C00000"/>
                          </a:solidFill>
                          <a:effectLst/>
                          <a:latin typeface="Arial" panose="020B0604020202020204" pitchFamily="34" charset="0"/>
                          <a:ea typeface="Calibri" panose="020F0502020204030204" pitchFamily="34" charset="0"/>
                          <a:cs typeface="Arial" panose="020B0604020202020204" pitchFamily="34" charset="0"/>
                        </a:rPr>
                        <a:t> Pomad</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903216">
                <a:tc rowSpan="2">
                  <a:txBody>
                    <a:bodyPr/>
                    <a:lstStyle/>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-Kesik, yanık, ülser vb. yaraların enfeksiyonlarında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-Ameliyat yaralarının enfeksiyondan korunmasında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-Duyarlı mikroorganizmaların oluşturduğu piyoderme, dermatoz gibi cilt enfeksiyonlarında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-Otitis eksterna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-Donörlerde deri greftleri alanlarında</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-Furacin(Nitrofurazon)’e karşı aşırı duyarlılık.</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-Kaşıntı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-Cilt döküntüsü</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052000">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2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2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Furacin (Nitrofurazon)</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112 mg/56 gr</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Perkutan</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Lezyonların üzerine doğrudan bir gazlı bez veya spatül ile uygulanır. Geniş</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yanık alanlarına steril gazlı bez üzerine yayıldıktan sonra uygulanır. Uygulama yerinin üzerine vazelinli gazlı bez konması pansumanın yapışmasını önler ve bu şekilde pansumanın 5-7 gün açılmadan bırakılması mümkün olur.</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pic>
        <p:nvPicPr>
          <p:cNvPr id="5" name="Picture 4"/>
          <p:cNvPicPr>
            <a:picLocks noChangeAspect="1"/>
          </p:cNvPicPr>
          <p:nvPr/>
        </p:nvPicPr>
        <p:blipFill>
          <a:blip r:embed="rId3"/>
          <a:stretch>
            <a:fillRect/>
          </a:stretch>
        </p:blipFill>
        <p:spPr>
          <a:xfrm>
            <a:off x="4869140" y="783871"/>
            <a:ext cx="2161219" cy="1883130"/>
          </a:xfrm>
          <a:prstGeom prst="rect">
            <a:avLst/>
          </a:prstGeom>
        </p:spPr>
      </p:pic>
      <p:pic>
        <p:nvPicPr>
          <p:cNvPr id="12" name="Picture 11"/>
          <p:cNvPicPr>
            <a:picLocks noChangeAspect="1"/>
          </p:cNvPicPr>
          <p:nvPr/>
        </p:nvPicPr>
        <p:blipFill rotWithShape="1">
          <a:blip r:embed="rId4"/>
          <a:srcRect t="26831" b="12298"/>
          <a:stretch/>
        </p:blipFill>
        <p:spPr>
          <a:xfrm>
            <a:off x="4901066" y="5924550"/>
            <a:ext cx="2090382" cy="1276351"/>
          </a:xfrm>
          <a:prstGeom prst="rect">
            <a:avLst/>
          </a:prstGeom>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t="30391" b="20669"/>
          <a:stretch/>
        </p:blipFill>
        <p:spPr>
          <a:xfrm>
            <a:off x="3341731" y="10274108"/>
            <a:ext cx="845431" cy="268941"/>
          </a:xfrm>
          <a:prstGeom prst="rect">
            <a:avLst/>
          </a:prstGeom>
        </p:spPr>
      </p:pic>
      <p:sp>
        <p:nvSpPr>
          <p:cNvPr id="10" name="TextBox 9"/>
          <p:cNvSpPr txBox="1"/>
          <p:nvPr/>
        </p:nvSpPr>
        <p:spPr>
          <a:xfrm>
            <a:off x="3574141" y="10259753"/>
            <a:ext cx="418249" cy="261610"/>
          </a:xfrm>
          <a:prstGeom prst="rect">
            <a:avLst/>
          </a:prstGeom>
          <a:noFill/>
        </p:spPr>
        <p:txBody>
          <a:bodyPr wrap="square" rtlCol="0">
            <a:spAutoFit/>
          </a:bodyPr>
          <a:lstStyle/>
          <a:p>
            <a:pPr algn="ctr"/>
            <a:r>
              <a:rPr lang="tr-TR" sz="1100" b="1" dirty="0">
                <a:latin typeface="Arial" panose="020B0604020202020204" pitchFamily="34" charset="0"/>
                <a:cs typeface="Arial" panose="020B0604020202020204" pitchFamily="34" charset="0"/>
              </a:rPr>
              <a:t>19</a:t>
            </a:r>
          </a:p>
        </p:txBody>
      </p:sp>
    </p:spTree>
    <p:extLst>
      <p:ext uri="{BB962C8B-B14F-4D97-AF65-F5344CB8AC3E}">
        <p14:creationId xmlns:p14="http://schemas.microsoft.com/office/powerpoint/2010/main" val="30795115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887" y="1884246"/>
            <a:ext cx="6913901" cy="6923321"/>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2487687822"/>
              </p:ext>
            </p:extLst>
          </p:nvPr>
        </p:nvGraphicFramePr>
        <p:xfrm>
          <a:off x="519113" y="330468"/>
          <a:ext cx="6521450" cy="3453592"/>
        </p:xfrm>
        <a:graphic>
          <a:graphicData uri="http://schemas.openxmlformats.org/drawingml/2006/table">
            <a:tbl>
              <a:tblPr firstRow="1" firstCol="1" bandRow="1"/>
              <a:tblGrid>
                <a:gridCol w="4334291">
                  <a:extLst>
                    <a:ext uri="{9D8B030D-6E8A-4147-A177-3AD203B41FA5}">
                      <a16:colId xmlns:a16="http://schemas.microsoft.com/office/drawing/2014/main" val="20000"/>
                    </a:ext>
                  </a:extLst>
                </a:gridCol>
                <a:gridCol w="2187159">
                  <a:extLst>
                    <a:ext uri="{9D8B030D-6E8A-4147-A177-3AD203B41FA5}">
                      <a16:colId xmlns:a16="http://schemas.microsoft.com/office/drawing/2014/main" val="20001"/>
                    </a:ext>
                  </a:extLst>
                </a:gridCol>
              </a:tblGrid>
              <a:tr h="425229">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Anestezik</a:t>
                      </a:r>
                      <a:r>
                        <a:rPr lang="tr-TR" sz="2600" b="1" baseline="0" dirty="0">
                          <a:solidFill>
                            <a:srgbClr val="C00000"/>
                          </a:solidFill>
                          <a:effectLst/>
                          <a:latin typeface="Arial" panose="020B0604020202020204" pitchFamily="34" charset="0"/>
                          <a:ea typeface="Calibri" panose="020F0502020204030204" pitchFamily="34" charset="0"/>
                          <a:cs typeface="Arial" panose="020B0604020202020204" pitchFamily="34" charset="0"/>
                        </a:rPr>
                        <a:t> Pomad</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039269">
                <a:tc rowSpan="2">
                  <a:txBody>
                    <a:bodyPr/>
                    <a:lstStyle/>
                    <a:p>
                      <a:pPr>
                        <a:lnSpc>
                          <a:spcPct val="107000"/>
                        </a:lnSpc>
                        <a:spcAft>
                          <a:spcPts val="0"/>
                        </a:spcAft>
                      </a:pPr>
                      <a:r>
                        <a:rPr lang="tr-TR" sz="1000" dirty="0">
                          <a:effectLst/>
                          <a:latin typeface="Arial" panose="020B0604020202020204" pitchFamily="34" charset="0"/>
                          <a:ea typeface="Calibri" panose="020F0502020204030204" pitchFamily="34" charset="0"/>
                          <a:cs typeface="Arial" panose="020B0604020202020204" pitchFamily="34" charset="0"/>
                        </a:rPr>
                        <a:t>Topikal anestezik ve antipruritik etkileri</a:t>
                      </a:r>
                      <a:r>
                        <a:rPr lang="tr-TR" sz="1000" baseline="0" dirty="0">
                          <a:effectLst/>
                          <a:latin typeface="Arial" panose="020B0604020202020204" pitchFamily="34" charset="0"/>
                          <a:ea typeface="Calibri" panose="020F0502020204030204" pitchFamily="34" charset="0"/>
                          <a:cs typeface="Arial" panose="020B0604020202020204" pitchFamily="34" charset="0"/>
                        </a:rPr>
                        <a:t> vardır.</a:t>
                      </a:r>
                      <a:endParaRPr lang="tr-TR" sz="10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endPar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-Deri ve mukozanın yüzeysel yanıkları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-Çesitli nedenlere baglı kaşıntılar</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-Meme ucu, anüs, dudak çatlakları ve ağrıları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-Endotrakeal entubasyon sırasında anestezik lubrikan (kaydırıcı) olarak</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-Amid tipi anesteziklere karşı aşırı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duyarlılık.</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1989094">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2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2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Lidokain HCl</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1500 mg/30 g</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Yolları: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Perkutan,</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Topikal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Tek seferde uygulanan doz 5 mg’ı aşmamalıdır</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pic>
        <p:nvPicPr>
          <p:cNvPr id="7" name="Picture 6"/>
          <p:cNvPicPr>
            <a:picLocks noChangeAspect="1"/>
          </p:cNvPicPr>
          <p:nvPr/>
        </p:nvPicPr>
        <p:blipFill rotWithShape="1">
          <a:blip r:embed="rId3"/>
          <a:srcRect r="1371"/>
          <a:stretch/>
        </p:blipFill>
        <p:spPr>
          <a:xfrm>
            <a:off x="4887385" y="781050"/>
            <a:ext cx="2118475" cy="958911"/>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3516973328"/>
              </p:ext>
            </p:extLst>
          </p:nvPr>
        </p:nvGraphicFramePr>
        <p:xfrm>
          <a:off x="528638" y="5587796"/>
          <a:ext cx="6521450" cy="4160934"/>
        </p:xfrm>
        <a:graphic>
          <a:graphicData uri="http://schemas.openxmlformats.org/drawingml/2006/table">
            <a:tbl>
              <a:tblPr firstRow="1" firstCol="1" bandRow="1"/>
              <a:tblGrid>
                <a:gridCol w="4614862">
                  <a:extLst>
                    <a:ext uri="{9D8B030D-6E8A-4147-A177-3AD203B41FA5}">
                      <a16:colId xmlns:a16="http://schemas.microsoft.com/office/drawing/2014/main" val="20000"/>
                    </a:ext>
                  </a:extLst>
                </a:gridCol>
                <a:gridCol w="1906588">
                  <a:extLst>
                    <a:ext uri="{9D8B030D-6E8A-4147-A177-3AD203B41FA5}">
                      <a16:colId xmlns:a16="http://schemas.microsoft.com/office/drawing/2014/main" val="20001"/>
                    </a:ext>
                  </a:extLst>
                </a:gridCol>
              </a:tblGrid>
              <a:tr h="365519">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İzotonik</a:t>
                      </a:r>
                      <a:r>
                        <a:rPr lang="tr-TR" sz="2600" b="1" baseline="0" dirty="0">
                          <a:solidFill>
                            <a:srgbClr val="C00000"/>
                          </a:solidFill>
                          <a:effectLst/>
                          <a:latin typeface="Arial" panose="020B0604020202020204" pitchFamily="34" charset="0"/>
                          <a:ea typeface="Calibri" panose="020F0502020204030204" pitchFamily="34" charset="0"/>
                          <a:cs typeface="Arial" panose="020B0604020202020204" pitchFamily="34" charset="0"/>
                        </a:rPr>
                        <a:t> 500 cc</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926499">
                <a:tc rowSpan="2">
                  <a:txBody>
                    <a:bodyPr/>
                    <a:lstStyle/>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-Ekstrasellüler dehidratasyon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-Hiponatremi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-Hipovolemi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-Asit baz dengesizliği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-Parenteral uygulamalarda geçimli olduğu ilaçları seyreltmek amacıyla</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-Hipernatremi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-Hiperkloremi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-Konjestif kalp yetmezliği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-Hipertansiyon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-Ödem</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-Su zehirlenmesi</a:t>
                      </a: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1810445">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5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5</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5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Sodyum klorür</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%0.9</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IV</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51398" y="6035965"/>
            <a:ext cx="1885021" cy="1886286"/>
          </a:xfrm>
          <a:prstGeom prst="rect">
            <a:avLst/>
          </a:prstGeom>
        </p:spPr>
      </p:pic>
      <p:sp>
        <p:nvSpPr>
          <p:cNvPr id="10" name="TextBox 9"/>
          <p:cNvSpPr txBox="1"/>
          <p:nvPr/>
        </p:nvSpPr>
        <p:spPr>
          <a:xfrm>
            <a:off x="419100" y="2962270"/>
            <a:ext cx="1853392" cy="1950086"/>
          </a:xfrm>
          <a:prstGeom prst="rect">
            <a:avLst/>
          </a:prstGeom>
          <a:noFill/>
        </p:spPr>
        <p:txBody>
          <a:bodyPr wrap="none" rtlCol="0">
            <a:spAutoFit/>
          </a:bodyPr>
          <a:lstStyle/>
          <a:p>
            <a:pPr lvl="0" defTabSz="755934">
              <a:lnSpc>
                <a:spcPct val="107000"/>
              </a:lnSpc>
            </a:pPr>
            <a:r>
              <a:rPr lang="tr-TR" sz="1600" b="1" dirty="0">
                <a:solidFill>
                  <a:srgbClr val="C00000"/>
                </a:solidFill>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latin typeface="Arial" panose="020B0604020202020204" pitchFamily="34" charset="0"/>
              <a:ea typeface="Calibri" panose="020F0502020204030204" pitchFamily="34" charset="0"/>
              <a:cs typeface="Arial" panose="020B0604020202020204" pitchFamily="34" charset="0"/>
            </a:endParaRP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-Kaşıntı</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-Egzama</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-Uygulama bölgesinde deri </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 döküntüleri</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-Alerjik reaksiyonlar</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-Sinirlilik</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-Baş dönmesi</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-Titreme</a:t>
            </a:r>
          </a:p>
          <a:p>
            <a:endParaRPr lang="tr-TR" dirty="0"/>
          </a:p>
        </p:txBody>
      </p:sp>
      <p:pic>
        <p:nvPicPr>
          <p:cNvPr id="11" name="Picture 10"/>
          <p:cNvPicPr>
            <a:picLocks noChangeAspect="1"/>
          </p:cNvPicPr>
          <p:nvPr/>
        </p:nvPicPr>
        <p:blipFill rotWithShape="1">
          <a:blip r:embed="rId5" cstate="print">
            <a:extLst>
              <a:ext uri="{28A0092B-C50C-407E-A947-70E740481C1C}">
                <a14:useLocalDpi xmlns:a14="http://schemas.microsoft.com/office/drawing/2010/main" val="0"/>
              </a:ext>
            </a:extLst>
          </a:blip>
          <a:srcRect t="30391" b="20669"/>
          <a:stretch/>
        </p:blipFill>
        <p:spPr>
          <a:xfrm>
            <a:off x="3341731" y="10274108"/>
            <a:ext cx="845431" cy="268941"/>
          </a:xfrm>
          <a:prstGeom prst="rect">
            <a:avLst/>
          </a:prstGeom>
        </p:spPr>
      </p:pic>
      <p:sp>
        <p:nvSpPr>
          <p:cNvPr id="14" name="TextBox 13"/>
          <p:cNvSpPr txBox="1"/>
          <p:nvPr/>
        </p:nvSpPr>
        <p:spPr>
          <a:xfrm>
            <a:off x="3574141" y="10259753"/>
            <a:ext cx="418249" cy="261610"/>
          </a:xfrm>
          <a:prstGeom prst="rect">
            <a:avLst/>
          </a:prstGeom>
          <a:noFill/>
        </p:spPr>
        <p:txBody>
          <a:bodyPr wrap="square" rtlCol="0">
            <a:spAutoFit/>
          </a:bodyPr>
          <a:lstStyle/>
          <a:p>
            <a:pPr algn="ctr"/>
            <a:r>
              <a:rPr lang="tr-TR" sz="1100" b="1" dirty="0">
                <a:latin typeface="Arial" panose="020B0604020202020204" pitchFamily="34" charset="0"/>
                <a:cs typeface="Arial" panose="020B0604020202020204" pitchFamily="34" charset="0"/>
              </a:rPr>
              <a:t>20</a:t>
            </a:r>
          </a:p>
        </p:txBody>
      </p:sp>
    </p:spTree>
    <p:extLst>
      <p:ext uri="{BB962C8B-B14F-4D97-AF65-F5344CB8AC3E}">
        <p14:creationId xmlns:p14="http://schemas.microsoft.com/office/powerpoint/2010/main" val="26093800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887" y="1884246"/>
            <a:ext cx="6913901" cy="6923321"/>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4064158908"/>
              </p:ext>
            </p:extLst>
          </p:nvPr>
        </p:nvGraphicFramePr>
        <p:xfrm>
          <a:off x="519113" y="339993"/>
          <a:ext cx="6521450" cy="4580780"/>
        </p:xfrm>
        <a:graphic>
          <a:graphicData uri="http://schemas.openxmlformats.org/drawingml/2006/table">
            <a:tbl>
              <a:tblPr firstRow="1" firstCol="1" bandRow="1"/>
              <a:tblGrid>
                <a:gridCol w="4257168">
                  <a:extLst>
                    <a:ext uri="{9D8B030D-6E8A-4147-A177-3AD203B41FA5}">
                      <a16:colId xmlns:a16="http://schemas.microsoft.com/office/drawing/2014/main" val="20000"/>
                    </a:ext>
                  </a:extLst>
                </a:gridCol>
                <a:gridCol w="2264282">
                  <a:extLst>
                    <a:ext uri="{9D8B030D-6E8A-4147-A177-3AD203B41FA5}">
                      <a16:colId xmlns:a16="http://schemas.microsoft.com/office/drawing/2014/main" val="20001"/>
                    </a:ext>
                  </a:extLst>
                </a:gridCol>
              </a:tblGrid>
              <a:tr h="423791">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Ringer</a:t>
                      </a:r>
                      <a:r>
                        <a:rPr lang="tr-TR" sz="2600" b="1" baseline="0" dirty="0">
                          <a:solidFill>
                            <a:srgbClr val="C00000"/>
                          </a:solidFill>
                          <a:effectLst/>
                          <a:latin typeface="Arial" panose="020B0604020202020204" pitchFamily="34" charset="0"/>
                          <a:ea typeface="Calibri" panose="020F0502020204030204" pitchFamily="34" charset="0"/>
                          <a:cs typeface="Arial" panose="020B0604020202020204" pitchFamily="34" charset="0"/>
                        </a:rPr>
                        <a:t> Laktat 500 cc</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2407433">
                <a:tc rowSpan="2">
                  <a:txBody>
                    <a:bodyPr/>
                    <a:lstStyle/>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i="1" dirty="0">
                          <a:solidFill>
                            <a:schemeClr val="tx1"/>
                          </a:solidFill>
                          <a:effectLst/>
                          <a:latin typeface="Arial" panose="020B0604020202020204" pitchFamily="34" charset="0"/>
                          <a:ea typeface="Calibri" panose="020F0502020204030204" pitchFamily="34" charset="0"/>
                          <a:cs typeface="Arial" panose="020B0604020202020204" pitchFamily="34" charset="0"/>
                        </a:rPr>
                        <a:t>1-)Su kayıplarında ve hiponatremi hallerinde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•Sodyum azalmasının karşılanmasında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•Ekstrasellüler sıvı hacminin düzeltilmesinde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•Organizmadaki sıvı ve elektrolit ihtiyaçlarının karşılanmasında </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000" b="1" i="1" dirty="0">
                          <a:solidFill>
                            <a:schemeClr val="tx1"/>
                          </a:solidFill>
                          <a:effectLst/>
                          <a:latin typeface="Arial" panose="020B0604020202020204" pitchFamily="34" charset="0"/>
                          <a:ea typeface="Calibri" panose="020F0502020204030204" pitchFamily="34" charset="0"/>
                          <a:cs typeface="Arial" panose="020B0604020202020204" pitchFamily="34" charset="0"/>
                        </a:rPr>
                        <a:t>2-)Metabolik asidoz vakalarında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•Diyabetik ketoz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•Çocuk diyareleri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•Ağır enfeksiyon hastalıkları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•Hafif böbrek yetmezliği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•Kaşeksi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•Ketojenik diyetler ve asitleştirici ilaçlar</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Not:</a:t>
                      </a:r>
                      <a:r>
                        <a:rPr lang="tr-TR" sz="1000" b="0" i="1" dirty="0">
                          <a:solidFill>
                            <a:schemeClr val="tx1"/>
                          </a:solidFill>
                          <a:effectLst/>
                          <a:latin typeface="Arial" panose="020B0604020202020204" pitchFamily="34" charset="0"/>
                          <a:ea typeface="Calibri" panose="020F0502020204030204" pitchFamily="34" charset="0"/>
                          <a:cs typeface="Arial" panose="020B0604020202020204" pitchFamily="34" charset="0"/>
                        </a:rPr>
                        <a:t>Şiddetli dehidratasyon durumunda ve CPR uygulaması sırasında ilk tercih edilen sıvıdır.</a:t>
                      </a:r>
                    </a:p>
                    <a:p>
                      <a:pPr>
                        <a:lnSpc>
                          <a:spcPct val="107000"/>
                        </a:lnSpc>
                        <a:spcAft>
                          <a:spcPts val="0"/>
                        </a:spcAft>
                      </a:pPr>
                      <a:endPar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-Karaciğer hastalıkları ve anoksik durumlar gibi laktat metabolizmasının ağır derecede bozulduğu durumlar</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-Addison hastalığı (Potasyumsuz solüsyonlar tercih edilmelidir)</a:t>
                      </a: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1749357">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5 Adet</a:t>
                      </a:r>
                      <a:endParaRPr lang="tr-TR" sz="1100" b="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2 Adet</a:t>
                      </a:r>
                      <a:endParaRPr lang="tr-TR" sz="1100" b="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5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Maddeleri</a:t>
                      </a:r>
                      <a:r>
                        <a:rPr lang="tr-TR" sz="900" b="1" baseline="0" dirty="0">
                          <a:solidFill>
                            <a:srgbClr val="C00000"/>
                          </a:solidFill>
                          <a:effectLst/>
                          <a:latin typeface="Arial" panose="020B0604020202020204" pitchFamily="34" charset="0"/>
                          <a:ea typeface="Calibri" panose="020F0502020204030204" pitchFamily="34" charset="0"/>
                          <a:cs typeface="Arial" panose="020B0604020202020204" pitchFamily="34" charset="0"/>
                        </a:rPr>
                        <a:t> ve Miktarları</a:t>
                      </a: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t>
                      </a:r>
                      <a:endParaRPr lang="tr-TR" sz="9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Sodyum laktat: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1.5 g</a:t>
                      </a: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Potasyum klorür: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0.2 g</a:t>
                      </a: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Sodyum klorür: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3 g</a:t>
                      </a: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Kalsiyum klorür dihidrat: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1.5 g</a:t>
                      </a:r>
                      <a:endParaRPr lang="tr-TR" sz="1100" b="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IV</a:t>
                      </a:r>
                      <a:endParaRPr lang="tr-TR" sz="1100" b="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7917" r="-40" b="6708"/>
          <a:stretch/>
        </p:blipFill>
        <p:spPr>
          <a:xfrm>
            <a:off x="4786009" y="787940"/>
            <a:ext cx="2240198" cy="2365975"/>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2725194362"/>
              </p:ext>
            </p:extLst>
          </p:nvPr>
        </p:nvGraphicFramePr>
        <p:xfrm>
          <a:off x="519113" y="5223287"/>
          <a:ext cx="6521450" cy="4850439"/>
        </p:xfrm>
        <a:graphic>
          <a:graphicData uri="http://schemas.openxmlformats.org/drawingml/2006/table">
            <a:tbl>
              <a:tblPr firstRow="1" firstCol="1" bandRow="1"/>
              <a:tblGrid>
                <a:gridCol w="4257168">
                  <a:extLst>
                    <a:ext uri="{9D8B030D-6E8A-4147-A177-3AD203B41FA5}">
                      <a16:colId xmlns:a16="http://schemas.microsoft.com/office/drawing/2014/main" val="20000"/>
                    </a:ext>
                  </a:extLst>
                </a:gridCol>
                <a:gridCol w="2264282">
                  <a:extLst>
                    <a:ext uri="{9D8B030D-6E8A-4147-A177-3AD203B41FA5}">
                      <a16:colId xmlns:a16="http://schemas.microsoft.com/office/drawing/2014/main" val="20001"/>
                    </a:ext>
                  </a:extLst>
                </a:gridCol>
              </a:tblGrid>
              <a:tr h="423791">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İsolyte</a:t>
                      </a:r>
                      <a:r>
                        <a:rPr lang="tr-TR" sz="2600" b="1" baseline="0" dirty="0">
                          <a:solidFill>
                            <a:srgbClr val="C00000"/>
                          </a:solidFill>
                          <a:effectLst/>
                          <a:latin typeface="Arial" panose="020B0604020202020204" pitchFamily="34" charset="0"/>
                          <a:ea typeface="Calibri" panose="020F0502020204030204" pitchFamily="34" charset="0"/>
                          <a:cs typeface="Arial" panose="020B0604020202020204" pitchFamily="34" charset="0"/>
                        </a:rPr>
                        <a:t> 500 cc</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2339331">
                <a:tc rowSpan="2">
                  <a:txBody>
                    <a:bodyPr/>
                    <a:lstStyle/>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-Ameliyatlı hastalarda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-Ani baslangıçlı ishali olan çocuklarda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-Bazı şeker hastalarında görülen dehidratasyon durumunda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-Konsantre haldeki bazı ilaçları seyreltmek amacıyla</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-İçeriğindeki maddelerden herhangi birine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karşı aşırı hassasiyet</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-Böbrek yetmezliği(Anüri, ağır oligüri)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-Crush sendromu</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-Ağır hemoliz</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-Sürrenal yetmezlik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-Hipoparatiroidizm</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-Kalp bloğu</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-Alkaloz</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2052000">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5 Adet</a:t>
                      </a:r>
                      <a:endParaRPr lang="tr-TR" sz="1100" b="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5 Adet</a:t>
                      </a:r>
                      <a:endParaRPr lang="tr-TR" sz="1100" b="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5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Maddeleri</a:t>
                      </a:r>
                      <a:r>
                        <a:rPr lang="tr-TR" sz="900" b="1" baseline="0" dirty="0">
                          <a:solidFill>
                            <a:srgbClr val="C00000"/>
                          </a:solidFill>
                          <a:effectLst/>
                          <a:latin typeface="Arial" panose="020B0604020202020204" pitchFamily="34" charset="0"/>
                          <a:ea typeface="Calibri" panose="020F0502020204030204" pitchFamily="34" charset="0"/>
                          <a:cs typeface="Arial" panose="020B0604020202020204" pitchFamily="34" charset="0"/>
                        </a:rPr>
                        <a:t> ve miktarları:</a:t>
                      </a:r>
                    </a:p>
                    <a:p>
                      <a:pPr>
                        <a:lnSpc>
                          <a:spcPct val="107000"/>
                        </a:lnSpc>
                        <a:spcAft>
                          <a:spcPts val="0"/>
                        </a:spcAft>
                      </a:pPr>
                      <a:r>
                        <a:rPr lang="tr-TR" sz="9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Sodyum asetat trihidrat: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3.2 g</a:t>
                      </a:r>
                    </a:p>
                    <a:p>
                      <a:pPr>
                        <a:lnSpc>
                          <a:spcPct val="107000"/>
                        </a:lnSpc>
                        <a:spcAft>
                          <a:spcPts val="0"/>
                        </a:spcAft>
                      </a:pPr>
                      <a:r>
                        <a:rPr lang="tr-TR" sz="9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Sodyum klorür: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2.5 g</a:t>
                      </a:r>
                    </a:p>
                    <a:p>
                      <a:pPr>
                        <a:lnSpc>
                          <a:spcPct val="107000"/>
                        </a:lnSpc>
                        <a:spcAft>
                          <a:spcPts val="0"/>
                        </a:spcAft>
                      </a:pPr>
                      <a:r>
                        <a:rPr lang="tr-TR" sz="9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Potasyum klorür: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325 mg</a:t>
                      </a:r>
                    </a:p>
                    <a:p>
                      <a:pPr>
                        <a:lnSpc>
                          <a:spcPct val="107000"/>
                        </a:lnSpc>
                        <a:spcAft>
                          <a:spcPts val="0"/>
                        </a:spcAft>
                      </a:pPr>
                      <a:r>
                        <a:rPr lang="tr-TR" sz="9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Sodyum sitrat dihidrat: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325 mg</a:t>
                      </a:r>
                    </a:p>
                    <a:p>
                      <a:pPr>
                        <a:lnSpc>
                          <a:spcPct val="107000"/>
                        </a:lnSpc>
                        <a:spcAft>
                          <a:spcPts val="0"/>
                        </a:spcAft>
                      </a:pPr>
                      <a:r>
                        <a:rPr lang="tr-TR" sz="9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Kalsiyum klorür dihidrat: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175 mg</a:t>
                      </a:r>
                    </a:p>
                    <a:p>
                      <a:pPr>
                        <a:lnSpc>
                          <a:spcPct val="107000"/>
                        </a:lnSpc>
                        <a:spcAft>
                          <a:spcPts val="0"/>
                        </a:spcAft>
                      </a:pPr>
                      <a:r>
                        <a:rPr lang="tr-TR" sz="9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Magnezyum klorür hekzahidrat: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155</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mg</a:t>
                      </a:r>
                    </a:p>
                    <a:p>
                      <a:pPr>
                        <a:lnSpc>
                          <a:spcPct val="107000"/>
                        </a:lnSpc>
                        <a:spcAft>
                          <a:spcPts val="0"/>
                        </a:spcAft>
                      </a:pPr>
                      <a:endParaRPr lang="tr-TR" sz="9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IV</a:t>
                      </a:r>
                      <a:endParaRPr lang="tr-TR" sz="1100" b="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sp>
        <p:nvSpPr>
          <p:cNvPr id="4" name="TextBox 3"/>
          <p:cNvSpPr txBox="1"/>
          <p:nvPr/>
        </p:nvSpPr>
        <p:spPr>
          <a:xfrm>
            <a:off x="3200400" y="7101191"/>
            <a:ext cx="184731" cy="369332"/>
          </a:xfrm>
          <a:prstGeom prst="rect">
            <a:avLst/>
          </a:prstGeom>
          <a:noFill/>
        </p:spPr>
        <p:txBody>
          <a:bodyPr wrap="none" rtlCol="0">
            <a:spAutoFit/>
          </a:bodyPr>
          <a:lstStyle/>
          <a:p>
            <a:endParaRPr lang="tr-TR" dirty="0"/>
          </a:p>
        </p:txBody>
      </p:sp>
      <p:sp>
        <p:nvSpPr>
          <p:cNvPr id="8" name="TextBox 7"/>
          <p:cNvSpPr txBox="1"/>
          <p:nvPr/>
        </p:nvSpPr>
        <p:spPr>
          <a:xfrm>
            <a:off x="3200400" y="6838545"/>
            <a:ext cx="1402948" cy="2773388"/>
          </a:xfrm>
          <a:prstGeom prst="rect">
            <a:avLst/>
          </a:prstGeom>
          <a:noFill/>
        </p:spPr>
        <p:txBody>
          <a:bodyPr wrap="none" rtlCol="0">
            <a:spAutoFit/>
          </a:bodyPr>
          <a:lstStyle/>
          <a:p>
            <a:pPr lvl="0" defTabSz="755934">
              <a:lnSpc>
                <a:spcPct val="107000"/>
              </a:lnSpc>
            </a:pPr>
            <a:r>
              <a:rPr lang="tr-TR" sz="1600" b="1" dirty="0">
                <a:solidFill>
                  <a:srgbClr val="C00000"/>
                </a:solidFill>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latin typeface="Arial" panose="020B0604020202020204" pitchFamily="34" charset="0"/>
              <a:ea typeface="Calibri" panose="020F0502020204030204" pitchFamily="34" charset="0"/>
              <a:cs typeface="Arial" panose="020B0604020202020204" pitchFamily="34" charset="0"/>
            </a:endParaRP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-Alerjik reaksiyonlar</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-Hipotansiyon</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-Göğüs ağrısı</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-Bradikardi</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-Taşikardi</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-Baş dönmesi</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-Konfüzyon</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-Aritmi</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-Terleme</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-Hiperventilasyon</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-Ödem</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-Bulantı, kusma</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-Karın ağrısı, İshal</a:t>
            </a:r>
          </a:p>
          <a:p>
            <a:endParaRPr lang="tr-TR" dirty="0"/>
          </a:p>
        </p:txBody>
      </p:sp>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t="6622"/>
          <a:stretch/>
        </p:blipFill>
        <p:spPr>
          <a:xfrm>
            <a:off x="4786009" y="5661497"/>
            <a:ext cx="2240197" cy="2315183"/>
          </a:xfrm>
          <a:prstGeom prst="rect">
            <a:avLst/>
          </a:prstGeom>
        </p:spPr>
      </p:pic>
      <p:pic>
        <p:nvPicPr>
          <p:cNvPr id="10" name="Picture 9"/>
          <p:cNvPicPr>
            <a:picLocks noChangeAspect="1"/>
          </p:cNvPicPr>
          <p:nvPr/>
        </p:nvPicPr>
        <p:blipFill rotWithShape="1">
          <a:blip r:embed="rId5" cstate="print">
            <a:extLst>
              <a:ext uri="{28A0092B-C50C-407E-A947-70E740481C1C}">
                <a14:useLocalDpi xmlns:a14="http://schemas.microsoft.com/office/drawing/2010/main" val="0"/>
              </a:ext>
            </a:extLst>
          </a:blip>
          <a:srcRect t="30391" b="20669"/>
          <a:stretch/>
        </p:blipFill>
        <p:spPr>
          <a:xfrm>
            <a:off x="3341731" y="10274108"/>
            <a:ext cx="845431" cy="268941"/>
          </a:xfrm>
          <a:prstGeom prst="rect">
            <a:avLst/>
          </a:prstGeom>
        </p:spPr>
      </p:pic>
      <p:sp>
        <p:nvSpPr>
          <p:cNvPr id="14" name="TextBox 13"/>
          <p:cNvSpPr txBox="1"/>
          <p:nvPr/>
        </p:nvSpPr>
        <p:spPr>
          <a:xfrm>
            <a:off x="3574141" y="10259753"/>
            <a:ext cx="418249" cy="261610"/>
          </a:xfrm>
          <a:prstGeom prst="rect">
            <a:avLst/>
          </a:prstGeom>
          <a:noFill/>
        </p:spPr>
        <p:txBody>
          <a:bodyPr wrap="square" rtlCol="0">
            <a:spAutoFit/>
          </a:bodyPr>
          <a:lstStyle/>
          <a:p>
            <a:pPr algn="ctr"/>
            <a:r>
              <a:rPr lang="tr-TR" sz="1100" b="1" dirty="0">
                <a:latin typeface="Arial" panose="020B0604020202020204" pitchFamily="34" charset="0"/>
                <a:cs typeface="Arial" panose="020B0604020202020204" pitchFamily="34" charset="0"/>
              </a:rPr>
              <a:t>21</a:t>
            </a:r>
          </a:p>
        </p:txBody>
      </p:sp>
    </p:spTree>
    <p:extLst>
      <p:ext uri="{BB962C8B-B14F-4D97-AF65-F5344CB8AC3E}">
        <p14:creationId xmlns:p14="http://schemas.microsoft.com/office/powerpoint/2010/main" val="23415249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887" y="1884246"/>
            <a:ext cx="6913901" cy="6923321"/>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446437445"/>
              </p:ext>
            </p:extLst>
          </p:nvPr>
        </p:nvGraphicFramePr>
        <p:xfrm>
          <a:off x="519113" y="339993"/>
          <a:ext cx="6521450" cy="4561073"/>
        </p:xfrm>
        <a:graphic>
          <a:graphicData uri="http://schemas.openxmlformats.org/drawingml/2006/table">
            <a:tbl>
              <a:tblPr firstRow="1" firstCol="1" bandRow="1"/>
              <a:tblGrid>
                <a:gridCol w="4091798">
                  <a:extLst>
                    <a:ext uri="{9D8B030D-6E8A-4147-A177-3AD203B41FA5}">
                      <a16:colId xmlns:a16="http://schemas.microsoft.com/office/drawing/2014/main" val="20000"/>
                    </a:ext>
                  </a:extLst>
                </a:gridCol>
                <a:gridCol w="2429652">
                  <a:extLst>
                    <a:ext uri="{9D8B030D-6E8A-4147-A177-3AD203B41FA5}">
                      <a16:colId xmlns:a16="http://schemas.microsoft.com/office/drawing/2014/main" val="20001"/>
                    </a:ext>
                  </a:extLst>
                </a:gridCol>
              </a:tblGrid>
              <a:tr h="423791">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İsolyte</a:t>
                      </a:r>
                      <a:r>
                        <a:rPr lang="tr-TR" sz="2600" b="1" baseline="0" dirty="0">
                          <a:solidFill>
                            <a:srgbClr val="C00000"/>
                          </a:solidFill>
                          <a:effectLst/>
                          <a:latin typeface="Arial" panose="020B0604020202020204" pitchFamily="34" charset="0"/>
                          <a:ea typeface="Calibri" panose="020F0502020204030204" pitchFamily="34" charset="0"/>
                          <a:cs typeface="Arial" panose="020B0604020202020204" pitchFamily="34" charset="0"/>
                        </a:rPr>
                        <a:t>-S 500 cc</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903216">
                <a:tc rowSpan="2">
                  <a:txBody>
                    <a:bodyPr/>
                    <a:lstStyle/>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-Dehidratasyon(Tedavi ve önleme)</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-İçeriğindeki maddelerden herhangi birine karşı aşırı hassasiyet</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-Anüri, ağır oligüri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-Böbrek yetmezliği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-Kalp-damar sisteminin yetmezliği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-Bileşimindeki elektrolitleri uygulamanın klinik yönden zararlı olabilecegi durumlar.</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-Alerjik reaksiyonlar</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-Hipotansiyon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-Aritmi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-Konfüzyon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-Ödem</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052000">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5 Adet</a:t>
                      </a:r>
                      <a:endParaRPr lang="tr-TR" sz="1100" b="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5 Adet</a:t>
                      </a:r>
                      <a:endParaRPr lang="tr-TR" sz="1100" b="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5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Maddeleri</a:t>
                      </a:r>
                      <a:r>
                        <a:rPr lang="tr-TR" sz="900" b="1" baseline="0" dirty="0">
                          <a:solidFill>
                            <a:srgbClr val="C00000"/>
                          </a:solidFill>
                          <a:effectLst/>
                          <a:latin typeface="Arial" panose="020B0604020202020204" pitchFamily="34" charset="0"/>
                          <a:ea typeface="Calibri" panose="020F0502020204030204" pitchFamily="34" charset="0"/>
                          <a:cs typeface="Arial" panose="020B0604020202020204" pitchFamily="34" charset="0"/>
                        </a:rPr>
                        <a:t> ve miktarları: </a:t>
                      </a:r>
                    </a:p>
                    <a:p>
                      <a:pPr>
                        <a:lnSpc>
                          <a:spcPct val="107000"/>
                        </a:lnSpc>
                        <a:spcAft>
                          <a:spcPts val="0"/>
                        </a:spcAft>
                      </a:pPr>
                      <a:r>
                        <a:rPr lang="tr-TR" sz="9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Sodyum asetat trihidrat: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1.37 g</a:t>
                      </a:r>
                    </a:p>
                    <a:p>
                      <a:pPr>
                        <a:lnSpc>
                          <a:spcPct val="107000"/>
                        </a:lnSpc>
                        <a:spcAft>
                          <a:spcPts val="0"/>
                        </a:spcAft>
                      </a:pPr>
                      <a:r>
                        <a:rPr lang="tr-TR" sz="9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Sodyum klorür: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2.65 g</a:t>
                      </a:r>
                    </a:p>
                    <a:p>
                      <a:pPr>
                        <a:lnSpc>
                          <a:spcPct val="107000"/>
                        </a:lnSpc>
                        <a:spcAft>
                          <a:spcPts val="0"/>
                        </a:spcAft>
                      </a:pPr>
                      <a:r>
                        <a:rPr lang="tr-TR" sz="9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Potasyum klorür:</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137 mg</a:t>
                      </a:r>
                    </a:p>
                    <a:p>
                      <a:pPr>
                        <a:lnSpc>
                          <a:spcPct val="107000"/>
                        </a:lnSpc>
                        <a:spcAft>
                          <a:spcPts val="0"/>
                        </a:spcAft>
                      </a:pPr>
                      <a:r>
                        <a:rPr lang="tr-TR" sz="9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Sodyum glukonat: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2.5 g</a:t>
                      </a:r>
                    </a:p>
                    <a:p>
                      <a:pPr>
                        <a:lnSpc>
                          <a:spcPct val="107000"/>
                        </a:lnSpc>
                        <a:spcAft>
                          <a:spcPts val="0"/>
                        </a:spcAft>
                      </a:pPr>
                      <a:r>
                        <a:rPr lang="tr-TR" sz="9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Monobazik potasyum fosfat: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4.1 mg</a:t>
                      </a:r>
                    </a:p>
                    <a:p>
                      <a:pPr>
                        <a:lnSpc>
                          <a:spcPct val="107000"/>
                        </a:lnSpc>
                        <a:spcAft>
                          <a:spcPts val="0"/>
                        </a:spcAft>
                      </a:pPr>
                      <a:r>
                        <a:rPr lang="tr-TR" sz="9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Magnezyum klorür hekzahidrat:</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150mg</a:t>
                      </a:r>
                    </a:p>
                    <a:p>
                      <a:pPr>
                        <a:lnSpc>
                          <a:spcPct val="107000"/>
                        </a:lnSpc>
                        <a:spcAft>
                          <a:spcPts val="0"/>
                        </a:spcAft>
                      </a:pPr>
                      <a:r>
                        <a:rPr lang="tr-TR" sz="9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Sodyum fosfat dibazik heptahidrat: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600mg</a:t>
                      </a:r>
                    </a:p>
                    <a:p>
                      <a:pPr>
                        <a:lnSpc>
                          <a:spcPct val="107000"/>
                        </a:lnSpc>
                        <a:spcAft>
                          <a:spcPts val="0"/>
                        </a:spcAft>
                      </a:pPr>
                      <a:endParaRPr lang="tr-TR" sz="9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IV</a:t>
                      </a:r>
                      <a:endParaRPr lang="tr-TR" sz="1100" b="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877301504"/>
              </p:ext>
            </p:extLst>
          </p:nvPr>
        </p:nvGraphicFramePr>
        <p:xfrm>
          <a:off x="535325" y="5278409"/>
          <a:ext cx="6521450" cy="4379206"/>
        </p:xfrm>
        <a:graphic>
          <a:graphicData uri="http://schemas.openxmlformats.org/drawingml/2006/table">
            <a:tbl>
              <a:tblPr firstRow="1" firstCol="1" bandRow="1"/>
              <a:tblGrid>
                <a:gridCol w="4091798">
                  <a:extLst>
                    <a:ext uri="{9D8B030D-6E8A-4147-A177-3AD203B41FA5}">
                      <a16:colId xmlns:a16="http://schemas.microsoft.com/office/drawing/2014/main" val="20000"/>
                    </a:ext>
                  </a:extLst>
                </a:gridCol>
                <a:gridCol w="2429652">
                  <a:extLst>
                    <a:ext uri="{9D8B030D-6E8A-4147-A177-3AD203B41FA5}">
                      <a16:colId xmlns:a16="http://schemas.microsoft.com/office/drawing/2014/main" val="20001"/>
                    </a:ext>
                  </a:extLst>
                </a:gridCol>
              </a:tblGrid>
              <a:tr h="423791">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İsolyte</a:t>
                      </a:r>
                      <a:r>
                        <a:rPr lang="tr-TR" sz="2600" b="1" baseline="0" dirty="0">
                          <a:solidFill>
                            <a:srgbClr val="C00000"/>
                          </a:solidFill>
                          <a:effectLst/>
                          <a:latin typeface="Arial" panose="020B0604020202020204" pitchFamily="34" charset="0"/>
                          <a:ea typeface="Calibri" panose="020F0502020204030204" pitchFamily="34" charset="0"/>
                          <a:cs typeface="Arial" panose="020B0604020202020204" pitchFamily="34" charset="0"/>
                        </a:rPr>
                        <a:t>-P 500 cc</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903216">
                <a:tc rowSpan="2">
                  <a:txBody>
                    <a:bodyPr/>
                    <a:lstStyle/>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-Bebek ve küçük çocuklarda günlük sıvı-elektrolit dengesinin idamesinde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-Çocuklarda ishal nedeniyle meydana gelen sıvı ve elektrolit kayıplarında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-Dehidratasyon (Tedavi ve önleme)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-Hipoglisemi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-Konsantre haldeki bazı ilaçları seyreltmek amacıyla</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-İçeriğindeki maddelerden herhangi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birine karşı aşırı hassasiyet</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-Sülfit ve mısır kaynaklı ürünlere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karşı aşırı hassasiyet</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-Böbrek yetmezliği(Anüri, ağır oligüri)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-Crush sendromu</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-Ağır hemoliz</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-Sürrenal yetmezlik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-Hipoparatiroidizm</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-Kalp bloğu</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-Alkaloz</a:t>
                      </a: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052000">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5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5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5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Maddeleri</a:t>
                      </a:r>
                      <a:r>
                        <a:rPr lang="tr-TR" sz="900" b="1" baseline="0" dirty="0">
                          <a:solidFill>
                            <a:srgbClr val="C00000"/>
                          </a:solidFill>
                          <a:effectLst/>
                          <a:latin typeface="Arial" panose="020B0604020202020204" pitchFamily="34" charset="0"/>
                          <a:ea typeface="Calibri" panose="020F0502020204030204" pitchFamily="34" charset="0"/>
                          <a:cs typeface="Arial" panose="020B0604020202020204" pitchFamily="34" charset="0"/>
                        </a:rPr>
                        <a:t> ve miktarları: </a:t>
                      </a:r>
                    </a:p>
                    <a:p>
                      <a:pPr>
                        <a:lnSpc>
                          <a:spcPct val="107000"/>
                        </a:lnSpc>
                        <a:spcAft>
                          <a:spcPts val="0"/>
                        </a:spcAft>
                      </a:pPr>
                      <a:r>
                        <a:rPr lang="tr-TR" sz="9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Dextroz: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25 g (%5)</a:t>
                      </a:r>
                    </a:p>
                    <a:p>
                      <a:pPr>
                        <a:lnSpc>
                          <a:spcPct val="107000"/>
                        </a:lnSpc>
                        <a:spcAft>
                          <a:spcPts val="0"/>
                        </a:spcAft>
                      </a:pPr>
                      <a:r>
                        <a:rPr lang="tr-TR" sz="9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Sodyum laktat: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1.3 g</a:t>
                      </a:r>
                    </a:p>
                    <a:p>
                      <a:pPr>
                        <a:lnSpc>
                          <a:spcPct val="107000"/>
                        </a:lnSpc>
                        <a:spcAft>
                          <a:spcPts val="0"/>
                        </a:spcAft>
                      </a:pPr>
                      <a:r>
                        <a:rPr lang="tr-TR" sz="9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Potasyum klorür: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650 mg</a:t>
                      </a:r>
                    </a:p>
                    <a:p>
                      <a:pPr>
                        <a:lnSpc>
                          <a:spcPct val="107000"/>
                        </a:lnSpc>
                        <a:spcAft>
                          <a:spcPts val="0"/>
                        </a:spcAft>
                      </a:pPr>
                      <a:r>
                        <a:rPr lang="tr-TR" sz="9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Magnezyum klorür hekzahidrat: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155 mg</a:t>
                      </a:r>
                    </a:p>
                    <a:p>
                      <a:pPr>
                        <a:lnSpc>
                          <a:spcPct val="107000"/>
                        </a:lnSpc>
                        <a:spcAft>
                          <a:spcPts val="0"/>
                        </a:spcAft>
                      </a:pPr>
                      <a:r>
                        <a:rPr lang="tr-TR" sz="9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Dibazik potasyum fosfat: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130 mg</a:t>
                      </a:r>
                    </a:p>
                    <a:p>
                      <a:pPr>
                        <a:lnSpc>
                          <a:spcPct val="107000"/>
                        </a:lnSpc>
                        <a:spcAft>
                          <a:spcPts val="0"/>
                        </a:spcAft>
                      </a:pPr>
                      <a:endParaRPr lang="tr-TR" sz="9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IV</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sp>
        <p:nvSpPr>
          <p:cNvPr id="4" name="TextBox 3"/>
          <p:cNvSpPr txBox="1"/>
          <p:nvPr/>
        </p:nvSpPr>
        <p:spPr>
          <a:xfrm>
            <a:off x="2957208" y="7373566"/>
            <a:ext cx="1402948" cy="2155077"/>
          </a:xfrm>
          <a:prstGeom prst="rect">
            <a:avLst/>
          </a:prstGeom>
          <a:noFill/>
        </p:spPr>
        <p:txBody>
          <a:bodyPr wrap="none" rtlCol="0">
            <a:spAutoFit/>
          </a:bodyPr>
          <a:lstStyle/>
          <a:p>
            <a:pPr lvl="0" defTabSz="755934">
              <a:lnSpc>
                <a:spcPct val="107000"/>
              </a:lnSpc>
            </a:pPr>
            <a:r>
              <a:rPr lang="tr-TR" sz="1600" b="1" dirty="0">
                <a:solidFill>
                  <a:srgbClr val="C00000"/>
                </a:solidFill>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latin typeface="Arial" panose="020B0604020202020204" pitchFamily="34" charset="0"/>
              <a:ea typeface="Calibri" panose="020F0502020204030204" pitchFamily="34" charset="0"/>
              <a:cs typeface="Arial" panose="020B0604020202020204" pitchFamily="34" charset="0"/>
            </a:endParaRP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-Alerjik reaksiyonlar</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-Hipotansiyon</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-Göğüs ağrısı</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-Bradikardi</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-Taşikardi</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-Baş dönmesi</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-Konfüzyon</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-Ödem</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-Hiperventilasyon</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-Bulantı, kusma</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-Karın ağrısı, İshal</a:t>
            </a:r>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6774" b="2906"/>
          <a:stretch/>
        </p:blipFill>
        <p:spPr>
          <a:xfrm>
            <a:off x="4883285" y="817123"/>
            <a:ext cx="1976514" cy="1785181"/>
          </a:xfrm>
          <a:prstGeom prst="rect">
            <a:avLst/>
          </a:prstGeo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t="5040" b="4437"/>
          <a:stretch/>
        </p:blipFill>
        <p:spPr>
          <a:xfrm>
            <a:off x="4883285" y="5768502"/>
            <a:ext cx="1977278" cy="1789889"/>
          </a:xfrm>
          <a:prstGeom prst="rect">
            <a:avLst/>
          </a:prstGeom>
        </p:spPr>
      </p:pic>
      <p:pic>
        <p:nvPicPr>
          <p:cNvPr id="9" name="Picture 8"/>
          <p:cNvPicPr>
            <a:picLocks noChangeAspect="1"/>
          </p:cNvPicPr>
          <p:nvPr/>
        </p:nvPicPr>
        <p:blipFill rotWithShape="1">
          <a:blip r:embed="rId5" cstate="print">
            <a:extLst>
              <a:ext uri="{28A0092B-C50C-407E-A947-70E740481C1C}">
                <a14:useLocalDpi xmlns:a14="http://schemas.microsoft.com/office/drawing/2010/main" val="0"/>
              </a:ext>
            </a:extLst>
          </a:blip>
          <a:srcRect t="30391" b="20669"/>
          <a:stretch/>
        </p:blipFill>
        <p:spPr>
          <a:xfrm>
            <a:off x="3341731" y="10274108"/>
            <a:ext cx="845431" cy="268941"/>
          </a:xfrm>
          <a:prstGeom prst="rect">
            <a:avLst/>
          </a:prstGeom>
        </p:spPr>
      </p:pic>
      <p:sp>
        <p:nvSpPr>
          <p:cNvPr id="11" name="TextBox 10"/>
          <p:cNvSpPr txBox="1"/>
          <p:nvPr/>
        </p:nvSpPr>
        <p:spPr>
          <a:xfrm>
            <a:off x="3574141" y="10259753"/>
            <a:ext cx="418249" cy="261610"/>
          </a:xfrm>
          <a:prstGeom prst="rect">
            <a:avLst/>
          </a:prstGeom>
          <a:noFill/>
        </p:spPr>
        <p:txBody>
          <a:bodyPr wrap="square" rtlCol="0">
            <a:spAutoFit/>
          </a:bodyPr>
          <a:lstStyle/>
          <a:p>
            <a:pPr algn="ctr"/>
            <a:r>
              <a:rPr lang="tr-TR" sz="1100" b="1" dirty="0">
                <a:latin typeface="Arial" panose="020B0604020202020204" pitchFamily="34" charset="0"/>
                <a:cs typeface="Arial" panose="020B0604020202020204" pitchFamily="34" charset="0"/>
              </a:rPr>
              <a:t>22</a:t>
            </a:r>
          </a:p>
        </p:txBody>
      </p:sp>
    </p:spTree>
    <p:extLst>
      <p:ext uri="{BB962C8B-B14F-4D97-AF65-F5344CB8AC3E}">
        <p14:creationId xmlns:p14="http://schemas.microsoft.com/office/powerpoint/2010/main" val="15250286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887" y="1884246"/>
            <a:ext cx="6913901" cy="6923321"/>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3991879565"/>
              </p:ext>
            </p:extLst>
          </p:nvPr>
        </p:nvGraphicFramePr>
        <p:xfrm>
          <a:off x="519113" y="339993"/>
          <a:ext cx="6521450" cy="4854570"/>
        </p:xfrm>
        <a:graphic>
          <a:graphicData uri="http://schemas.openxmlformats.org/drawingml/2006/table">
            <a:tbl>
              <a:tblPr firstRow="1" firstCol="1" bandRow="1"/>
              <a:tblGrid>
                <a:gridCol w="4082070">
                  <a:extLst>
                    <a:ext uri="{9D8B030D-6E8A-4147-A177-3AD203B41FA5}">
                      <a16:colId xmlns:a16="http://schemas.microsoft.com/office/drawing/2014/main" val="20000"/>
                    </a:ext>
                  </a:extLst>
                </a:gridCol>
                <a:gridCol w="2439380">
                  <a:extLst>
                    <a:ext uri="{9D8B030D-6E8A-4147-A177-3AD203B41FA5}">
                      <a16:colId xmlns:a16="http://schemas.microsoft.com/office/drawing/2014/main" val="20001"/>
                    </a:ext>
                  </a:extLst>
                </a:gridCol>
              </a:tblGrid>
              <a:tr h="423791">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Mannitol</a:t>
                      </a:r>
                      <a:r>
                        <a:rPr lang="tr-TR" sz="2600" b="1" baseline="0" dirty="0">
                          <a:solidFill>
                            <a:srgbClr val="C00000"/>
                          </a:solidFill>
                          <a:effectLst/>
                          <a:latin typeface="Arial" panose="020B0604020202020204" pitchFamily="34" charset="0"/>
                          <a:ea typeface="Calibri" panose="020F0502020204030204" pitchFamily="34" charset="0"/>
                          <a:cs typeface="Arial" panose="020B0604020202020204" pitchFamily="34" charset="0"/>
                        </a:rPr>
                        <a:t> 500 cc</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903216">
                <a:tc rowSpan="2">
                  <a:txBody>
                    <a:bodyPr/>
                    <a:lstStyle/>
                    <a:p>
                      <a:pPr>
                        <a:lnSpc>
                          <a:spcPct val="107000"/>
                        </a:lnSpc>
                        <a:spcAft>
                          <a:spcPts val="0"/>
                        </a:spcAft>
                      </a:pPr>
                      <a:r>
                        <a:rPr lang="tr-TR" sz="1000" dirty="0">
                          <a:effectLst/>
                          <a:latin typeface="Arial" panose="020B0604020202020204" pitchFamily="34" charset="0"/>
                          <a:ea typeface="Calibri" panose="020F0502020204030204" pitchFamily="34" charset="0"/>
                          <a:cs typeface="Arial" panose="020B0604020202020204" pitchFamily="34" charset="0"/>
                        </a:rPr>
                        <a:t>Osmotik diüretik etkili bir sıvıdır.</a:t>
                      </a:r>
                    </a:p>
                    <a:p>
                      <a:pPr>
                        <a:lnSpc>
                          <a:spcPct val="107000"/>
                        </a:lnSpc>
                        <a:spcAft>
                          <a:spcPts val="0"/>
                        </a:spcAft>
                      </a:pPr>
                      <a:endPar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-İntrakraniyal basıncın azaltılması ve serebral ödemin tedavisi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-Glokom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-Böbreklerden atılabilen maddelerle olan zehirlenmelerde maddenin atılımını hızlandırmak,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-Vasküler  cerrahi sırasında böbrek fonksiyonunu korumak,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-Nakil yapılan böbrekte diürez başlatmak,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-Akut böbrek yetmezliği(Anüri) ve oligüri </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-Plazma hiperozmolaritesi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-Şiddetli dehidratasyon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-Kronik böbrek yetmezliği(Anüri)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-Şiddetli kalp yetmezliği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-Şiddetli akciğer konjesyonu</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-Pulmoner ödem</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-Aktif kafa içi kanamaları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(Kraniyotomi hariç)</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-Kan beyin bariyerinin bozulması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-Mannitole karşı aşırı hassasiyet</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052000">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2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2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2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a:t>
                      </a:r>
                      <a:r>
                        <a:rPr lang="tr-TR" sz="900" b="1" baseline="0" dirty="0">
                          <a:solidFill>
                            <a:srgbClr val="C00000"/>
                          </a:solidFill>
                          <a:effectLst/>
                          <a:latin typeface="Arial" panose="020B0604020202020204" pitchFamily="34" charset="0"/>
                          <a:ea typeface="Calibri" panose="020F0502020204030204" pitchFamily="34" charset="0"/>
                          <a:cs typeface="Arial" panose="020B0604020202020204" pitchFamily="34" charset="0"/>
                        </a:rPr>
                        <a:t> ve M</a:t>
                      </a: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iktarı: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Mannitol (%20)</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IV</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gn="l">
                        <a:lnSpc>
                          <a:spcPct val="107000"/>
                        </a:lnSpc>
                        <a:spcAft>
                          <a:spcPts val="0"/>
                        </a:spcAft>
                      </a:pPr>
                      <a:r>
                        <a:rPr lang="tr-TR" sz="900" b="1" dirty="0">
                          <a:effectLst/>
                          <a:latin typeface="Arial" panose="020B0604020202020204" pitchFamily="34" charset="0"/>
                          <a:ea typeface="Calibri" panose="020F0502020204030204" pitchFamily="34" charset="0"/>
                          <a:cs typeface="Arial" panose="020B0604020202020204" pitchFamily="34" charset="0"/>
                        </a:rPr>
                        <a:t>-İntrakraniyal basıncın azaltılması ve serebral ödemin tedavisi ve glokom</a:t>
                      </a:r>
                      <a:r>
                        <a:rPr lang="tr-TR" sz="900" dirty="0">
                          <a:effectLst/>
                          <a:latin typeface="Arial" panose="020B0604020202020204" pitchFamily="34" charset="0"/>
                          <a:ea typeface="Calibri" panose="020F0502020204030204" pitchFamily="34" charset="0"/>
                          <a:cs typeface="Arial" panose="020B0604020202020204" pitchFamily="34" charset="0"/>
                        </a:rPr>
                        <a:t>:</a:t>
                      </a:r>
                      <a:r>
                        <a:rPr lang="tr-TR" sz="900" baseline="0" dirty="0">
                          <a:effectLst/>
                          <a:latin typeface="Arial" panose="020B0604020202020204" pitchFamily="34" charset="0"/>
                          <a:ea typeface="Calibri" panose="020F0502020204030204" pitchFamily="34" charset="0"/>
                          <a:cs typeface="Arial" panose="020B0604020202020204" pitchFamily="34" charset="0"/>
                        </a:rPr>
                        <a:t> </a:t>
                      </a:r>
                      <a:r>
                        <a:rPr lang="tr-TR" sz="900" dirty="0">
                          <a:effectLst/>
                          <a:latin typeface="Arial" panose="020B0604020202020204" pitchFamily="34" charset="0"/>
                          <a:ea typeface="Calibri" panose="020F0502020204030204" pitchFamily="34" charset="0"/>
                          <a:cs typeface="Arial" panose="020B0604020202020204" pitchFamily="34" charset="0"/>
                        </a:rPr>
                        <a:t>1.5-2 gr/kg IV 30-60 dk boyunca</a:t>
                      </a:r>
                    </a:p>
                    <a:p>
                      <a:pPr algn="l">
                        <a:lnSpc>
                          <a:spcPct val="107000"/>
                        </a:lnSpc>
                        <a:spcAft>
                          <a:spcPts val="0"/>
                        </a:spcAft>
                      </a:pPr>
                      <a:r>
                        <a:rPr lang="tr-TR" sz="900" b="1" dirty="0">
                          <a:effectLst/>
                          <a:latin typeface="Arial" panose="020B0604020202020204" pitchFamily="34" charset="0"/>
                          <a:ea typeface="Calibri" panose="020F0502020204030204" pitchFamily="34" charset="0"/>
                          <a:cs typeface="Arial" panose="020B0604020202020204" pitchFamily="34" charset="0"/>
                        </a:rPr>
                        <a:t>-Böbrekle ilgili durumlar</a:t>
                      </a:r>
                      <a:r>
                        <a:rPr lang="tr-TR" sz="900" dirty="0">
                          <a:effectLst/>
                          <a:latin typeface="Arial" panose="020B0604020202020204" pitchFamily="34" charset="0"/>
                          <a:ea typeface="Calibri" panose="020F0502020204030204" pitchFamily="34" charset="0"/>
                          <a:cs typeface="Arial" panose="020B0604020202020204" pitchFamily="34" charset="0"/>
                        </a:rPr>
                        <a:t>: </a:t>
                      </a:r>
                    </a:p>
                    <a:p>
                      <a:pPr algn="l">
                        <a:lnSpc>
                          <a:spcPct val="107000"/>
                        </a:lnSpc>
                        <a:spcAft>
                          <a:spcPts val="0"/>
                        </a:spcAft>
                      </a:pPr>
                      <a:r>
                        <a:rPr lang="tr-TR" sz="900" dirty="0">
                          <a:effectLst/>
                          <a:latin typeface="Arial" panose="020B0604020202020204" pitchFamily="34" charset="0"/>
                          <a:ea typeface="Calibri" panose="020F0502020204030204" pitchFamily="34" charset="0"/>
                          <a:cs typeface="Arial" panose="020B0604020202020204" pitchFamily="34" charset="0"/>
                        </a:rPr>
                        <a:t>Test dozu: 200 mg/kg IV 3-5 dk boyunca. </a:t>
                      </a:r>
                    </a:p>
                    <a:p>
                      <a:pPr algn="l">
                        <a:lnSpc>
                          <a:spcPct val="107000"/>
                        </a:lnSpc>
                        <a:spcAft>
                          <a:spcPts val="0"/>
                        </a:spcAft>
                      </a:pPr>
                      <a:r>
                        <a:rPr lang="tr-TR" sz="900" dirty="0">
                          <a:effectLst/>
                          <a:latin typeface="Arial" panose="020B0604020202020204" pitchFamily="34" charset="0"/>
                          <a:ea typeface="Calibri" panose="020F0502020204030204" pitchFamily="34" charset="0"/>
                          <a:cs typeface="Arial" panose="020B0604020202020204" pitchFamily="34" charset="0"/>
                        </a:rPr>
                        <a:t>Yükleme dozu:  500-1000 mg/kg IV. </a:t>
                      </a:r>
                    </a:p>
                    <a:p>
                      <a:pPr algn="l">
                        <a:lnSpc>
                          <a:spcPct val="107000"/>
                        </a:lnSpc>
                        <a:spcAft>
                          <a:spcPts val="0"/>
                        </a:spcAft>
                      </a:pPr>
                      <a:r>
                        <a:rPr lang="tr-TR" sz="900" dirty="0">
                          <a:effectLst/>
                          <a:latin typeface="Arial" panose="020B0604020202020204" pitchFamily="34" charset="0"/>
                          <a:ea typeface="Calibri" panose="020F0502020204030204" pitchFamily="34" charset="0"/>
                          <a:cs typeface="Arial" panose="020B0604020202020204" pitchFamily="34" charset="0"/>
                        </a:rPr>
                        <a:t>İdame dozu: 250-500 mg/kg IV 4-6 saat boyunca infüze edilir.</a:t>
                      </a: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sp>
        <p:nvSpPr>
          <p:cNvPr id="3" name="Subtitle 2"/>
          <p:cNvSpPr>
            <a:spLocks noGrp="1"/>
          </p:cNvSpPr>
          <p:nvPr>
            <p:ph type="subTitle" idx="1"/>
          </p:nvPr>
        </p:nvSpPr>
        <p:spPr>
          <a:xfrm>
            <a:off x="2646531" y="2737499"/>
            <a:ext cx="2246481" cy="2095924"/>
          </a:xfrm>
        </p:spPr>
        <p:txBody>
          <a:bodyPr>
            <a:normAutofit/>
          </a:bodyPr>
          <a:lstStyle/>
          <a:p>
            <a:pPr lvl="0" algn="l">
              <a:lnSpc>
                <a:spcPct val="107000"/>
              </a:lnSpc>
              <a:spcBef>
                <a:spcPts val="0"/>
              </a:spcBef>
            </a:pPr>
            <a:r>
              <a:rPr lang="tr-TR" sz="1600" b="1" dirty="0">
                <a:solidFill>
                  <a:srgbClr val="C00000"/>
                </a:solidFill>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latin typeface="Arial" panose="020B0604020202020204" pitchFamily="34" charset="0"/>
              <a:ea typeface="Calibri" panose="020F0502020204030204" pitchFamily="34" charset="0"/>
              <a:cs typeface="Arial" panose="020B0604020202020204" pitchFamily="34" charset="0"/>
            </a:endParaRPr>
          </a:p>
          <a:p>
            <a:pPr lvl="0" algn="l">
              <a:lnSpc>
                <a:spcPct val="107000"/>
              </a:lnSpc>
              <a:spcBef>
                <a:spcPts val="0"/>
              </a:spcBef>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-Sıvı ve elektrolit dengesizlik-</a:t>
            </a:r>
          </a:p>
          <a:p>
            <a:pPr lvl="0" algn="l">
              <a:lnSpc>
                <a:spcPct val="107000"/>
              </a:lnSpc>
              <a:spcBef>
                <a:spcPts val="0"/>
              </a:spcBef>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 leri</a:t>
            </a:r>
          </a:p>
          <a:p>
            <a:pPr lvl="0" algn="l">
              <a:lnSpc>
                <a:spcPct val="107000"/>
              </a:lnSpc>
              <a:spcBef>
                <a:spcPts val="0"/>
              </a:spcBef>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-Dehidratasyon</a:t>
            </a:r>
          </a:p>
          <a:p>
            <a:pPr lvl="0" algn="l">
              <a:lnSpc>
                <a:spcPct val="107000"/>
              </a:lnSpc>
              <a:spcBef>
                <a:spcPts val="0"/>
              </a:spcBef>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-Hipotansiyon</a:t>
            </a:r>
          </a:p>
          <a:p>
            <a:pPr lvl="0" algn="l">
              <a:lnSpc>
                <a:spcPct val="107000"/>
              </a:lnSpc>
              <a:spcBef>
                <a:spcPts val="0"/>
              </a:spcBef>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-Tromboflebit</a:t>
            </a:r>
          </a:p>
          <a:p>
            <a:pPr lvl="0" algn="l">
              <a:lnSpc>
                <a:spcPct val="107000"/>
              </a:lnSpc>
              <a:spcBef>
                <a:spcPts val="0"/>
              </a:spcBef>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-Üriner retansiyon</a:t>
            </a:r>
          </a:p>
          <a:p>
            <a:pPr lvl="0" algn="l">
              <a:lnSpc>
                <a:spcPct val="107000"/>
              </a:lnSpc>
              <a:spcBef>
                <a:spcPts val="0"/>
              </a:spcBef>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-Bulanık görme</a:t>
            </a:r>
          </a:p>
          <a:p>
            <a:pPr lvl="0" algn="l">
              <a:lnSpc>
                <a:spcPct val="107000"/>
              </a:lnSpc>
              <a:spcBef>
                <a:spcPts val="0"/>
              </a:spcBef>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-Baş ağrısı</a:t>
            </a:r>
          </a:p>
          <a:p>
            <a:pPr lvl="0" algn="l">
              <a:lnSpc>
                <a:spcPct val="107000"/>
              </a:lnSpc>
              <a:spcBef>
                <a:spcPts val="0"/>
              </a:spcBef>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-Baş dönmesi</a:t>
            </a:r>
          </a:p>
          <a:p>
            <a:pPr algn="l"/>
            <a:endParaRPr lang="tr-TR" sz="1000" b="1" dirty="0">
              <a:latin typeface="Arial" panose="020B0604020202020204" pitchFamily="34" charset="0"/>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4079859601"/>
              </p:ext>
            </p:extLst>
          </p:nvPr>
        </p:nvGraphicFramePr>
        <p:xfrm>
          <a:off x="519113" y="5728264"/>
          <a:ext cx="6521450" cy="4468115"/>
        </p:xfrm>
        <a:graphic>
          <a:graphicData uri="http://schemas.openxmlformats.org/drawingml/2006/table">
            <a:tbl>
              <a:tblPr firstRow="1" firstCol="1" bandRow="1"/>
              <a:tblGrid>
                <a:gridCol w="4111253">
                  <a:extLst>
                    <a:ext uri="{9D8B030D-6E8A-4147-A177-3AD203B41FA5}">
                      <a16:colId xmlns:a16="http://schemas.microsoft.com/office/drawing/2014/main" val="20000"/>
                    </a:ext>
                  </a:extLst>
                </a:gridCol>
                <a:gridCol w="2410197">
                  <a:extLst>
                    <a:ext uri="{9D8B030D-6E8A-4147-A177-3AD203B41FA5}">
                      <a16:colId xmlns:a16="http://schemas.microsoft.com/office/drawing/2014/main" val="20001"/>
                    </a:ext>
                  </a:extLst>
                </a:gridCol>
              </a:tblGrid>
              <a:tr h="423791">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%20</a:t>
                      </a:r>
                      <a:r>
                        <a:rPr lang="tr-TR" sz="2600" b="1" baseline="0" dirty="0">
                          <a:solidFill>
                            <a:srgbClr val="C00000"/>
                          </a:solidFill>
                          <a:effectLst/>
                          <a:latin typeface="Arial" panose="020B0604020202020204" pitchFamily="34" charset="0"/>
                          <a:ea typeface="Calibri" panose="020F0502020204030204" pitchFamily="34" charset="0"/>
                          <a:cs typeface="Arial" panose="020B0604020202020204" pitchFamily="34" charset="0"/>
                        </a:rPr>
                        <a:t> Dextroz 500 cc</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903216">
                <a:tc rowSpan="2">
                  <a:txBody>
                    <a:bodyPr/>
                    <a:lstStyle/>
                    <a:p>
                      <a:pPr>
                        <a:lnSpc>
                          <a:spcPct val="107000"/>
                        </a:lnSpc>
                        <a:spcAft>
                          <a:spcPts val="0"/>
                        </a:spcAft>
                      </a:pPr>
                      <a:r>
                        <a:rPr lang="tr-TR" sz="1000" dirty="0">
                          <a:effectLst/>
                          <a:latin typeface="Arial" panose="020B0604020202020204" pitchFamily="34" charset="0"/>
                          <a:ea typeface="Calibri" panose="020F0502020204030204" pitchFamily="34" charset="0"/>
                          <a:cs typeface="Arial" panose="020B0604020202020204" pitchFamily="34" charset="0"/>
                        </a:rPr>
                        <a:t>Hipertonik özelliğe sahiptir. Aynı zamanda vücuda kalori ve serbest su sağlar.</a:t>
                      </a:r>
                    </a:p>
                    <a:p>
                      <a:pPr>
                        <a:lnSpc>
                          <a:spcPct val="107000"/>
                        </a:lnSpc>
                        <a:spcAft>
                          <a:spcPts val="0"/>
                        </a:spcAft>
                      </a:pPr>
                      <a:endPar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-Dehidratasyon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-Hipoglisemi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-Yenidoğan ve süt çocuklarında akut semptomatik hipogliseminin tedavisinde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-Düşük bir çözelti hacmi içerisinde yeterli kalori alınmasını gerektiren durumlar(Böbrek yetersizliği, hiperkalemi, parenteral idame tedavisi ve aşırı malnütrisyon gibi)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-Parenteral besleyici solüsyonlara eklenerek kalori kaynağı olarak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-Konsantre haldeki bazı ilaçları seyreltmek amacıyla</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-Dextroza karşı aşırı hassasiyet</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-Mısır kaynaklı ürünlere karşı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aşırı hassasiyet</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-Kafa içi kanamalar</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-Vücudun şiddetli bir şekilde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susuz kaldığı durumlar</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-Anüri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-Hepatik koma</a:t>
                      </a: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934171">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3 Adet</a:t>
                      </a:r>
                      <a:endParaRPr lang="tr-TR" sz="1100" b="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1 Adet</a:t>
                      </a:r>
                      <a:endParaRPr lang="tr-TR" sz="1100" b="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3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ve miktarı: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Dextroz anhidrit (%20)</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IV</a:t>
                      </a:r>
                      <a:endParaRPr lang="tr-TR" sz="1100" b="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Her hasta için ayrı ayrı hesaplanmalıdır. Normal kişilerde</a:t>
                      </a:r>
                      <a:r>
                        <a:rPr lang="tr-TR" sz="900" b="0"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genelde,</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 0.5 gr/kg/saat IV olarak uygulanır.</a:t>
                      </a:r>
                      <a:endParaRPr lang="tr-TR" sz="1100" b="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sp>
        <p:nvSpPr>
          <p:cNvPr id="5" name="TextBox 4"/>
          <p:cNvSpPr txBox="1"/>
          <p:nvPr/>
        </p:nvSpPr>
        <p:spPr>
          <a:xfrm>
            <a:off x="2627075" y="8597001"/>
            <a:ext cx="2557768" cy="1620765"/>
          </a:xfrm>
          <a:prstGeom prst="rect">
            <a:avLst/>
          </a:prstGeom>
          <a:noFill/>
        </p:spPr>
        <p:txBody>
          <a:bodyPr wrap="square" rtlCol="0">
            <a:spAutoFit/>
          </a:bodyPr>
          <a:lstStyle/>
          <a:p>
            <a:pPr lvl="0" defTabSz="755934">
              <a:lnSpc>
                <a:spcPct val="107000"/>
              </a:lnSpc>
            </a:pPr>
            <a:r>
              <a:rPr lang="tr-TR" sz="1600" b="1" dirty="0">
                <a:solidFill>
                  <a:srgbClr val="C00000"/>
                </a:solidFill>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latin typeface="Arial" panose="020B0604020202020204" pitchFamily="34" charset="0"/>
              <a:ea typeface="Calibri" panose="020F0502020204030204" pitchFamily="34" charset="0"/>
              <a:cs typeface="Arial" panose="020B0604020202020204" pitchFamily="34" charset="0"/>
            </a:endParaRP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-Alerjik reaksiyonlar</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-Elektrolit bozuklukları</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-Hiperglisemi</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-Hemodilüasyon (Kanın seyrel-</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 mesi)</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-Hipervolemi</a:t>
            </a:r>
          </a:p>
          <a:p>
            <a:endParaRPr lang="tr-TR" dirty="0"/>
          </a:p>
        </p:txBody>
      </p:sp>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t="3332" b="2034"/>
          <a:stretch/>
        </p:blipFill>
        <p:spPr>
          <a:xfrm>
            <a:off x="5274976" y="807395"/>
            <a:ext cx="1189695" cy="1834051"/>
          </a:xfrm>
          <a:prstGeom prst="rect">
            <a:avLst/>
          </a:prstGeom>
        </p:spPr>
      </p:pic>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t="2956" b="3449"/>
          <a:stretch/>
        </p:blipFill>
        <p:spPr>
          <a:xfrm>
            <a:off x="5236064" y="6200778"/>
            <a:ext cx="1281467" cy="1802379"/>
          </a:xfrm>
          <a:prstGeom prst="rect">
            <a:avLst/>
          </a:prstGeom>
        </p:spPr>
      </p:pic>
      <p:pic>
        <p:nvPicPr>
          <p:cNvPr id="9" name="Picture 8"/>
          <p:cNvPicPr>
            <a:picLocks noChangeAspect="1"/>
          </p:cNvPicPr>
          <p:nvPr/>
        </p:nvPicPr>
        <p:blipFill rotWithShape="1">
          <a:blip r:embed="rId6" cstate="print">
            <a:extLst>
              <a:ext uri="{28A0092B-C50C-407E-A947-70E740481C1C}">
                <a14:useLocalDpi xmlns:a14="http://schemas.microsoft.com/office/drawing/2010/main" val="0"/>
              </a:ext>
            </a:extLst>
          </a:blip>
          <a:srcRect t="30391" b="20669"/>
          <a:stretch/>
        </p:blipFill>
        <p:spPr>
          <a:xfrm>
            <a:off x="3341731" y="10274108"/>
            <a:ext cx="845431" cy="268941"/>
          </a:xfrm>
          <a:prstGeom prst="rect">
            <a:avLst/>
          </a:prstGeom>
        </p:spPr>
      </p:pic>
      <p:sp>
        <p:nvSpPr>
          <p:cNvPr id="13" name="TextBox 12"/>
          <p:cNvSpPr txBox="1"/>
          <p:nvPr/>
        </p:nvSpPr>
        <p:spPr>
          <a:xfrm>
            <a:off x="3574141" y="10259753"/>
            <a:ext cx="418249" cy="261610"/>
          </a:xfrm>
          <a:prstGeom prst="rect">
            <a:avLst/>
          </a:prstGeom>
          <a:noFill/>
        </p:spPr>
        <p:txBody>
          <a:bodyPr wrap="square" rtlCol="0">
            <a:spAutoFit/>
          </a:bodyPr>
          <a:lstStyle/>
          <a:p>
            <a:pPr algn="ctr"/>
            <a:r>
              <a:rPr lang="tr-TR" sz="1100" b="1" dirty="0">
                <a:latin typeface="Arial" panose="020B0604020202020204" pitchFamily="34" charset="0"/>
                <a:cs typeface="Arial" panose="020B0604020202020204" pitchFamily="34" charset="0"/>
              </a:rPr>
              <a:t>23</a:t>
            </a:r>
          </a:p>
        </p:txBody>
      </p:sp>
    </p:spTree>
    <p:extLst>
      <p:ext uri="{BB962C8B-B14F-4D97-AF65-F5344CB8AC3E}">
        <p14:creationId xmlns:p14="http://schemas.microsoft.com/office/powerpoint/2010/main" val="9455231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4" name="Metin kutusu 3"/>
          <p:cNvSpPr txBox="1"/>
          <p:nvPr/>
        </p:nvSpPr>
        <p:spPr>
          <a:xfrm>
            <a:off x="304800" y="9220200"/>
            <a:ext cx="7105650" cy="1431161"/>
          </a:xfrm>
          <a:prstGeom prst="rect">
            <a:avLst/>
          </a:prstGeom>
          <a:noFill/>
        </p:spPr>
        <p:txBody>
          <a:bodyPr wrap="square" rtlCol="0">
            <a:spAutoFit/>
          </a:bodyPr>
          <a:lstStyle/>
          <a:p>
            <a:pPr algn="just"/>
            <a:r>
              <a:rPr lang="tr-TR" sz="2100" b="1" dirty="0" smtClean="0">
                <a:solidFill>
                  <a:schemeClr val="bg1"/>
                </a:solidFill>
                <a:latin typeface="Adobe Caslon Pro Bold" panose="0205070206050A020403" pitchFamily="18" charset="-94"/>
              </a:rPr>
              <a:t>«TÜRK ÇOCUĞU  ECDADINI TANIDIKÇA DAHA BÜYÜK İŞLER YAPMAK İÇİN KENDİNDE KUVVET BULACAKTIR.»</a:t>
            </a:r>
          </a:p>
          <a:p>
            <a:pPr algn="r"/>
            <a:r>
              <a:rPr lang="tr-TR" sz="2400" b="1" dirty="0" smtClean="0">
                <a:solidFill>
                  <a:schemeClr val="bg1"/>
                </a:solidFill>
                <a:latin typeface="Adobe Caslon Pro Bold" panose="0205070206050A020403" pitchFamily="18" charset="-94"/>
              </a:rPr>
              <a:t>Mustafa Kemal ATATÜRK</a:t>
            </a:r>
            <a:endParaRPr lang="tr-TR" sz="2400" b="1" dirty="0">
              <a:solidFill>
                <a:schemeClr val="bg1"/>
              </a:solidFill>
              <a:latin typeface="Adobe Caslon Pro Bold" panose="0205070206050A020403" pitchFamily="18" charset="-94"/>
            </a:endParaRPr>
          </a:p>
        </p:txBody>
      </p:sp>
    </p:spTree>
    <p:extLst>
      <p:ext uri="{BB962C8B-B14F-4D97-AF65-F5344CB8AC3E}">
        <p14:creationId xmlns:p14="http://schemas.microsoft.com/office/powerpoint/2010/main" val="38475819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887" y="1884246"/>
            <a:ext cx="6913901" cy="6923321"/>
          </a:xfrm>
          <a:prstGeom prst="rect">
            <a:avLst/>
          </a:prstGeom>
        </p:spPr>
      </p:pic>
      <p:sp>
        <p:nvSpPr>
          <p:cNvPr id="2" name="Title 1"/>
          <p:cNvSpPr>
            <a:spLocks noGrp="1"/>
          </p:cNvSpPr>
          <p:nvPr>
            <p:ph type="title"/>
          </p:nvPr>
        </p:nvSpPr>
        <p:spPr/>
        <p:txBody>
          <a:bodyPr>
            <a:normAutofit/>
          </a:bodyPr>
          <a:lstStyle/>
          <a:p>
            <a:pPr algn="ctr"/>
            <a:r>
              <a:rPr lang="tr-TR" sz="2800" b="1" dirty="0" smtClean="0">
                <a:solidFill>
                  <a:srgbClr val="FF0000"/>
                </a:solidFill>
                <a:latin typeface="Bahnschrift SemiBold"/>
              </a:rPr>
              <a:t>İlaçlarla İlgili Bilgilere Ulaşılabilecek Bazı Siteler</a:t>
            </a:r>
            <a:endParaRPr lang="tr-TR" sz="2800" b="1" dirty="0">
              <a:solidFill>
                <a:srgbClr val="FF0000"/>
              </a:solidFill>
              <a:latin typeface="Bahnschrift SemiBold"/>
            </a:endParaRPr>
          </a:p>
        </p:txBody>
      </p:sp>
      <p:sp>
        <p:nvSpPr>
          <p:cNvPr id="3" name="Content Placeholder 2"/>
          <p:cNvSpPr>
            <a:spLocks noGrp="1"/>
          </p:cNvSpPr>
          <p:nvPr>
            <p:ph idx="1"/>
          </p:nvPr>
        </p:nvSpPr>
        <p:spPr>
          <a:xfrm>
            <a:off x="519728" y="2676142"/>
            <a:ext cx="6520220" cy="7868093"/>
          </a:xfrm>
        </p:spPr>
        <p:txBody>
          <a:bodyPr>
            <a:normAutofit/>
          </a:bodyPr>
          <a:lstStyle/>
          <a:p>
            <a:pPr marL="0" indent="0">
              <a:buNone/>
            </a:pPr>
            <a:r>
              <a:rPr lang="tr-TR" sz="1400" b="1" dirty="0" smtClean="0">
                <a:solidFill>
                  <a:srgbClr val="FF0000"/>
                </a:solidFill>
              </a:rPr>
              <a:t>Prospektüs Bilgisi İçeren Siteler</a:t>
            </a:r>
          </a:p>
          <a:p>
            <a:r>
              <a:rPr lang="tr-TR" sz="1400" b="1" dirty="0"/>
              <a:t>ilacabak.com</a:t>
            </a:r>
          </a:p>
          <a:p>
            <a:r>
              <a:rPr lang="tr-TR" sz="1400" b="1" dirty="0"/>
              <a:t>İlacfihristi.com</a:t>
            </a:r>
          </a:p>
          <a:p>
            <a:r>
              <a:rPr lang="tr-TR" sz="1400" b="1" dirty="0" smtClean="0"/>
              <a:t>ilachakkinda.com</a:t>
            </a:r>
            <a:endParaRPr lang="tr-TR" sz="1400" b="1" dirty="0"/>
          </a:p>
          <a:p>
            <a:r>
              <a:rPr lang="tr-TR" sz="1400" b="1" dirty="0"/>
              <a:t>ilacprospektusu.com</a:t>
            </a:r>
          </a:p>
          <a:p>
            <a:r>
              <a:rPr lang="tr-TR" sz="1400" b="1" dirty="0"/>
              <a:t>ilacrehberi.com</a:t>
            </a:r>
          </a:p>
          <a:p>
            <a:r>
              <a:rPr lang="tr-TR" sz="1400" b="1" dirty="0" smtClean="0"/>
              <a:t>ilactr.com</a:t>
            </a:r>
          </a:p>
          <a:p>
            <a:r>
              <a:rPr lang="tr-TR" sz="1400" b="1" dirty="0" smtClean="0"/>
              <a:t>ilacweb.com</a:t>
            </a:r>
          </a:p>
          <a:p>
            <a:r>
              <a:rPr lang="tr-TR" sz="1400" b="1" dirty="0"/>
              <a:t>medikalhavuz.com </a:t>
            </a:r>
            <a:r>
              <a:rPr lang="tr-TR" sz="1400" dirty="0"/>
              <a:t>(Özellikle site içi arama yapılarak diğer sitelerde ulaşılamayan birçok ilacın ayrıntılı bilgisine </a:t>
            </a:r>
            <a:r>
              <a:rPr lang="tr-TR" sz="1400" dirty="0" smtClean="0"/>
              <a:t>ulaşılabilecek bir sitedir.)</a:t>
            </a:r>
          </a:p>
          <a:p>
            <a:endParaRPr lang="tr-TR" sz="1400" dirty="0" smtClean="0"/>
          </a:p>
          <a:p>
            <a:pPr marL="0" indent="0">
              <a:buNone/>
            </a:pPr>
            <a:r>
              <a:rPr lang="tr-TR" sz="1400" b="1" dirty="0" smtClean="0">
                <a:solidFill>
                  <a:srgbClr val="FF0000"/>
                </a:solidFill>
              </a:rPr>
              <a:t>Acil İlaçların Uygulamasıyla İlgili Ayrıntılı Bilgi İçeren Siteler</a:t>
            </a:r>
          </a:p>
          <a:p>
            <a:r>
              <a:rPr lang="tr-TR" sz="1400" b="1" dirty="0" smtClean="0"/>
              <a:t>acilci.net</a:t>
            </a:r>
            <a:endParaRPr lang="tr-TR" sz="1400" b="1" dirty="0"/>
          </a:p>
          <a:p>
            <a:r>
              <a:rPr lang="tr-TR" sz="1400" b="1" dirty="0"/>
              <a:t>a</a:t>
            </a:r>
            <a:r>
              <a:rPr lang="tr-TR" sz="1400" b="1" dirty="0" smtClean="0"/>
              <a:t>ciltıp.com </a:t>
            </a:r>
          </a:p>
          <a:p>
            <a:r>
              <a:rPr lang="tr-TR" sz="1400" b="1" dirty="0"/>
              <a:t>r</a:t>
            </a:r>
            <a:r>
              <a:rPr lang="tr-TR" sz="1400" b="1" dirty="0" smtClean="0"/>
              <a:t>esusitasyon.com</a:t>
            </a:r>
          </a:p>
          <a:p>
            <a:r>
              <a:rPr lang="tr-TR" sz="1400" b="1" dirty="0"/>
              <a:t>p</a:t>
            </a:r>
            <a:r>
              <a:rPr lang="tr-TR" sz="1400" b="1" dirty="0" smtClean="0"/>
              <a:t>arsef.com</a:t>
            </a:r>
          </a:p>
          <a:p>
            <a:r>
              <a:rPr lang="tr-TR" sz="1400" b="1" dirty="0" smtClean="0"/>
              <a:t>attyiz.biz.tr</a:t>
            </a:r>
          </a:p>
          <a:p>
            <a:endParaRPr lang="tr-TR" dirty="0"/>
          </a:p>
        </p:txBody>
      </p:sp>
    </p:spTree>
    <p:extLst>
      <p:ext uri="{BB962C8B-B14F-4D97-AF65-F5344CB8AC3E}">
        <p14:creationId xmlns:p14="http://schemas.microsoft.com/office/powerpoint/2010/main" val="42060297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887" y="2479666"/>
            <a:ext cx="6913901" cy="6923321"/>
          </a:xfrm>
          <a:prstGeom prst="rect">
            <a:avLst/>
          </a:prstGeom>
        </p:spPr>
      </p:pic>
      <p:sp>
        <p:nvSpPr>
          <p:cNvPr id="2" name="Title 1">
            <a:extLst>
              <a:ext uri="{FF2B5EF4-FFF2-40B4-BE49-F238E27FC236}">
                <a16:creationId xmlns:a16="http://schemas.microsoft.com/office/drawing/2014/main" id="{E7C6F40A-F610-49B4-8AF1-A89D7011214A}"/>
              </a:ext>
            </a:extLst>
          </p:cNvPr>
          <p:cNvSpPr>
            <a:spLocks noGrp="1"/>
          </p:cNvSpPr>
          <p:nvPr>
            <p:ph type="title"/>
          </p:nvPr>
        </p:nvSpPr>
        <p:spPr>
          <a:xfrm>
            <a:off x="477198" y="653227"/>
            <a:ext cx="6520220" cy="1232469"/>
          </a:xfrm>
        </p:spPr>
        <p:txBody>
          <a:bodyPr>
            <a:normAutofit/>
          </a:bodyPr>
          <a:lstStyle/>
          <a:p>
            <a:pPr algn="ctr"/>
            <a:r>
              <a:rPr lang="tr-TR" sz="6600" b="1" dirty="0">
                <a:latin typeface="Bahnschrift SemiBold" panose="020B0502040204020203" pitchFamily="34" charset="0"/>
              </a:rPr>
              <a:t>İçindekiler</a:t>
            </a:r>
          </a:p>
        </p:txBody>
      </p:sp>
      <p:sp>
        <p:nvSpPr>
          <p:cNvPr id="3" name="Content Placeholder 2">
            <a:extLst>
              <a:ext uri="{FF2B5EF4-FFF2-40B4-BE49-F238E27FC236}">
                <a16:creationId xmlns:a16="http://schemas.microsoft.com/office/drawing/2014/main" id="{70E085F2-6D95-450C-997E-A712C1C172AF}"/>
              </a:ext>
            </a:extLst>
          </p:cNvPr>
          <p:cNvSpPr>
            <a:spLocks noGrp="1"/>
          </p:cNvSpPr>
          <p:nvPr>
            <p:ph idx="1"/>
          </p:nvPr>
        </p:nvSpPr>
        <p:spPr>
          <a:xfrm>
            <a:off x="322281" y="2381476"/>
            <a:ext cx="6867209" cy="8006045"/>
          </a:xfrm>
        </p:spPr>
        <p:txBody>
          <a:bodyPr>
            <a:noAutofit/>
          </a:bodyPr>
          <a:lstStyle/>
          <a:p>
            <a:pPr marL="0" indent="0">
              <a:spcBef>
                <a:spcPts val="700"/>
              </a:spcBef>
              <a:spcAft>
                <a:spcPts val="20"/>
              </a:spcAft>
              <a:buNone/>
            </a:pPr>
            <a:r>
              <a:rPr lang="tr-TR" sz="1400" dirty="0">
                <a:latin typeface="Arial" panose="020B0604020202020204" pitchFamily="34" charset="0"/>
                <a:cs typeface="Arial" panose="020B0604020202020204" pitchFamily="34" charset="0"/>
              </a:rPr>
              <a:t>Adrenalin Ampul</a:t>
            </a:r>
            <a:r>
              <a:rPr lang="tr-TR" sz="1400" dirty="0" smtClean="0">
                <a:latin typeface="Arial" panose="020B0604020202020204" pitchFamily="34" charset="0"/>
                <a:cs typeface="Arial" panose="020B0604020202020204" pitchFamily="34" charset="0"/>
              </a:rPr>
              <a:t>...........................................................................................................</a:t>
            </a:r>
            <a:endParaRPr lang="tr-TR" sz="1400" dirty="0">
              <a:latin typeface="Arial" panose="020B0604020202020204" pitchFamily="34" charset="0"/>
              <a:cs typeface="Arial" panose="020B0604020202020204" pitchFamily="34" charset="0"/>
            </a:endParaRPr>
          </a:p>
          <a:p>
            <a:pPr marL="0" indent="0">
              <a:spcBef>
                <a:spcPts val="700"/>
              </a:spcBef>
              <a:spcAft>
                <a:spcPts val="20"/>
              </a:spcAft>
              <a:buNone/>
            </a:pPr>
            <a:r>
              <a:rPr lang="tr-TR" sz="1400" dirty="0" smtClean="0">
                <a:latin typeface="Arial" panose="020B0604020202020204" pitchFamily="34" charset="0"/>
                <a:cs typeface="Arial" panose="020B0604020202020204" pitchFamily="34" charset="0"/>
              </a:rPr>
              <a:t>Atropin Ampul..............................................................................................................</a:t>
            </a:r>
            <a:endParaRPr lang="tr-TR" sz="1400" dirty="0">
              <a:latin typeface="Arial" panose="020B0604020202020204" pitchFamily="34" charset="0"/>
              <a:cs typeface="Arial" panose="020B0604020202020204" pitchFamily="34" charset="0"/>
            </a:endParaRPr>
          </a:p>
          <a:p>
            <a:pPr marL="0" indent="0">
              <a:spcBef>
                <a:spcPts val="700"/>
              </a:spcBef>
              <a:spcAft>
                <a:spcPts val="20"/>
              </a:spcAft>
              <a:buNone/>
            </a:pPr>
            <a:r>
              <a:rPr lang="tr-TR" sz="1400" dirty="0">
                <a:latin typeface="Arial" panose="020B0604020202020204" pitchFamily="34" charset="0"/>
                <a:cs typeface="Arial" panose="020B0604020202020204" pitchFamily="34" charset="0"/>
              </a:rPr>
              <a:t>Lidokain </a:t>
            </a:r>
            <a:r>
              <a:rPr lang="tr-TR" sz="1400" dirty="0" smtClean="0">
                <a:latin typeface="Arial" panose="020B0604020202020204" pitchFamily="34" charset="0"/>
                <a:cs typeface="Arial" panose="020B0604020202020204" pitchFamily="34" charset="0"/>
              </a:rPr>
              <a:t>Ampul / Dopamin Ampul................................................................................</a:t>
            </a:r>
            <a:endParaRPr lang="tr-TR" sz="1400" dirty="0">
              <a:latin typeface="Arial" panose="020B0604020202020204" pitchFamily="34" charset="0"/>
              <a:cs typeface="Arial" panose="020B0604020202020204" pitchFamily="34" charset="0"/>
            </a:endParaRPr>
          </a:p>
          <a:p>
            <a:pPr marL="0" indent="0">
              <a:spcBef>
                <a:spcPts val="700"/>
              </a:spcBef>
              <a:spcAft>
                <a:spcPts val="20"/>
              </a:spcAft>
              <a:buNone/>
            </a:pPr>
            <a:r>
              <a:rPr lang="tr-TR" sz="1400" dirty="0">
                <a:latin typeface="Arial" panose="020B0604020202020204" pitchFamily="34" charset="0"/>
                <a:cs typeface="Arial" panose="020B0604020202020204" pitchFamily="34" charset="0"/>
              </a:rPr>
              <a:t>Amiodaron </a:t>
            </a:r>
            <a:r>
              <a:rPr lang="tr-TR" sz="1400" dirty="0" smtClean="0">
                <a:latin typeface="Arial" panose="020B0604020202020204" pitchFamily="34" charset="0"/>
                <a:cs typeface="Arial" panose="020B0604020202020204" pitchFamily="34" charset="0"/>
              </a:rPr>
              <a:t>Ampul / </a:t>
            </a:r>
            <a:r>
              <a:rPr lang="tr-TR" sz="1400" dirty="0">
                <a:latin typeface="Arial" panose="020B0604020202020204" pitchFamily="34" charset="0"/>
                <a:cs typeface="Arial" panose="020B0604020202020204" pitchFamily="34" charset="0"/>
              </a:rPr>
              <a:t>Betabloker Ampul</a:t>
            </a:r>
            <a:r>
              <a:rPr lang="tr-TR" sz="1400" dirty="0" smtClean="0">
                <a:latin typeface="Arial" panose="020B0604020202020204" pitchFamily="34" charset="0"/>
                <a:cs typeface="Arial" panose="020B0604020202020204" pitchFamily="34" charset="0"/>
              </a:rPr>
              <a:t>.........................................................................</a:t>
            </a:r>
            <a:endParaRPr lang="tr-TR" sz="1400" dirty="0">
              <a:latin typeface="Arial" panose="020B0604020202020204" pitchFamily="34" charset="0"/>
              <a:cs typeface="Arial" panose="020B0604020202020204" pitchFamily="34" charset="0"/>
            </a:endParaRPr>
          </a:p>
          <a:p>
            <a:pPr marL="0" indent="0">
              <a:spcBef>
                <a:spcPts val="700"/>
              </a:spcBef>
              <a:spcAft>
                <a:spcPts val="20"/>
              </a:spcAft>
              <a:buNone/>
            </a:pPr>
            <a:r>
              <a:rPr lang="tr-TR" sz="1400" dirty="0">
                <a:latin typeface="Arial" panose="020B0604020202020204" pitchFamily="34" charset="0"/>
                <a:cs typeface="Arial" panose="020B0604020202020204" pitchFamily="34" charset="0"/>
              </a:rPr>
              <a:t>Diazepam </a:t>
            </a:r>
            <a:r>
              <a:rPr lang="tr-TR" sz="1400" dirty="0" smtClean="0">
                <a:latin typeface="Arial" panose="020B0604020202020204" pitchFamily="34" charset="0"/>
                <a:cs typeface="Arial" panose="020B0604020202020204" pitchFamily="34" charset="0"/>
              </a:rPr>
              <a:t>Ampul / </a:t>
            </a:r>
            <a:r>
              <a:rPr lang="tr-TR" sz="1400" dirty="0">
                <a:latin typeface="Arial" panose="020B0604020202020204" pitchFamily="34" charset="0"/>
                <a:cs typeface="Arial" panose="020B0604020202020204" pitchFamily="34" charset="0"/>
              </a:rPr>
              <a:t>NaHCO3 Ampul</a:t>
            </a:r>
            <a:r>
              <a:rPr lang="tr-TR" sz="1400" dirty="0" smtClean="0">
                <a:latin typeface="Arial" panose="020B0604020202020204" pitchFamily="34" charset="0"/>
                <a:cs typeface="Arial" panose="020B0604020202020204" pitchFamily="34" charset="0"/>
              </a:rPr>
              <a:t>.............................................................................</a:t>
            </a:r>
            <a:endParaRPr lang="tr-TR" sz="1400" dirty="0">
              <a:latin typeface="Arial" panose="020B0604020202020204" pitchFamily="34" charset="0"/>
              <a:cs typeface="Arial" panose="020B0604020202020204" pitchFamily="34" charset="0"/>
            </a:endParaRPr>
          </a:p>
          <a:p>
            <a:pPr marL="0" indent="0">
              <a:spcBef>
                <a:spcPts val="700"/>
              </a:spcBef>
              <a:spcAft>
                <a:spcPts val="20"/>
              </a:spcAft>
              <a:buNone/>
            </a:pPr>
            <a:r>
              <a:rPr lang="tr-TR" sz="1400" dirty="0">
                <a:latin typeface="Arial" panose="020B0604020202020204" pitchFamily="34" charset="0"/>
                <a:cs typeface="Arial" panose="020B0604020202020204" pitchFamily="34" charset="0"/>
              </a:rPr>
              <a:t>Kalsiyum </a:t>
            </a:r>
            <a:r>
              <a:rPr lang="tr-TR" sz="1400" dirty="0" smtClean="0">
                <a:latin typeface="Arial" panose="020B0604020202020204" pitchFamily="34" charset="0"/>
                <a:cs typeface="Arial" panose="020B0604020202020204" pitchFamily="34" charset="0"/>
              </a:rPr>
              <a:t>Ampul/ </a:t>
            </a:r>
            <a:r>
              <a:rPr lang="tr-TR" sz="1400" dirty="0">
                <a:latin typeface="Arial" panose="020B0604020202020204" pitchFamily="34" charset="0"/>
                <a:cs typeface="Arial" panose="020B0604020202020204" pitchFamily="34" charset="0"/>
              </a:rPr>
              <a:t>Magnezyum Ampul</a:t>
            </a:r>
            <a:r>
              <a:rPr lang="tr-TR" sz="1400" dirty="0" smtClean="0">
                <a:latin typeface="Arial" panose="020B0604020202020204" pitchFamily="34" charset="0"/>
                <a:cs typeface="Arial" panose="020B0604020202020204" pitchFamily="34" charset="0"/>
              </a:rPr>
              <a:t>..........................................................................</a:t>
            </a:r>
            <a:endParaRPr lang="tr-TR" sz="1400" dirty="0">
              <a:latin typeface="Arial" panose="020B0604020202020204" pitchFamily="34" charset="0"/>
              <a:cs typeface="Arial" panose="020B0604020202020204" pitchFamily="34" charset="0"/>
            </a:endParaRPr>
          </a:p>
          <a:p>
            <a:pPr marL="0" indent="0">
              <a:spcBef>
                <a:spcPts val="700"/>
              </a:spcBef>
              <a:spcAft>
                <a:spcPts val="20"/>
              </a:spcAft>
              <a:buNone/>
            </a:pPr>
            <a:r>
              <a:rPr lang="tr-TR" sz="1400" dirty="0">
                <a:latin typeface="Arial" panose="020B0604020202020204" pitchFamily="34" charset="0"/>
                <a:cs typeface="Arial" panose="020B0604020202020204" pitchFamily="34" charset="0"/>
              </a:rPr>
              <a:t>Dormicum </a:t>
            </a:r>
            <a:r>
              <a:rPr lang="tr-TR" sz="1400" dirty="0" smtClean="0">
                <a:latin typeface="Arial" panose="020B0604020202020204" pitchFamily="34" charset="0"/>
                <a:cs typeface="Arial" panose="020B0604020202020204" pitchFamily="34" charset="0"/>
              </a:rPr>
              <a:t>Ampul/ Flumazenil Ampul............................................................................</a:t>
            </a:r>
            <a:endParaRPr lang="tr-TR" sz="1400" dirty="0">
              <a:latin typeface="Arial" panose="020B0604020202020204" pitchFamily="34" charset="0"/>
              <a:cs typeface="Arial" panose="020B0604020202020204" pitchFamily="34" charset="0"/>
            </a:endParaRPr>
          </a:p>
          <a:p>
            <a:pPr marL="0" indent="0">
              <a:spcBef>
                <a:spcPts val="700"/>
              </a:spcBef>
              <a:spcAft>
                <a:spcPts val="20"/>
              </a:spcAft>
              <a:buNone/>
            </a:pPr>
            <a:r>
              <a:rPr lang="tr-TR" sz="1400" dirty="0">
                <a:latin typeface="Arial" panose="020B0604020202020204" pitchFamily="34" charset="0"/>
                <a:cs typeface="Arial" panose="020B0604020202020204" pitchFamily="34" charset="0"/>
              </a:rPr>
              <a:t>Jetocaine Ampul / Citanest Flakon</a:t>
            </a:r>
            <a:r>
              <a:rPr lang="tr-TR" sz="1400" dirty="0" smtClean="0">
                <a:latin typeface="Arial" panose="020B0604020202020204" pitchFamily="34" charset="0"/>
                <a:cs typeface="Arial" panose="020B0604020202020204" pitchFamily="34" charset="0"/>
              </a:rPr>
              <a:t>...............................................................................</a:t>
            </a:r>
            <a:endParaRPr lang="tr-TR" sz="1400" dirty="0">
              <a:latin typeface="Arial" panose="020B0604020202020204" pitchFamily="34" charset="0"/>
              <a:cs typeface="Arial" panose="020B0604020202020204" pitchFamily="34" charset="0"/>
            </a:endParaRPr>
          </a:p>
          <a:p>
            <a:pPr marL="0" indent="0">
              <a:spcBef>
                <a:spcPts val="700"/>
              </a:spcBef>
              <a:spcAft>
                <a:spcPts val="20"/>
              </a:spcAft>
              <a:buNone/>
            </a:pPr>
            <a:r>
              <a:rPr lang="tr-TR" sz="1400" dirty="0">
                <a:latin typeface="Arial" panose="020B0604020202020204" pitchFamily="34" charset="0"/>
                <a:cs typeface="Arial" panose="020B0604020202020204" pitchFamily="34" charset="0"/>
              </a:rPr>
              <a:t>Lasix Ampul / Aktif Kömür Tüp</a:t>
            </a:r>
            <a:r>
              <a:rPr lang="tr-TR" sz="1400" dirty="0" smtClean="0">
                <a:latin typeface="Arial" panose="020B0604020202020204" pitchFamily="34" charset="0"/>
                <a:cs typeface="Arial" panose="020B0604020202020204" pitchFamily="34" charset="0"/>
              </a:rPr>
              <a:t>.....................................................................................</a:t>
            </a:r>
            <a:endParaRPr lang="tr-TR" sz="1400" dirty="0">
              <a:latin typeface="Arial" panose="020B0604020202020204" pitchFamily="34" charset="0"/>
              <a:cs typeface="Arial" panose="020B0604020202020204" pitchFamily="34" charset="0"/>
            </a:endParaRPr>
          </a:p>
          <a:p>
            <a:pPr marL="0" indent="0">
              <a:spcBef>
                <a:spcPts val="700"/>
              </a:spcBef>
              <a:spcAft>
                <a:spcPts val="20"/>
              </a:spcAft>
              <a:buNone/>
            </a:pPr>
            <a:r>
              <a:rPr lang="tr-TR" sz="1400" dirty="0">
                <a:latin typeface="Arial" panose="020B0604020202020204" pitchFamily="34" charset="0"/>
                <a:cs typeface="Arial" panose="020B0604020202020204" pitchFamily="34" charset="0"/>
              </a:rPr>
              <a:t>Diltiazem Flakon / İsoptin Ampul</a:t>
            </a:r>
            <a:r>
              <a:rPr lang="tr-TR" sz="1400" dirty="0" smtClean="0">
                <a:latin typeface="Arial" panose="020B0604020202020204" pitchFamily="34" charset="0"/>
                <a:cs typeface="Arial" panose="020B0604020202020204" pitchFamily="34" charset="0"/>
              </a:rPr>
              <a:t>..................................................................................</a:t>
            </a:r>
          </a:p>
          <a:p>
            <a:pPr marL="0" indent="0">
              <a:spcBef>
                <a:spcPts val="700"/>
              </a:spcBef>
              <a:spcAft>
                <a:spcPts val="20"/>
              </a:spcAft>
              <a:buNone/>
            </a:pPr>
            <a:r>
              <a:rPr lang="tr-TR" sz="1400" dirty="0" smtClean="0">
                <a:latin typeface="Arial" panose="020B0604020202020204" pitchFamily="34" charset="0"/>
                <a:cs typeface="Arial" panose="020B0604020202020204" pitchFamily="34" charset="0"/>
              </a:rPr>
              <a:t>Antihistaminik Ampul / Analjezik Ampul........................................................................</a:t>
            </a:r>
            <a:endParaRPr lang="tr-TR" sz="1400" dirty="0">
              <a:latin typeface="Arial" panose="020B0604020202020204" pitchFamily="34" charset="0"/>
              <a:cs typeface="Arial" panose="020B0604020202020204" pitchFamily="34" charset="0"/>
            </a:endParaRPr>
          </a:p>
          <a:p>
            <a:pPr marL="0" indent="0">
              <a:spcBef>
                <a:spcPts val="700"/>
              </a:spcBef>
              <a:spcAft>
                <a:spcPts val="20"/>
              </a:spcAft>
              <a:buNone/>
            </a:pPr>
            <a:r>
              <a:rPr lang="tr-TR" sz="1400" dirty="0">
                <a:latin typeface="Arial" panose="020B0604020202020204" pitchFamily="34" charset="0"/>
                <a:cs typeface="Arial" panose="020B0604020202020204" pitchFamily="34" charset="0"/>
              </a:rPr>
              <a:t>Antiepileptik </a:t>
            </a:r>
            <a:r>
              <a:rPr lang="tr-TR" sz="1400" dirty="0" smtClean="0">
                <a:latin typeface="Arial" panose="020B0604020202020204" pitchFamily="34" charset="0"/>
                <a:cs typeface="Arial" panose="020B0604020202020204" pitchFamily="34" charset="0"/>
              </a:rPr>
              <a:t>Ampul / </a:t>
            </a:r>
            <a:r>
              <a:rPr lang="tr-TR" sz="1400" dirty="0">
                <a:latin typeface="Arial" panose="020B0604020202020204" pitchFamily="34" charset="0"/>
                <a:cs typeface="Arial" panose="020B0604020202020204" pitchFamily="34" charset="0"/>
              </a:rPr>
              <a:t>Spazmolitik Ampul</a:t>
            </a:r>
            <a:r>
              <a:rPr lang="tr-TR" sz="1400" dirty="0" smtClean="0">
                <a:latin typeface="Arial" panose="020B0604020202020204" pitchFamily="34" charset="0"/>
                <a:cs typeface="Arial" panose="020B0604020202020204" pitchFamily="34" charset="0"/>
              </a:rPr>
              <a:t>.......................................................................</a:t>
            </a:r>
            <a:endParaRPr lang="tr-TR" sz="1400" dirty="0">
              <a:latin typeface="Arial" panose="020B0604020202020204" pitchFamily="34" charset="0"/>
              <a:cs typeface="Arial" panose="020B0604020202020204" pitchFamily="34" charset="0"/>
            </a:endParaRPr>
          </a:p>
          <a:p>
            <a:pPr marL="0" indent="0">
              <a:spcBef>
                <a:spcPts val="700"/>
              </a:spcBef>
              <a:spcAft>
                <a:spcPts val="20"/>
              </a:spcAft>
              <a:buNone/>
            </a:pPr>
            <a:r>
              <a:rPr lang="tr-TR" sz="1400" dirty="0">
                <a:latin typeface="Arial" panose="020B0604020202020204" pitchFamily="34" charset="0"/>
                <a:cs typeface="Arial" panose="020B0604020202020204" pitchFamily="34" charset="0"/>
              </a:rPr>
              <a:t>H2 Bloker </a:t>
            </a:r>
            <a:r>
              <a:rPr lang="tr-TR" sz="1400" dirty="0" smtClean="0">
                <a:latin typeface="Arial" panose="020B0604020202020204" pitchFamily="34" charset="0"/>
                <a:cs typeface="Arial" panose="020B0604020202020204" pitchFamily="34" charset="0"/>
              </a:rPr>
              <a:t>Ampul/ </a:t>
            </a:r>
            <a:r>
              <a:rPr lang="tr-TR" sz="1400" dirty="0">
                <a:latin typeface="Arial" panose="020B0604020202020204" pitchFamily="34" charset="0"/>
                <a:cs typeface="Arial" panose="020B0604020202020204" pitchFamily="34" charset="0"/>
              </a:rPr>
              <a:t>Antiemetik Ampul</a:t>
            </a:r>
            <a:r>
              <a:rPr lang="tr-TR" sz="1400" dirty="0" smtClean="0">
                <a:latin typeface="Arial" panose="020B0604020202020204" pitchFamily="34" charset="0"/>
                <a:cs typeface="Arial" panose="020B0604020202020204" pitchFamily="34" charset="0"/>
              </a:rPr>
              <a:t>.............................................................................</a:t>
            </a:r>
            <a:endParaRPr lang="tr-TR" sz="1400" dirty="0">
              <a:latin typeface="Arial" panose="020B0604020202020204" pitchFamily="34" charset="0"/>
              <a:cs typeface="Arial" panose="020B0604020202020204" pitchFamily="34" charset="0"/>
            </a:endParaRPr>
          </a:p>
          <a:p>
            <a:pPr marL="0" indent="0">
              <a:spcBef>
                <a:spcPts val="700"/>
              </a:spcBef>
              <a:spcAft>
                <a:spcPts val="20"/>
              </a:spcAft>
              <a:buNone/>
            </a:pPr>
            <a:r>
              <a:rPr lang="tr-TR" sz="1400" dirty="0">
                <a:latin typeface="Arial" panose="020B0604020202020204" pitchFamily="34" charset="0"/>
                <a:cs typeface="Arial" panose="020B0604020202020204" pitchFamily="34" charset="0"/>
              </a:rPr>
              <a:t>Kortikosteroid </a:t>
            </a:r>
            <a:r>
              <a:rPr lang="tr-TR" sz="1400" dirty="0" smtClean="0">
                <a:latin typeface="Arial" panose="020B0604020202020204" pitchFamily="34" charset="0"/>
                <a:cs typeface="Arial" panose="020B0604020202020204" pitchFamily="34" charset="0"/>
              </a:rPr>
              <a:t>Ampul/ </a:t>
            </a:r>
            <a:r>
              <a:rPr lang="tr-TR" sz="1400" dirty="0">
                <a:latin typeface="Arial" panose="020B0604020202020204" pitchFamily="34" charset="0"/>
                <a:cs typeface="Arial" panose="020B0604020202020204" pitchFamily="34" charset="0"/>
              </a:rPr>
              <a:t>Nalokson Ampul</a:t>
            </a:r>
            <a:r>
              <a:rPr lang="tr-TR" sz="1400" dirty="0" smtClean="0">
                <a:latin typeface="Arial" panose="020B0604020202020204" pitchFamily="34" charset="0"/>
                <a:cs typeface="Arial" panose="020B0604020202020204" pitchFamily="34" charset="0"/>
              </a:rPr>
              <a:t>........................................................................</a:t>
            </a:r>
            <a:endParaRPr lang="tr-TR" sz="1400" dirty="0">
              <a:latin typeface="Arial" panose="020B0604020202020204" pitchFamily="34" charset="0"/>
              <a:cs typeface="Arial" panose="020B0604020202020204" pitchFamily="34" charset="0"/>
            </a:endParaRPr>
          </a:p>
          <a:p>
            <a:pPr marL="0" indent="0">
              <a:spcBef>
                <a:spcPts val="700"/>
              </a:spcBef>
              <a:spcAft>
                <a:spcPts val="20"/>
              </a:spcAft>
              <a:buNone/>
            </a:pPr>
            <a:r>
              <a:rPr lang="tr-TR" sz="1400" dirty="0">
                <a:latin typeface="Arial" panose="020B0604020202020204" pitchFamily="34" charset="0"/>
                <a:cs typeface="Arial" panose="020B0604020202020204" pitchFamily="34" charset="0"/>
              </a:rPr>
              <a:t>Aminokardol Ampul / İnhaler ve Nebul</a:t>
            </a:r>
            <a:r>
              <a:rPr lang="tr-TR" sz="1400" dirty="0" smtClean="0">
                <a:latin typeface="Arial" panose="020B0604020202020204" pitchFamily="34" charset="0"/>
                <a:cs typeface="Arial" panose="020B0604020202020204" pitchFamily="34" charset="0"/>
              </a:rPr>
              <a:t>.........................................................................</a:t>
            </a:r>
            <a:endParaRPr lang="tr-TR" sz="1400" dirty="0">
              <a:latin typeface="Arial" panose="020B0604020202020204" pitchFamily="34" charset="0"/>
              <a:cs typeface="Arial" panose="020B0604020202020204" pitchFamily="34" charset="0"/>
            </a:endParaRPr>
          </a:p>
          <a:p>
            <a:pPr marL="0" indent="0">
              <a:spcBef>
                <a:spcPts val="700"/>
              </a:spcBef>
              <a:spcAft>
                <a:spcPts val="20"/>
              </a:spcAft>
              <a:buNone/>
            </a:pPr>
            <a:r>
              <a:rPr lang="tr-TR" sz="1400" dirty="0">
                <a:latin typeface="Arial" panose="020B0604020202020204" pitchFamily="34" charset="0"/>
                <a:cs typeface="Arial" panose="020B0604020202020204" pitchFamily="34" charset="0"/>
              </a:rPr>
              <a:t>Asetilsalisilik Tablet / Kaptopril Tablet</a:t>
            </a:r>
            <a:r>
              <a:rPr lang="tr-TR" sz="1400" dirty="0" smtClean="0">
                <a:latin typeface="Arial" panose="020B0604020202020204" pitchFamily="34" charset="0"/>
                <a:cs typeface="Arial" panose="020B0604020202020204" pitchFamily="34" charset="0"/>
              </a:rPr>
              <a:t>..........................................................................</a:t>
            </a:r>
            <a:endParaRPr lang="tr-TR" sz="1400" dirty="0">
              <a:latin typeface="Arial" panose="020B0604020202020204" pitchFamily="34" charset="0"/>
              <a:cs typeface="Arial" panose="020B0604020202020204" pitchFamily="34" charset="0"/>
            </a:endParaRPr>
          </a:p>
          <a:p>
            <a:pPr marL="0" indent="0">
              <a:spcBef>
                <a:spcPts val="700"/>
              </a:spcBef>
              <a:spcAft>
                <a:spcPts val="20"/>
              </a:spcAft>
              <a:buNone/>
            </a:pPr>
            <a:r>
              <a:rPr lang="tr-TR" sz="1400" dirty="0">
                <a:latin typeface="Arial" panose="020B0604020202020204" pitchFamily="34" charset="0"/>
                <a:cs typeface="Arial" panose="020B0604020202020204" pitchFamily="34" charset="0"/>
              </a:rPr>
              <a:t>İsordil Tablet / Nitroderm TTS</a:t>
            </a:r>
            <a:r>
              <a:rPr lang="tr-TR" sz="1400" dirty="0" smtClean="0">
                <a:latin typeface="Arial" panose="020B0604020202020204" pitchFamily="34" charset="0"/>
                <a:cs typeface="Arial" panose="020B0604020202020204" pitchFamily="34" charset="0"/>
              </a:rPr>
              <a:t>.......................................................................................</a:t>
            </a:r>
          </a:p>
          <a:p>
            <a:pPr marL="0" indent="0">
              <a:spcBef>
                <a:spcPts val="700"/>
              </a:spcBef>
              <a:spcAft>
                <a:spcPts val="20"/>
              </a:spcAft>
              <a:buNone/>
            </a:pPr>
            <a:r>
              <a:rPr lang="tr-TR" sz="1400" dirty="0" smtClean="0">
                <a:latin typeface="Arial" panose="020B0604020202020204" pitchFamily="34" charset="0"/>
                <a:cs typeface="Arial" panose="020B0604020202020204" pitchFamily="34" charset="0"/>
              </a:rPr>
              <a:t>Parasetamol Tablet / Etil </a:t>
            </a:r>
            <a:r>
              <a:rPr lang="tr-TR" sz="1400" dirty="0">
                <a:latin typeface="Arial" panose="020B0604020202020204" pitchFamily="34" charset="0"/>
                <a:cs typeface="Arial" panose="020B0604020202020204" pitchFamily="34" charset="0"/>
              </a:rPr>
              <a:t>Klorid </a:t>
            </a:r>
            <a:r>
              <a:rPr lang="tr-TR" sz="1400" dirty="0" smtClean="0">
                <a:latin typeface="Arial" panose="020B0604020202020204" pitchFamily="34" charset="0"/>
                <a:cs typeface="Arial" panose="020B0604020202020204" pitchFamily="34" charset="0"/>
              </a:rPr>
              <a:t>Sprey / Serum Fizyolojik Ampul................................</a:t>
            </a:r>
            <a:endParaRPr lang="tr-TR" sz="1400" dirty="0">
              <a:latin typeface="Arial" panose="020B0604020202020204" pitchFamily="34" charset="0"/>
              <a:cs typeface="Arial" panose="020B0604020202020204" pitchFamily="34" charset="0"/>
            </a:endParaRPr>
          </a:p>
          <a:p>
            <a:pPr marL="0" indent="0">
              <a:spcBef>
                <a:spcPts val="700"/>
              </a:spcBef>
              <a:spcAft>
                <a:spcPts val="20"/>
              </a:spcAft>
              <a:buNone/>
            </a:pPr>
            <a:r>
              <a:rPr lang="tr-TR" sz="1400" dirty="0">
                <a:latin typeface="Arial" panose="020B0604020202020204" pitchFamily="34" charset="0"/>
                <a:cs typeface="Arial" panose="020B0604020202020204" pitchFamily="34" charset="0"/>
              </a:rPr>
              <a:t>Silverdin Pomad / Antimikrobiyal Pomad</a:t>
            </a:r>
            <a:r>
              <a:rPr lang="tr-TR" sz="1400" dirty="0" smtClean="0">
                <a:latin typeface="Arial" panose="020B0604020202020204" pitchFamily="34" charset="0"/>
                <a:cs typeface="Arial" panose="020B0604020202020204" pitchFamily="34" charset="0"/>
              </a:rPr>
              <a:t>.....................................................................</a:t>
            </a:r>
            <a:endParaRPr lang="tr-TR" sz="1400" dirty="0">
              <a:latin typeface="Arial" panose="020B0604020202020204" pitchFamily="34" charset="0"/>
              <a:cs typeface="Arial" panose="020B0604020202020204" pitchFamily="34" charset="0"/>
            </a:endParaRPr>
          </a:p>
          <a:p>
            <a:pPr marL="0" indent="0">
              <a:spcBef>
                <a:spcPts val="700"/>
              </a:spcBef>
              <a:spcAft>
                <a:spcPts val="20"/>
              </a:spcAft>
              <a:buNone/>
            </a:pPr>
            <a:r>
              <a:rPr lang="pl-PL" sz="1400" dirty="0">
                <a:latin typeface="Arial" panose="020B0604020202020204" pitchFamily="34" charset="0"/>
                <a:cs typeface="Arial" panose="020B0604020202020204" pitchFamily="34" charset="0"/>
              </a:rPr>
              <a:t>Anestezik Pomad / İzotonik 500 cc</a:t>
            </a:r>
            <a:r>
              <a:rPr lang="tr-TR" sz="1400" dirty="0" smtClean="0">
                <a:latin typeface="Arial" panose="020B0604020202020204" pitchFamily="34" charset="0"/>
                <a:cs typeface="Arial" panose="020B0604020202020204" pitchFamily="34" charset="0"/>
              </a:rPr>
              <a:t>..............................................................................</a:t>
            </a:r>
            <a:endParaRPr lang="tr-TR" sz="1400" dirty="0">
              <a:latin typeface="Arial" panose="020B0604020202020204" pitchFamily="34" charset="0"/>
              <a:cs typeface="Arial" panose="020B0604020202020204" pitchFamily="34" charset="0"/>
            </a:endParaRPr>
          </a:p>
          <a:p>
            <a:pPr marL="0" indent="0">
              <a:spcBef>
                <a:spcPts val="700"/>
              </a:spcBef>
              <a:spcAft>
                <a:spcPts val="20"/>
              </a:spcAft>
              <a:buNone/>
            </a:pPr>
            <a:r>
              <a:rPr lang="tr-TR" sz="1400" dirty="0">
                <a:latin typeface="Arial" panose="020B0604020202020204" pitchFamily="34" charset="0"/>
                <a:cs typeface="Arial" panose="020B0604020202020204" pitchFamily="34" charset="0"/>
              </a:rPr>
              <a:t>Ringer Laktat 500 cc </a:t>
            </a:r>
            <a:r>
              <a:rPr lang="tr-TR" sz="1400" dirty="0" smtClean="0">
                <a:latin typeface="Arial" panose="020B0604020202020204" pitchFamily="34" charset="0"/>
                <a:cs typeface="Arial" panose="020B0604020202020204" pitchFamily="34" charset="0"/>
              </a:rPr>
              <a:t>/İsolyte </a:t>
            </a:r>
            <a:r>
              <a:rPr lang="tr-TR" sz="1400" dirty="0">
                <a:latin typeface="Arial" panose="020B0604020202020204" pitchFamily="34" charset="0"/>
                <a:cs typeface="Arial" panose="020B0604020202020204" pitchFamily="34" charset="0"/>
              </a:rPr>
              <a:t>500 cc</a:t>
            </a:r>
            <a:r>
              <a:rPr lang="tr-TR" sz="1400" dirty="0" smtClean="0">
                <a:latin typeface="Arial" panose="020B0604020202020204" pitchFamily="34" charset="0"/>
                <a:cs typeface="Arial" panose="020B0604020202020204" pitchFamily="34" charset="0"/>
              </a:rPr>
              <a:t>...........................................................................</a:t>
            </a:r>
            <a:endParaRPr lang="tr-TR" sz="1400" dirty="0">
              <a:latin typeface="Arial" panose="020B0604020202020204" pitchFamily="34" charset="0"/>
              <a:cs typeface="Arial" panose="020B0604020202020204" pitchFamily="34" charset="0"/>
            </a:endParaRPr>
          </a:p>
          <a:p>
            <a:pPr marL="0" indent="0">
              <a:spcBef>
                <a:spcPts val="700"/>
              </a:spcBef>
              <a:spcAft>
                <a:spcPts val="20"/>
              </a:spcAft>
              <a:buNone/>
            </a:pPr>
            <a:r>
              <a:rPr lang="tr-TR" sz="1400" dirty="0">
                <a:latin typeface="Arial" panose="020B0604020202020204" pitchFamily="34" charset="0"/>
                <a:cs typeface="Arial" panose="020B0604020202020204" pitchFamily="34" charset="0"/>
              </a:rPr>
              <a:t>İsolyte-S 500 cc / İsolyte-P 500 cc</a:t>
            </a:r>
            <a:r>
              <a:rPr lang="tr-TR" sz="1400" dirty="0" smtClean="0">
                <a:latin typeface="Arial" panose="020B0604020202020204" pitchFamily="34" charset="0"/>
                <a:cs typeface="Arial" panose="020B0604020202020204" pitchFamily="34" charset="0"/>
              </a:rPr>
              <a:t>...............................................................................</a:t>
            </a:r>
            <a:endParaRPr lang="tr-TR" sz="1400" dirty="0">
              <a:latin typeface="Arial" panose="020B0604020202020204" pitchFamily="34" charset="0"/>
              <a:cs typeface="Arial" panose="020B0604020202020204" pitchFamily="34" charset="0"/>
            </a:endParaRPr>
          </a:p>
          <a:p>
            <a:pPr marL="0" indent="0">
              <a:spcBef>
                <a:spcPts val="700"/>
              </a:spcBef>
              <a:spcAft>
                <a:spcPts val="20"/>
              </a:spcAft>
              <a:buNone/>
            </a:pPr>
            <a:r>
              <a:rPr lang="it-IT" sz="1400" dirty="0">
                <a:latin typeface="Arial" panose="020B0604020202020204" pitchFamily="34" charset="0"/>
                <a:cs typeface="Arial" panose="020B0604020202020204" pitchFamily="34" charset="0"/>
              </a:rPr>
              <a:t>Mannitol 500 cc </a:t>
            </a:r>
            <a:r>
              <a:rPr lang="it-IT" sz="1400" dirty="0" smtClean="0">
                <a:latin typeface="Arial" panose="020B0604020202020204" pitchFamily="34" charset="0"/>
                <a:cs typeface="Arial" panose="020B0604020202020204" pitchFamily="34" charset="0"/>
              </a:rPr>
              <a:t>/</a:t>
            </a:r>
            <a:r>
              <a:rPr lang="tr-TR" sz="1400" dirty="0" smtClean="0">
                <a:latin typeface="Arial" panose="020B0604020202020204" pitchFamily="34" charset="0"/>
                <a:cs typeface="Arial" panose="020B0604020202020204" pitchFamily="34" charset="0"/>
              </a:rPr>
              <a:t> </a:t>
            </a:r>
            <a:r>
              <a:rPr lang="it-IT" sz="1400" dirty="0" smtClean="0">
                <a:latin typeface="Arial" panose="020B0604020202020204" pitchFamily="34" charset="0"/>
                <a:cs typeface="Arial" panose="020B0604020202020204" pitchFamily="34" charset="0"/>
              </a:rPr>
              <a:t>%</a:t>
            </a:r>
            <a:r>
              <a:rPr lang="it-IT" sz="1400" dirty="0">
                <a:latin typeface="Arial" panose="020B0604020202020204" pitchFamily="34" charset="0"/>
                <a:cs typeface="Arial" panose="020B0604020202020204" pitchFamily="34" charset="0"/>
              </a:rPr>
              <a:t>20 Dextroz 500 cc</a:t>
            </a:r>
            <a:r>
              <a:rPr lang="tr-TR" sz="1400" dirty="0" smtClean="0">
                <a:latin typeface="Arial" panose="020B0604020202020204" pitchFamily="34" charset="0"/>
                <a:cs typeface="Arial" panose="020B0604020202020204" pitchFamily="34" charset="0"/>
              </a:rPr>
              <a:t>........................................................................</a:t>
            </a:r>
            <a:endParaRPr lang="tr-TR" sz="1400" dirty="0">
              <a:latin typeface="Arial" panose="020B0604020202020204" pitchFamily="34" charset="0"/>
              <a:cs typeface="Arial" panose="020B0604020202020204" pitchFamily="34" charset="0"/>
            </a:endParaRPr>
          </a:p>
          <a:p>
            <a:pPr algn="ctr">
              <a:spcBef>
                <a:spcPts val="700"/>
              </a:spcBef>
              <a:spcAft>
                <a:spcPts val="20"/>
              </a:spcAft>
            </a:pPr>
            <a:endParaRPr lang="tr-TR" sz="1400" dirty="0">
              <a:latin typeface="Arial" panose="020B0604020202020204" pitchFamily="34" charset="0"/>
              <a:cs typeface="Arial" panose="020B0604020202020204" pitchFamily="34" charset="0"/>
            </a:endParaRPr>
          </a:p>
          <a:p>
            <a:pPr algn="ctr">
              <a:spcBef>
                <a:spcPts val="700"/>
              </a:spcBef>
              <a:spcAft>
                <a:spcPts val="20"/>
              </a:spcAft>
            </a:pPr>
            <a:endParaRPr lang="tr-TR" sz="1400" dirty="0">
              <a:latin typeface="Arial" panose="020B0604020202020204" pitchFamily="34" charset="0"/>
              <a:cs typeface="Arial" panose="020B0604020202020204" pitchFamily="34" charset="0"/>
            </a:endParaRPr>
          </a:p>
          <a:p>
            <a:pPr algn="ctr">
              <a:spcBef>
                <a:spcPts val="700"/>
              </a:spcBef>
              <a:spcAft>
                <a:spcPts val="20"/>
              </a:spcAft>
            </a:pPr>
            <a:endParaRPr lang="tr-TR" sz="1400" dirty="0">
              <a:latin typeface="Arial" panose="020B0604020202020204" pitchFamily="34" charset="0"/>
              <a:cs typeface="Arial" panose="020B0604020202020204" pitchFamily="34" charset="0"/>
            </a:endParaRPr>
          </a:p>
          <a:p>
            <a:pPr algn="ctr">
              <a:spcBef>
                <a:spcPts val="700"/>
              </a:spcBef>
              <a:spcAft>
                <a:spcPts val="20"/>
              </a:spcAft>
            </a:pPr>
            <a:endParaRPr lang="tr-TR" sz="1400" dirty="0">
              <a:latin typeface="Arial" panose="020B0604020202020204" pitchFamily="34" charset="0"/>
              <a:cs typeface="Arial" panose="020B0604020202020204" pitchFamily="34" charset="0"/>
            </a:endParaRPr>
          </a:p>
          <a:p>
            <a:pPr algn="ctr">
              <a:spcBef>
                <a:spcPts val="700"/>
              </a:spcBef>
              <a:spcAft>
                <a:spcPts val="20"/>
              </a:spcAft>
            </a:pPr>
            <a:endParaRPr lang="tr-TR" sz="1400" dirty="0">
              <a:latin typeface="Arial" panose="020B0604020202020204" pitchFamily="34" charset="0"/>
              <a:cs typeface="Arial" panose="020B0604020202020204" pitchFamily="34" charset="0"/>
            </a:endParaRPr>
          </a:p>
          <a:p>
            <a:pPr algn="ctr">
              <a:spcBef>
                <a:spcPts val="700"/>
              </a:spcBef>
              <a:spcAft>
                <a:spcPts val="20"/>
              </a:spcAft>
            </a:pPr>
            <a:endParaRPr lang="tr-TR" sz="1400" dirty="0">
              <a:latin typeface="Arial" panose="020B0604020202020204" pitchFamily="34" charset="0"/>
              <a:cs typeface="Arial" panose="020B0604020202020204" pitchFamily="34" charset="0"/>
            </a:endParaRPr>
          </a:p>
          <a:p>
            <a:pPr algn="ctr">
              <a:spcBef>
                <a:spcPts val="700"/>
              </a:spcBef>
              <a:spcAft>
                <a:spcPts val="20"/>
              </a:spcAft>
            </a:pPr>
            <a:endParaRPr lang="tr-TR" sz="1400" dirty="0">
              <a:latin typeface="Arial" panose="020B0604020202020204" pitchFamily="34" charset="0"/>
              <a:cs typeface="Arial" panose="020B0604020202020204" pitchFamily="34" charset="0"/>
            </a:endParaRPr>
          </a:p>
        </p:txBody>
      </p:sp>
      <p:pic>
        <p:nvPicPr>
          <p:cNvPr id="33" name="Picture 32"/>
          <p:cNvPicPr>
            <a:picLocks noChangeAspect="1"/>
          </p:cNvPicPr>
          <p:nvPr/>
        </p:nvPicPr>
        <p:blipFill rotWithShape="1">
          <a:blip r:embed="rId3" cstate="print">
            <a:extLst>
              <a:ext uri="{28A0092B-C50C-407E-A947-70E740481C1C}">
                <a14:useLocalDpi xmlns:a14="http://schemas.microsoft.com/office/drawing/2010/main" val="0"/>
              </a:ext>
            </a:extLst>
          </a:blip>
          <a:srcRect l="20368" t="3315" r="19803" b="6303"/>
          <a:stretch/>
        </p:blipFill>
        <p:spPr>
          <a:xfrm>
            <a:off x="6905706" y="3486123"/>
            <a:ext cx="259359" cy="269558"/>
          </a:xfrm>
          <a:prstGeom prst="rect">
            <a:avLst/>
          </a:prstGeom>
        </p:spPr>
      </p:pic>
      <p:pic>
        <p:nvPicPr>
          <p:cNvPr id="34" name="Picture 33"/>
          <p:cNvPicPr>
            <a:picLocks noChangeAspect="1"/>
          </p:cNvPicPr>
          <p:nvPr/>
        </p:nvPicPr>
        <p:blipFill rotWithShape="1">
          <a:blip r:embed="rId3" cstate="print">
            <a:extLst>
              <a:ext uri="{28A0092B-C50C-407E-A947-70E740481C1C}">
                <a14:useLocalDpi xmlns:a14="http://schemas.microsoft.com/office/drawing/2010/main" val="0"/>
              </a:ext>
            </a:extLst>
          </a:blip>
          <a:srcRect l="20368" t="3315" r="19803" b="6303"/>
          <a:stretch/>
        </p:blipFill>
        <p:spPr>
          <a:xfrm>
            <a:off x="6905706" y="3787257"/>
            <a:ext cx="259359" cy="269558"/>
          </a:xfrm>
          <a:prstGeom prst="rect">
            <a:avLst/>
          </a:prstGeom>
        </p:spPr>
      </p:pic>
      <p:pic>
        <p:nvPicPr>
          <p:cNvPr id="35" name="Picture 34"/>
          <p:cNvPicPr>
            <a:picLocks noChangeAspect="1"/>
          </p:cNvPicPr>
          <p:nvPr/>
        </p:nvPicPr>
        <p:blipFill rotWithShape="1">
          <a:blip r:embed="rId3" cstate="print">
            <a:extLst>
              <a:ext uri="{28A0092B-C50C-407E-A947-70E740481C1C}">
                <a14:useLocalDpi xmlns:a14="http://schemas.microsoft.com/office/drawing/2010/main" val="0"/>
              </a:ext>
            </a:extLst>
          </a:blip>
          <a:srcRect l="20368" t="3315" r="19803" b="6303"/>
          <a:stretch/>
        </p:blipFill>
        <p:spPr>
          <a:xfrm>
            <a:off x="6905706" y="4068104"/>
            <a:ext cx="259359" cy="269558"/>
          </a:xfrm>
          <a:prstGeom prst="rect">
            <a:avLst/>
          </a:prstGeom>
        </p:spPr>
      </p:pic>
      <p:pic>
        <p:nvPicPr>
          <p:cNvPr id="36" name="Picture 35"/>
          <p:cNvPicPr>
            <a:picLocks noChangeAspect="1"/>
          </p:cNvPicPr>
          <p:nvPr/>
        </p:nvPicPr>
        <p:blipFill rotWithShape="1">
          <a:blip r:embed="rId3" cstate="print">
            <a:extLst>
              <a:ext uri="{28A0092B-C50C-407E-A947-70E740481C1C}">
                <a14:useLocalDpi xmlns:a14="http://schemas.microsoft.com/office/drawing/2010/main" val="0"/>
              </a:ext>
            </a:extLst>
          </a:blip>
          <a:srcRect l="20368" t="3315" r="19803" b="6303"/>
          <a:stretch/>
        </p:blipFill>
        <p:spPr>
          <a:xfrm>
            <a:off x="6905705" y="4338403"/>
            <a:ext cx="259359" cy="269558"/>
          </a:xfrm>
          <a:prstGeom prst="rect">
            <a:avLst/>
          </a:prstGeom>
        </p:spPr>
      </p:pic>
      <p:pic>
        <p:nvPicPr>
          <p:cNvPr id="37" name="Picture 36"/>
          <p:cNvPicPr>
            <a:picLocks noChangeAspect="1"/>
          </p:cNvPicPr>
          <p:nvPr/>
        </p:nvPicPr>
        <p:blipFill rotWithShape="1">
          <a:blip r:embed="rId3" cstate="print">
            <a:extLst>
              <a:ext uri="{28A0092B-C50C-407E-A947-70E740481C1C}">
                <a14:useLocalDpi xmlns:a14="http://schemas.microsoft.com/office/drawing/2010/main" val="0"/>
              </a:ext>
            </a:extLst>
          </a:blip>
          <a:srcRect l="20368" t="3315" r="19803" b="6303"/>
          <a:stretch/>
        </p:blipFill>
        <p:spPr>
          <a:xfrm>
            <a:off x="6905705" y="4628935"/>
            <a:ext cx="259359" cy="269558"/>
          </a:xfrm>
          <a:prstGeom prst="rect">
            <a:avLst/>
          </a:prstGeom>
        </p:spPr>
      </p:pic>
      <p:pic>
        <p:nvPicPr>
          <p:cNvPr id="38" name="Picture 37"/>
          <p:cNvPicPr>
            <a:picLocks noChangeAspect="1"/>
          </p:cNvPicPr>
          <p:nvPr/>
        </p:nvPicPr>
        <p:blipFill rotWithShape="1">
          <a:blip r:embed="rId3" cstate="print">
            <a:extLst>
              <a:ext uri="{28A0092B-C50C-407E-A947-70E740481C1C}">
                <a14:useLocalDpi xmlns:a14="http://schemas.microsoft.com/office/drawing/2010/main" val="0"/>
              </a:ext>
            </a:extLst>
          </a:blip>
          <a:srcRect l="20368" t="3315" r="19803" b="6303"/>
          <a:stretch/>
        </p:blipFill>
        <p:spPr>
          <a:xfrm>
            <a:off x="6905705" y="4894058"/>
            <a:ext cx="259359" cy="269558"/>
          </a:xfrm>
          <a:prstGeom prst="rect">
            <a:avLst/>
          </a:prstGeom>
        </p:spPr>
      </p:pic>
      <p:pic>
        <p:nvPicPr>
          <p:cNvPr id="39" name="Picture 38"/>
          <p:cNvPicPr>
            <a:picLocks noChangeAspect="1"/>
          </p:cNvPicPr>
          <p:nvPr/>
        </p:nvPicPr>
        <p:blipFill rotWithShape="1">
          <a:blip r:embed="rId3" cstate="print">
            <a:extLst>
              <a:ext uri="{28A0092B-C50C-407E-A947-70E740481C1C}">
                <a14:useLocalDpi xmlns:a14="http://schemas.microsoft.com/office/drawing/2010/main" val="0"/>
              </a:ext>
            </a:extLst>
          </a:blip>
          <a:srcRect l="20368" t="3315" r="19803" b="6303"/>
          <a:stretch/>
        </p:blipFill>
        <p:spPr>
          <a:xfrm>
            <a:off x="6905704" y="6858246"/>
            <a:ext cx="259359" cy="269558"/>
          </a:xfrm>
          <a:prstGeom prst="rect">
            <a:avLst/>
          </a:prstGeom>
        </p:spPr>
      </p:pic>
      <p:pic>
        <p:nvPicPr>
          <p:cNvPr id="40" name="Picture 39"/>
          <p:cNvPicPr>
            <a:picLocks noChangeAspect="1"/>
          </p:cNvPicPr>
          <p:nvPr/>
        </p:nvPicPr>
        <p:blipFill rotWithShape="1">
          <a:blip r:embed="rId3" cstate="print">
            <a:extLst>
              <a:ext uri="{28A0092B-C50C-407E-A947-70E740481C1C}">
                <a14:useLocalDpi xmlns:a14="http://schemas.microsoft.com/office/drawing/2010/main" val="0"/>
              </a:ext>
            </a:extLst>
          </a:blip>
          <a:srcRect l="20368" t="3315" r="19803" b="6303"/>
          <a:stretch/>
        </p:blipFill>
        <p:spPr>
          <a:xfrm>
            <a:off x="6905702" y="8541122"/>
            <a:ext cx="259359" cy="269558"/>
          </a:xfrm>
          <a:prstGeom prst="rect">
            <a:avLst/>
          </a:prstGeom>
        </p:spPr>
      </p:pic>
      <p:pic>
        <p:nvPicPr>
          <p:cNvPr id="41" name="Picture 40"/>
          <p:cNvPicPr>
            <a:picLocks noChangeAspect="1"/>
          </p:cNvPicPr>
          <p:nvPr/>
        </p:nvPicPr>
        <p:blipFill rotWithShape="1">
          <a:blip r:embed="rId3" cstate="print">
            <a:extLst>
              <a:ext uri="{28A0092B-C50C-407E-A947-70E740481C1C}">
                <a14:useLocalDpi xmlns:a14="http://schemas.microsoft.com/office/drawing/2010/main" val="0"/>
              </a:ext>
            </a:extLst>
          </a:blip>
          <a:srcRect l="20368" t="3315" r="19803" b="6303"/>
          <a:stretch/>
        </p:blipFill>
        <p:spPr>
          <a:xfrm>
            <a:off x="6899402" y="8265450"/>
            <a:ext cx="259359" cy="269558"/>
          </a:xfrm>
          <a:prstGeom prst="rect">
            <a:avLst/>
          </a:prstGeom>
        </p:spPr>
      </p:pic>
      <p:pic>
        <p:nvPicPr>
          <p:cNvPr id="42" name="Picture 41"/>
          <p:cNvPicPr>
            <a:picLocks noChangeAspect="1"/>
          </p:cNvPicPr>
          <p:nvPr/>
        </p:nvPicPr>
        <p:blipFill rotWithShape="1">
          <a:blip r:embed="rId3" cstate="print">
            <a:extLst>
              <a:ext uri="{28A0092B-C50C-407E-A947-70E740481C1C}">
                <a14:useLocalDpi xmlns:a14="http://schemas.microsoft.com/office/drawing/2010/main" val="0"/>
              </a:ext>
            </a:extLst>
          </a:blip>
          <a:srcRect l="20368" t="3315" r="19803" b="6303"/>
          <a:stretch/>
        </p:blipFill>
        <p:spPr>
          <a:xfrm>
            <a:off x="6905704" y="7993312"/>
            <a:ext cx="259359" cy="269558"/>
          </a:xfrm>
          <a:prstGeom prst="rect">
            <a:avLst/>
          </a:prstGeom>
        </p:spPr>
      </p:pic>
      <p:pic>
        <p:nvPicPr>
          <p:cNvPr id="43" name="Picture 42"/>
          <p:cNvPicPr>
            <a:picLocks noChangeAspect="1"/>
          </p:cNvPicPr>
          <p:nvPr/>
        </p:nvPicPr>
        <p:blipFill rotWithShape="1">
          <a:blip r:embed="rId3" cstate="print">
            <a:extLst>
              <a:ext uri="{28A0092B-C50C-407E-A947-70E740481C1C}">
                <a14:useLocalDpi xmlns:a14="http://schemas.microsoft.com/office/drawing/2010/main" val="0"/>
              </a:ext>
            </a:extLst>
          </a:blip>
          <a:srcRect l="20368" t="3315" r="19803" b="6303"/>
          <a:stretch/>
        </p:blipFill>
        <p:spPr>
          <a:xfrm>
            <a:off x="6905704" y="7701730"/>
            <a:ext cx="259359" cy="269558"/>
          </a:xfrm>
          <a:prstGeom prst="rect">
            <a:avLst/>
          </a:prstGeom>
        </p:spPr>
      </p:pic>
      <p:pic>
        <p:nvPicPr>
          <p:cNvPr id="44" name="Picture 43"/>
          <p:cNvPicPr>
            <a:picLocks noChangeAspect="1"/>
          </p:cNvPicPr>
          <p:nvPr/>
        </p:nvPicPr>
        <p:blipFill rotWithShape="1">
          <a:blip r:embed="rId3" cstate="print">
            <a:extLst>
              <a:ext uri="{28A0092B-C50C-407E-A947-70E740481C1C}">
                <a14:useLocalDpi xmlns:a14="http://schemas.microsoft.com/office/drawing/2010/main" val="0"/>
              </a:ext>
            </a:extLst>
          </a:blip>
          <a:srcRect l="20368" t="3315" r="19803" b="6303"/>
          <a:stretch/>
        </p:blipFill>
        <p:spPr>
          <a:xfrm>
            <a:off x="6905704" y="7427121"/>
            <a:ext cx="259359" cy="269558"/>
          </a:xfrm>
          <a:prstGeom prst="rect">
            <a:avLst/>
          </a:prstGeom>
        </p:spPr>
      </p:pic>
      <p:pic>
        <p:nvPicPr>
          <p:cNvPr id="45" name="Picture 44"/>
          <p:cNvPicPr>
            <a:picLocks noChangeAspect="1"/>
          </p:cNvPicPr>
          <p:nvPr/>
        </p:nvPicPr>
        <p:blipFill rotWithShape="1">
          <a:blip r:embed="rId3" cstate="print">
            <a:extLst>
              <a:ext uri="{28A0092B-C50C-407E-A947-70E740481C1C}">
                <a14:useLocalDpi xmlns:a14="http://schemas.microsoft.com/office/drawing/2010/main" val="0"/>
              </a:ext>
            </a:extLst>
          </a:blip>
          <a:srcRect l="20368" t="3315" r="19803" b="6303"/>
          <a:stretch/>
        </p:blipFill>
        <p:spPr>
          <a:xfrm>
            <a:off x="6905704" y="7137291"/>
            <a:ext cx="259359" cy="269558"/>
          </a:xfrm>
          <a:prstGeom prst="rect">
            <a:avLst/>
          </a:prstGeom>
        </p:spPr>
      </p:pic>
      <p:pic>
        <p:nvPicPr>
          <p:cNvPr id="46" name="Picture 45"/>
          <p:cNvPicPr>
            <a:picLocks noChangeAspect="1"/>
          </p:cNvPicPr>
          <p:nvPr/>
        </p:nvPicPr>
        <p:blipFill rotWithShape="1">
          <a:blip r:embed="rId3" cstate="print">
            <a:extLst>
              <a:ext uri="{28A0092B-C50C-407E-A947-70E740481C1C}">
                <a14:useLocalDpi xmlns:a14="http://schemas.microsoft.com/office/drawing/2010/main" val="0"/>
              </a:ext>
            </a:extLst>
          </a:blip>
          <a:srcRect l="20368" t="3315" r="19803" b="6303"/>
          <a:stretch/>
        </p:blipFill>
        <p:spPr>
          <a:xfrm>
            <a:off x="6905704" y="6586145"/>
            <a:ext cx="259359" cy="269558"/>
          </a:xfrm>
          <a:prstGeom prst="rect">
            <a:avLst/>
          </a:prstGeom>
        </p:spPr>
      </p:pic>
      <p:pic>
        <p:nvPicPr>
          <p:cNvPr id="47" name="Picture 46"/>
          <p:cNvPicPr>
            <a:picLocks noChangeAspect="1"/>
          </p:cNvPicPr>
          <p:nvPr/>
        </p:nvPicPr>
        <p:blipFill rotWithShape="1">
          <a:blip r:embed="rId3" cstate="print">
            <a:extLst>
              <a:ext uri="{28A0092B-C50C-407E-A947-70E740481C1C}">
                <a14:useLocalDpi xmlns:a14="http://schemas.microsoft.com/office/drawing/2010/main" val="0"/>
              </a:ext>
            </a:extLst>
          </a:blip>
          <a:srcRect l="20368" t="3315" r="19803" b="6303"/>
          <a:stretch/>
        </p:blipFill>
        <p:spPr>
          <a:xfrm>
            <a:off x="6905705" y="6302378"/>
            <a:ext cx="259359" cy="269558"/>
          </a:xfrm>
          <a:prstGeom prst="rect">
            <a:avLst/>
          </a:prstGeom>
        </p:spPr>
      </p:pic>
      <p:pic>
        <p:nvPicPr>
          <p:cNvPr id="48" name="Picture 47"/>
          <p:cNvPicPr>
            <a:picLocks noChangeAspect="1"/>
          </p:cNvPicPr>
          <p:nvPr/>
        </p:nvPicPr>
        <p:blipFill rotWithShape="1">
          <a:blip r:embed="rId3" cstate="print">
            <a:extLst>
              <a:ext uri="{28A0092B-C50C-407E-A947-70E740481C1C}">
                <a14:useLocalDpi xmlns:a14="http://schemas.microsoft.com/office/drawing/2010/main" val="0"/>
              </a:ext>
            </a:extLst>
          </a:blip>
          <a:srcRect l="20368" t="3315" r="19803" b="6303"/>
          <a:stretch/>
        </p:blipFill>
        <p:spPr>
          <a:xfrm>
            <a:off x="6905705" y="6020932"/>
            <a:ext cx="259359" cy="269558"/>
          </a:xfrm>
          <a:prstGeom prst="rect">
            <a:avLst/>
          </a:prstGeom>
        </p:spPr>
      </p:pic>
      <p:pic>
        <p:nvPicPr>
          <p:cNvPr id="49" name="Picture 48"/>
          <p:cNvPicPr>
            <a:picLocks noChangeAspect="1"/>
          </p:cNvPicPr>
          <p:nvPr/>
        </p:nvPicPr>
        <p:blipFill rotWithShape="1">
          <a:blip r:embed="rId3" cstate="print">
            <a:extLst>
              <a:ext uri="{28A0092B-C50C-407E-A947-70E740481C1C}">
                <a14:useLocalDpi xmlns:a14="http://schemas.microsoft.com/office/drawing/2010/main" val="0"/>
              </a:ext>
            </a:extLst>
          </a:blip>
          <a:srcRect l="20368" t="3315" r="19803" b="6303"/>
          <a:stretch/>
        </p:blipFill>
        <p:spPr>
          <a:xfrm>
            <a:off x="6905705" y="5722807"/>
            <a:ext cx="259359" cy="269558"/>
          </a:xfrm>
          <a:prstGeom prst="rect">
            <a:avLst/>
          </a:prstGeom>
        </p:spPr>
      </p:pic>
      <p:pic>
        <p:nvPicPr>
          <p:cNvPr id="50" name="Picture 49"/>
          <p:cNvPicPr>
            <a:picLocks noChangeAspect="1"/>
          </p:cNvPicPr>
          <p:nvPr/>
        </p:nvPicPr>
        <p:blipFill rotWithShape="1">
          <a:blip r:embed="rId3" cstate="print">
            <a:extLst>
              <a:ext uri="{28A0092B-C50C-407E-A947-70E740481C1C}">
                <a14:useLocalDpi xmlns:a14="http://schemas.microsoft.com/office/drawing/2010/main" val="0"/>
              </a:ext>
            </a:extLst>
          </a:blip>
          <a:srcRect l="20368" t="3315" r="19803" b="6303"/>
          <a:stretch/>
        </p:blipFill>
        <p:spPr>
          <a:xfrm>
            <a:off x="6908343" y="5452502"/>
            <a:ext cx="259359" cy="269558"/>
          </a:xfrm>
          <a:prstGeom prst="rect">
            <a:avLst/>
          </a:prstGeom>
        </p:spPr>
      </p:pic>
      <p:pic>
        <p:nvPicPr>
          <p:cNvPr id="51" name="Picture 50"/>
          <p:cNvPicPr>
            <a:picLocks noChangeAspect="1"/>
          </p:cNvPicPr>
          <p:nvPr/>
        </p:nvPicPr>
        <p:blipFill rotWithShape="1">
          <a:blip r:embed="rId3" cstate="print">
            <a:extLst>
              <a:ext uri="{28A0092B-C50C-407E-A947-70E740481C1C}">
                <a14:useLocalDpi xmlns:a14="http://schemas.microsoft.com/office/drawing/2010/main" val="0"/>
              </a:ext>
            </a:extLst>
          </a:blip>
          <a:srcRect l="20368" t="3315" r="19803" b="6303"/>
          <a:stretch/>
        </p:blipFill>
        <p:spPr>
          <a:xfrm>
            <a:off x="6905703" y="5174723"/>
            <a:ext cx="259359" cy="269558"/>
          </a:xfrm>
          <a:prstGeom prst="rect">
            <a:avLst/>
          </a:prstGeom>
        </p:spPr>
      </p:pic>
      <p:pic>
        <p:nvPicPr>
          <p:cNvPr id="52" name="Picture 51"/>
          <p:cNvPicPr>
            <a:picLocks noChangeAspect="1"/>
          </p:cNvPicPr>
          <p:nvPr/>
        </p:nvPicPr>
        <p:blipFill rotWithShape="1">
          <a:blip r:embed="rId3" cstate="print">
            <a:extLst>
              <a:ext uri="{28A0092B-C50C-407E-A947-70E740481C1C}">
                <a14:useLocalDpi xmlns:a14="http://schemas.microsoft.com/office/drawing/2010/main" val="0"/>
              </a:ext>
            </a:extLst>
          </a:blip>
          <a:srcRect l="20368" t="3315" r="19803" b="6303"/>
          <a:stretch/>
        </p:blipFill>
        <p:spPr>
          <a:xfrm>
            <a:off x="6905706" y="3216565"/>
            <a:ext cx="259359" cy="269558"/>
          </a:xfrm>
          <a:prstGeom prst="rect">
            <a:avLst/>
          </a:prstGeom>
        </p:spPr>
      </p:pic>
      <p:pic>
        <p:nvPicPr>
          <p:cNvPr id="53" name="Picture 52"/>
          <p:cNvPicPr>
            <a:picLocks noChangeAspect="1"/>
          </p:cNvPicPr>
          <p:nvPr/>
        </p:nvPicPr>
        <p:blipFill rotWithShape="1">
          <a:blip r:embed="rId3" cstate="print">
            <a:extLst>
              <a:ext uri="{28A0092B-C50C-407E-A947-70E740481C1C}">
                <a14:useLocalDpi xmlns:a14="http://schemas.microsoft.com/office/drawing/2010/main" val="0"/>
              </a:ext>
            </a:extLst>
          </a:blip>
          <a:srcRect l="20368" t="3315" r="19803" b="6303"/>
          <a:stretch/>
        </p:blipFill>
        <p:spPr>
          <a:xfrm>
            <a:off x="6905706" y="2949298"/>
            <a:ext cx="259359" cy="269558"/>
          </a:xfrm>
          <a:prstGeom prst="rect">
            <a:avLst/>
          </a:prstGeom>
        </p:spPr>
      </p:pic>
      <p:pic>
        <p:nvPicPr>
          <p:cNvPr id="54" name="Picture 53"/>
          <p:cNvPicPr>
            <a:picLocks noChangeAspect="1"/>
          </p:cNvPicPr>
          <p:nvPr/>
        </p:nvPicPr>
        <p:blipFill rotWithShape="1">
          <a:blip r:embed="rId3" cstate="print">
            <a:extLst>
              <a:ext uri="{28A0092B-C50C-407E-A947-70E740481C1C}">
                <a14:useLocalDpi xmlns:a14="http://schemas.microsoft.com/office/drawing/2010/main" val="0"/>
              </a:ext>
            </a:extLst>
          </a:blip>
          <a:srcRect l="20368" t="3315" r="19803" b="6303"/>
          <a:stretch/>
        </p:blipFill>
        <p:spPr>
          <a:xfrm>
            <a:off x="6905706" y="2653614"/>
            <a:ext cx="259359" cy="269558"/>
          </a:xfrm>
          <a:prstGeom prst="rect">
            <a:avLst/>
          </a:prstGeom>
        </p:spPr>
      </p:pic>
      <p:pic>
        <p:nvPicPr>
          <p:cNvPr id="55" name="Picture 54"/>
          <p:cNvPicPr>
            <a:picLocks noChangeAspect="1"/>
          </p:cNvPicPr>
          <p:nvPr/>
        </p:nvPicPr>
        <p:blipFill rotWithShape="1">
          <a:blip r:embed="rId3" cstate="print">
            <a:extLst>
              <a:ext uri="{28A0092B-C50C-407E-A947-70E740481C1C}">
                <a14:useLocalDpi xmlns:a14="http://schemas.microsoft.com/office/drawing/2010/main" val="0"/>
              </a:ext>
            </a:extLst>
          </a:blip>
          <a:srcRect l="20368" t="3315" r="19803" b="6303"/>
          <a:stretch/>
        </p:blipFill>
        <p:spPr>
          <a:xfrm>
            <a:off x="6905706" y="2384056"/>
            <a:ext cx="259359" cy="269558"/>
          </a:xfrm>
          <a:prstGeom prst="rect">
            <a:avLst/>
          </a:prstGeom>
        </p:spPr>
      </p:pic>
      <p:sp>
        <p:nvSpPr>
          <p:cNvPr id="56" name="TextBox 55"/>
          <p:cNvSpPr txBox="1"/>
          <p:nvPr/>
        </p:nvSpPr>
        <p:spPr>
          <a:xfrm>
            <a:off x="6841646" y="2384056"/>
            <a:ext cx="402216" cy="6526915"/>
          </a:xfrm>
          <a:prstGeom prst="rect">
            <a:avLst/>
          </a:prstGeom>
          <a:noFill/>
        </p:spPr>
        <p:txBody>
          <a:bodyPr wrap="square" rtlCol="0">
            <a:spAutoFit/>
          </a:bodyPr>
          <a:lstStyle/>
          <a:p>
            <a:pPr>
              <a:lnSpc>
                <a:spcPct val="90000"/>
              </a:lnSpc>
              <a:spcBef>
                <a:spcPts val="700"/>
              </a:spcBef>
              <a:spcAft>
                <a:spcPts val="20"/>
              </a:spcAft>
            </a:pPr>
            <a:r>
              <a:rPr lang="tr-TR" sz="1400" dirty="0" smtClean="0">
                <a:latin typeface="Arial" panose="020B0604020202020204" pitchFamily="34" charset="0"/>
                <a:cs typeface="Arial" panose="020B0604020202020204" pitchFamily="34" charset="0"/>
              </a:rPr>
              <a:t> 1</a:t>
            </a:r>
          </a:p>
          <a:p>
            <a:pPr>
              <a:lnSpc>
                <a:spcPct val="90000"/>
              </a:lnSpc>
              <a:spcBef>
                <a:spcPts val="700"/>
              </a:spcBef>
              <a:spcAft>
                <a:spcPts val="20"/>
              </a:spcAft>
            </a:pPr>
            <a:r>
              <a:rPr lang="tr-TR" sz="1400" dirty="0" smtClean="0">
                <a:latin typeface="Arial" panose="020B0604020202020204" pitchFamily="34" charset="0"/>
                <a:cs typeface="Arial" panose="020B0604020202020204" pitchFamily="34" charset="0"/>
              </a:rPr>
              <a:t> 2</a:t>
            </a:r>
          </a:p>
          <a:p>
            <a:pPr>
              <a:lnSpc>
                <a:spcPct val="90000"/>
              </a:lnSpc>
              <a:spcBef>
                <a:spcPts val="700"/>
              </a:spcBef>
              <a:spcAft>
                <a:spcPts val="20"/>
              </a:spcAft>
            </a:pPr>
            <a:r>
              <a:rPr lang="tr-TR" sz="1400" dirty="0" smtClean="0">
                <a:latin typeface="Arial" panose="020B0604020202020204" pitchFamily="34" charset="0"/>
                <a:cs typeface="Arial" panose="020B0604020202020204" pitchFamily="34" charset="0"/>
              </a:rPr>
              <a:t> 3</a:t>
            </a:r>
          </a:p>
          <a:p>
            <a:pPr>
              <a:lnSpc>
                <a:spcPct val="90000"/>
              </a:lnSpc>
              <a:spcBef>
                <a:spcPts val="700"/>
              </a:spcBef>
              <a:spcAft>
                <a:spcPts val="20"/>
              </a:spcAft>
            </a:pPr>
            <a:r>
              <a:rPr lang="tr-TR" sz="1400" dirty="0" smtClean="0">
                <a:latin typeface="Arial" panose="020B0604020202020204" pitchFamily="34" charset="0"/>
                <a:cs typeface="Arial" panose="020B0604020202020204" pitchFamily="34" charset="0"/>
              </a:rPr>
              <a:t> 4</a:t>
            </a:r>
          </a:p>
          <a:p>
            <a:pPr>
              <a:lnSpc>
                <a:spcPct val="90000"/>
              </a:lnSpc>
              <a:spcBef>
                <a:spcPts val="700"/>
              </a:spcBef>
              <a:spcAft>
                <a:spcPts val="20"/>
              </a:spcAft>
            </a:pPr>
            <a:r>
              <a:rPr lang="tr-TR" sz="1400" dirty="0" smtClean="0">
                <a:latin typeface="Arial" panose="020B0604020202020204" pitchFamily="34" charset="0"/>
                <a:cs typeface="Arial" panose="020B0604020202020204" pitchFamily="34" charset="0"/>
              </a:rPr>
              <a:t> 5</a:t>
            </a:r>
          </a:p>
          <a:p>
            <a:pPr>
              <a:lnSpc>
                <a:spcPct val="90000"/>
              </a:lnSpc>
              <a:spcBef>
                <a:spcPts val="700"/>
              </a:spcBef>
              <a:spcAft>
                <a:spcPts val="20"/>
              </a:spcAft>
            </a:pPr>
            <a:r>
              <a:rPr lang="tr-TR" sz="1400" dirty="0" smtClean="0">
                <a:latin typeface="Arial" panose="020B0604020202020204" pitchFamily="34" charset="0"/>
                <a:cs typeface="Arial" panose="020B0604020202020204" pitchFamily="34" charset="0"/>
              </a:rPr>
              <a:t> 6</a:t>
            </a:r>
          </a:p>
          <a:p>
            <a:pPr>
              <a:lnSpc>
                <a:spcPct val="90000"/>
              </a:lnSpc>
              <a:spcBef>
                <a:spcPts val="700"/>
              </a:spcBef>
              <a:spcAft>
                <a:spcPts val="20"/>
              </a:spcAft>
            </a:pPr>
            <a:r>
              <a:rPr lang="tr-TR" sz="1400" dirty="0" smtClean="0">
                <a:latin typeface="Arial" panose="020B0604020202020204" pitchFamily="34" charset="0"/>
                <a:cs typeface="Arial" panose="020B0604020202020204" pitchFamily="34" charset="0"/>
              </a:rPr>
              <a:t> 7</a:t>
            </a:r>
          </a:p>
          <a:p>
            <a:pPr>
              <a:lnSpc>
                <a:spcPct val="90000"/>
              </a:lnSpc>
              <a:spcBef>
                <a:spcPts val="700"/>
              </a:spcBef>
              <a:spcAft>
                <a:spcPts val="20"/>
              </a:spcAft>
            </a:pPr>
            <a:r>
              <a:rPr lang="tr-TR" sz="1400" dirty="0" smtClean="0">
                <a:latin typeface="Arial" panose="020B0604020202020204" pitchFamily="34" charset="0"/>
                <a:cs typeface="Arial" panose="020B0604020202020204" pitchFamily="34" charset="0"/>
              </a:rPr>
              <a:t> 8</a:t>
            </a:r>
          </a:p>
          <a:p>
            <a:pPr>
              <a:lnSpc>
                <a:spcPct val="90000"/>
              </a:lnSpc>
              <a:spcBef>
                <a:spcPts val="700"/>
              </a:spcBef>
              <a:spcAft>
                <a:spcPts val="20"/>
              </a:spcAft>
            </a:pPr>
            <a:r>
              <a:rPr lang="tr-TR" sz="1400" dirty="0" smtClean="0">
                <a:latin typeface="Arial" panose="020B0604020202020204" pitchFamily="34" charset="0"/>
                <a:cs typeface="Arial" panose="020B0604020202020204" pitchFamily="34" charset="0"/>
              </a:rPr>
              <a:t> 9</a:t>
            </a:r>
          </a:p>
          <a:p>
            <a:pPr>
              <a:lnSpc>
                <a:spcPct val="90000"/>
              </a:lnSpc>
              <a:spcBef>
                <a:spcPts val="700"/>
              </a:spcBef>
              <a:spcAft>
                <a:spcPts val="20"/>
              </a:spcAft>
            </a:pPr>
            <a:r>
              <a:rPr lang="tr-TR" sz="1400" dirty="0" smtClean="0">
                <a:latin typeface="Arial" panose="020B0604020202020204" pitchFamily="34" charset="0"/>
                <a:cs typeface="Arial" panose="020B0604020202020204" pitchFamily="34" charset="0"/>
              </a:rPr>
              <a:t>10</a:t>
            </a:r>
          </a:p>
          <a:p>
            <a:pPr>
              <a:lnSpc>
                <a:spcPct val="90000"/>
              </a:lnSpc>
              <a:spcBef>
                <a:spcPts val="700"/>
              </a:spcBef>
              <a:spcAft>
                <a:spcPts val="20"/>
              </a:spcAft>
            </a:pPr>
            <a:r>
              <a:rPr lang="tr-TR" sz="1400" dirty="0" smtClean="0">
                <a:latin typeface="Arial" panose="020B0604020202020204" pitchFamily="34" charset="0"/>
                <a:cs typeface="Arial" panose="020B0604020202020204" pitchFamily="34" charset="0"/>
              </a:rPr>
              <a:t>11</a:t>
            </a:r>
          </a:p>
          <a:p>
            <a:pPr>
              <a:lnSpc>
                <a:spcPct val="90000"/>
              </a:lnSpc>
              <a:spcBef>
                <a:spcPts val="700"/>
              </a:spcBef>
              <a:spcAft>
                <a:spcPts val="20"/>
              </a:spcAft>
            </a:pPr>
            <a:r>
              <a:rPr lang="tr-TR" sz="1400" dirty="0" smtClean="0">
                <a:latin typeface="Arial" panose="020B0604020202020204" pitchFamily="34" charset="0"/>
                <a:cs typeface="Arial" panose="020B0604020202020204" pitchFamily="34" charset="0"/>
              </a:rPr>
              <a:t>12</a:t>
            </a:r>
          </a:p>
          <a:p>
            <a:pPr>
              <a:lnSpc>
                <a:spcPct val="90000"/>
              </a:lnSpc>
              <a:spcBef>
                <a:spcPts val="700"/>
              </a:spcBef>
              <a:spcAft>
                <a:spcPts val="20"/>
              </a:spcAft>
            </a:pPr>
            <a:r>
              <a:rPr lang="tr-TR" sz="1400" dirty="0" smtClean="0">
                <a:latin typeface="Arial" panose="020B0604020202020204" pitchFamily="34" charset="0"/>
                <a:cs typeface="Arial" panose="020B0604020202020204" pitchFamily="34" charset="0"/>
              </a:rPr>
              <a:t>13</a:t>
            </a:r>
          </a:p>
          <a:p>
            <a:pPr>
              <a:lnSpc>
                <a:spcPct val="90000"/>
              </a:lnSpc>
              <a:spcBef>
                <a:spcPts val="700"/>
              </a:spcBef>
              <a:spcAft>
                <a:spcPts val="20"/>
              </a:spcAft>
            </a:pPr>
            <a:r>
              <a:rPr lang="tr-TR" sz="1400" dirty="0" smtClean="0">
                <a:latin typeface="Arial" panose="020B0604020202020204" pitchFamily="34" charset="0"/>
                <a:cs typeface="Arial" panose="020B0604020202020204" pitchFamily="34" charset="0"/>
              </a:rPr>
              <a:t>14</a:t>
            </a:r>
          </a:p>
          <a:p>
            <a:pPr>
              <a:lnSpc>
                <a:spcPct val="90000"/>
              </a:lnSpc>
              <a:spcBef>
                <a:spcPts val="700"/>
              </a:spcBef>
              <a:spcAft>
                <a:spcPts val="20"/>
              </a:spcAft>
            </a:pPr>
            <a:r>
              <a:rPr lang="tr-TR" sz="1400" dirty="0" smtClean="0">
                <a:latin typeface="Arial" panose="020B0604020202020204" pitchFamily="34" charset="0"/>
                <a:cs typeface="Arial" panose="020B0604020202020204" pitchFamily="34" charset="0"/>
              </a:rPr>
              <a:t>15</a:t>
            </a:r>
          </a:p>
          <a:p>
            <a:pPr>
              <a:lnSpc>
                <a:spcPct val="90000"/>
              </a:lnSpc>
              <a:spcBef>
                <a:spcPts val="700"/>
              </a:spcBef>
              <a:spcAft>
                <a:spcPts val="20"/>
              </a:spcAft>
            </a:pPr>
            <a:r>
              <a:rPr lang="tr-TR" sz="1400" dirty="0" smtClean="0">
                <a:latin typeface="Arial" panose="020B0604020202020204" pitchFamily="34" charset="0"/>
                <a:cs typeface="Arial" panose="020B0604020202020204" pitchFamily="34" charset="0"/>
              </a:rPr>
              <a:t>16</a:t>
            </a:r>
          </a:p>
          <a:p>
            <a:pPr>
              <a:lnSpc>
                <a:spcPct val="90000"/>
              </a:lnSpc>
              <a:spcBef>
                <a:spcPts val="700"/>
              </a:spcBef>
              <a:spcAft>
                <a:spcPts val="20"/>
              </a:spcAft>
            </a:pPr>
            <a:r>
              <a:rPr lang="tr-TR" sz="1400" dirty="0" smtClean="0">
                <a:latin typeface="Arial" panose="020B0604020202020204" pitchFamily="34" charset="0"/>
                <a:cs typeface="Arial" panose="020B0604020202020204" pitchFamily="34" charset="0"/>
              </a:rPr>
              <a:t>17</a:t>
            </a:r>
          </a:p>
          <a:p>
            <a:pPr>
              <a:lnSpc>
                <a:spcPct val="90000"/>
              </a:lnSpc>
              <a:spcBef>
                <a:spcPts val="700"/>
              </a:spcBef>
              <a:spcAft>
                <a:spcPts val="20"/>
              </a:spcAft>
            </a:pPr>
            <a:r>
              <a:rPr lang="tr-TR" sz="1400" dirty="0" smtClean="0">
                <a:latin typeface="Arial" panose="020B0604020202020204" pitchFamily="34" charset="0"/>
                <a:cs typeface="Arial" panose="020B0604020202020204" pitchFamily="34" charset="0"/>
              </a:rPr>
              <a:t>18</a:t>
            </a:r>
          </a:p>
          <a:p>
            <a:pPr>
              <a:lnSpc>
                <a:spcPct val="90000"/>
              </a:lnSpc>
              <a:spcBef>
                <a:spcPts val="700"/>
              </a:spcBef>
              <a:spcAft>
                <a:spcPts val="20"/>
              </a:spcAft>
            </a:pPr>
            <a:r>
              <a:rPr lang="tr-TR" sz="1400" dirty="0" smtClean="0">
                <a:latin typeface="Arial" panose="020B0604020202020204" pitchFamily="34" charset="0"/>
                <a:cs typeface="Arial" panose="020B0604020202020204" pitchFamily="34" charset="0"/>
              </a:rPr>
              <a:t>19</a:t>
            </a:r>
          </a:p>
          <a:p>
            <a:pPr>
              <a:lnSpc>
                <a:spcPct val="90000"/>
              </a:lnSpc>
              <a:spcBef>
                <a:spcPts val="700"/>
              </a:spcBef>
              <a:spcAft>
                <a:spcPts val="20"/>
              </a:spcAft>
            </a:pPr>
            <a:r>
              <a:rPr lang="tr-TR" sz="1400" dirty="0" smtClean="0">
                <a:latin typeface="Arial" panose="020B0604020202020204" pitchFamily="34" charset="0"/>
                <a:cs typeface="Arial" panose="020B0604020202020204" pitchFamily="34" charset="0"/>
              </a:rPr>
              <a:t>20</a:t>
            </a:r>
          </a:p>
          <a:p>
            <a:pPr>
              <a:lnSpc>
                <a:spcPct val="90000"/>
              </a:lnSpc>
              <a:spcBef>
                <a:spcPts val="700"/>
              </a:spcBef>
              <a:spcAft>
                <a:spcPts val="20"/>
              </a:spcAft>
            </a:pPr>
            <a:r>
              <a:rPr lang="tr-TR" sz="1400" dirty="0" smtClean="0">
                <a:latin typeface="Arial" panose="020B0604020202020204" pitchFamily="34" charset="0"/>
                <a:cs typeface="Arial" panose="020B0604020202020204" pitchFamily="34" charset="0"/>
              </a:rPr>
              <a:t>21</a:t>
            </a:r>
          </a:p>
          <a:p>
            <a:pPr>
              <a:lnSpc>
                <a:spcPct val="90000"/>
              </a:lnSpc>
              <a:spcBef>
                <a:spcPts val="700"/>
              </a:spcBef>
              <a:spcAft>
                <a:spcPts val="20"/>
              </a:spcAft>
            </a:pPr>
            <a:r>
              <a:rPr lang="tr-TR" sz="1400" dirty="0" smtClean="0">
                <a:latin typeface="Arial" panose="020B0604020202020204" pitchFamily="34" charset="0"/>
                <a:cs typeface="Arial" panose="020B0604020202020204" pitchFamily="34" charset="0"/>
              </a:rPr>
              <a:t>22</a:t>
            </a:r>
          </a:p>
          <a:p>
            <a:pPr>
              <a:lnSpc>
                <a:spcPct val="90000"/>
              </a:lnSpc>
              <a:spcBef>
                <a:spcPts val="700"/>
              </a:spcBef>
              <a:spcAft>
                <a:spcPts val="20"/>
              </a:spcAft>
            </a:pPr>
            <a:r>
              <a:rPr lang="tr-TR" sz="1400" dirty="0" smtClean="0">
                <a:latin typeface="Arial" panose="020B0604020202020204" pitchFamily="34" charset="0"/>
                <a:cs typeface="Arial" panose="020B0604020202020204" pitchFamily="34" charset="0"/>
              </a:rPr>
              <a:t>23</a:t>
            </a:r>
          </a:p>
        </p:txBody>
      </p:sp>
    </p:spTree>
    <p:extLst>
      <p:ext uri="{BB962C8B-B14F-4D97-AF65-F5344CB8AC3E}">
        <p14:creationId xmlns:p14="http://schemas.microsoft.com/office/powerpoint/2010/main" val="34027325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887" y="1884246"/>
            <a:ext cx="6913901" cy="6923321"/>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1130886869"/>
              </p:ext>
            </p:extLst>
          </p:nvPr>
        </p:nvGraphicFramePr>
        <p:xfrm>
          <a:off x="519113" y="339992"/>
          <a:ext cx="6521450" cy="4141979"/>
        </p:xfrm>
        <a:graphic>
          <a:graphicData uri="http://schemas.openxmlformats.org/drawingml/2006/table">
            <a:tbl>
              <a:tblPr firstRow="1" firstCol="1" bandRow="1"/>
              <a:tblGrid>
                <a:gridCol w="4334291">
                  <a:extLst>
                    <a:ext uri="{9D8B030D-6E8A-4147-A177-3AD203B41FA5}">
                      <a16:colId xmlns:a16="http://schemas.microsoft.com/office/drawing/2014/main" val="20000"/>
                    </a:ext>
                  </a:extLst>
                </a:gridCol>
                <a:gridCol w="2187159">
                  <a:extLst>
                    <a:ext uri="{9D8B030D-6E8A-4147-A177-3AD203B41FA5}">
                      <a16:colId xmlns:a16="http://schemas.microsoft.com/office/drawing/2014/main" val="20001"/>
                    </a:ext>
                  </a:extLst>
                </a:gridCol>
              </a:tblGrid>
              <a:tr h="406254">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Adrenalin Ampul</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396879">
                <a:tc rowSpan="2">
                  <a:txBody>
                    <a:bodyPr/>
                    <a:lstStyle/>
                    <a:p>
                      <a:pPr>
                        <a:lnSpc>
                          <a:spcPct val="107000"/>
                        </a:lnSpc>
                        <a:spcAft>
                          <a:spcPts val="0"/>
                        </a:spcAft>
                      </a:pPr>
                      <a:r>
                        <a:rPr lang="tr-TR" sz="1000" dirty="0">
                          <a:effectLst/>
                          <a:latin typeface="Arial" panose="020B0604020202020204" pitchFamily="34" charset="0"/>
                          <a:ea typeface="Calibri" panose="020F0502020204030204" pitchFamily="34" charset="0"/>
                          <a:cs typeface="Arial" panose="020B0604020202020204" pitchFamily="34" charset="0"/>
                        </a:rPr>
                        <a:t>Alfa ve beta adrenerjik stimülatörü,</a:t>
                      </a:r>
                      <a:r>
                        <a:rPr lang="tr-TR" sz="1000" baseline="0" dirty="0">
                          <a:effectLst/>
                          <a:latin typeface="Arial" panose="020B0604020202020204" pitchFamily="34" charset="0"/>
                          <a:ea typeface="Calibri" panose="020F0502020204030204" pitchFamily="34" charset="0"/>
                          <a:cs typeface="Arial" panose="020B0604020202020204" pitchFamily="34" charset="0"/>
                        </a:rPr>
                        <a:t> s</a:t>
                      </a:r>
                      <a:r>
                        <a:rPr lang="tr-TR" sz="1000" dirty="0">
                          <a:effectLst/>
                          <a:latin typeface="Arial" panose="020B0604020202020204" pitchFamily="34" charset="0"/>
                          <a:ea typeface="Calibri" panose="020F0502020204030204" pitchFamily="34" charset="0"/>
                          <a:cs typeface="Arial" panose="020B0604020202020204" pitchFamily="34" charset="0"/>
                        </a:rPr>
                        <a:t>istemik vazokonstriktör,</a:t>
                      </a:r>
                      <a:r>
                        <a:rPr lang="tr-TR" sz="1000" baseline="0" dirty="0">
                          <a:effectLst/>
                          <a:latin typeface="Arial" panose="020B0604020202020204" pitchFamily="34" charset="0"/>
                          <a:ea typeface="Calibri" panose="020F0502020204030204" pitchFamily="34" charset="0"/>
                          <a:cs typeface="Arial" panose="020B0604020202020204" pitchFamily="34" charset="0"/>
                        </a:rPr>
                        <a:t> k</a:t>
                      </a:r>
                      <a:r>
                        <a:rPr lang="tr-TR" sz="1000" dirty="0">
                          <a:effectLst/>
                          <a:latin typeface="Arial" panose="020B0604020202020204" pitchFamily="34" charset="0"/>
                          <a:ea typeface="Calibri" panose="020F0502020204030204" pitchFamily="34" charset="0"/>
                          <a:cs typeface="Arial" panose="020B0604020202020204" pitchFamily="34" charset="0"/>
                        </a:rPr>
                        <a:t>ardiyak stimülatör,</a:t>
                      </a:r>
                      <a:r>
                        <a:rPr lang="tr-TR" sz="1000" baseline="0" dirty="0">
                          <a:effectLst/>
                          <a:latin typeface="Arial" panose="020B0604020202020204" pitchFamily="34" charset="0"/>
                          <a:ea typeface="Calibri" panose="020F0502020204030204" pitchFamily="34" charset="0"/>
                          <a:cs typeface="Arial" panose="020B0604020202020204" pitchFamily="34" charset="0"/>
                        </a:rPr>
                        <a:t> b</a:t>
                      </a:r>
                      <a:r>
                        <a:rPr lang="tr-TR" sz="1000" dirty="0">
                          <a:effectLst/>
                          <a:latin typeface="Arial" panose="020B0604020202020204" pitchFamily="34" charset="0"/>
                          <a:ea typeface="Calibri" panose="020F0502020204030204" pitchFamily="34" charset="0"/>
                          <a:cs typeface="Arial" panose="020B0604020202020204" pitchFamily="34" charset="0"/>
                        </a:rPr>
                        <a:t>ronkodilatör</a:t>
                      </a:r>
                      <a:r>
                        <a:rPr lang="tr-TR" sz="1000" baseline="0" dirty="0">
                          <a:effectLst/>
                          <a:latin typeface="Arial" panose="020B0604020202020204" pitchFamily="34" charset="0"/>
                          <a:ea typeface="Calibri" panose="020F0502020204030204" pitchFamily="34" charset="0"/>
                          <a:cs typeface="Arial" panose="020B0604020202020204" pitchFamily="34" charset="0"/>
                        </a:rPr>
                        <a:t> ve s</a:t>
                      </a:r>
                      <a:r>
                        <a:rPr lang="tr-TR" sz="1000" dirty="0">
                          <a:effectLst/>
                          <a:latin typeface="Arial" panose="020B0604020202020204" pitchFamily="34" charset="0"/>
                          <a:ea typeface="Calibri" panose="020F0502020204030204" pitchFamily="34" charset="0"/>
                          <a:cs typeface="Arial" panose="020B0604020202020204" pitchFamily="34" charset="0"/>
                        </a:rPr>
                        <a:t>erebral vazodilatördür.</a:t>
                      </a:r>
                    </a:p>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Endikasyonları</a:t>
                      </a:r>
                    </a:p>
                    <a:p>
                      <a:pPr marL="0" marR="0" indent="0" algn="l" defTabSz="755934" rtl="0" eaLnBrk="1" fontAlgn="auto" latinLnBrk="0" hangingPunct="1">
                        <a:lnSpc>
                          <a:spcPct val="107000"/>
                        </a:lnSpc>
                        <a:spcBef>
                          <a:spcPts val="0"/>
                        </a:spcBef>
                        <a:spcAft>
                          <a:spcPts val="0"/>
                        </a:spcAft>
                        <a:buClrTx/>
                        <a:buSzTx/>
                        <a:buFontTx/>
                        <a:buNone/>
                        <a:tabLst/>
                        <a:defRPr/>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-Kalp durması ve kardiyopulmoner resüsitasyon </a:t>
                      </a:r>
                      <a:r>
                        <a:rPr lang="tr-TR" sz="10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(Suni solunum, açık veya kapalı kalp kompresyonu fayda vermezse damardan sodyum bikarbonat verildikten sonra ADRENALİN damar içine, kalp içine veya soluk borusuna verilebilir.)</a:t>
                      </a:r>
                    </a:p>
                    <a:p>
                      <a:pPr marL="0" marR="0" indent="0" algn="l" defTabSz="755934" rtl="0" eaLnBrk="1" fontAlgn="auto" latinLnBrk="0" hangingPunct="1">
                        <a:lnSpc>
                          <a:spcPct val="107000"/>
                        </a:lnSpc>
                        <a:spcBef>
                          <a:spcPts val="0"/>
                        </a:spcBef>
                        <a:spcAft>
                          <a:spcPts val="0"/>
                        </a:spcAft>
                        <a:buClrTx/>
                        <a:buSzTx/>
                        <a:buFontTx/>
                        <a:buNone/>
                        <a:tabLst/>
                        <a:defRPr/>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-İnce VF’yi Kaba VF’ye çevirir</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-Anafilaktik şok ve akut alerjik reaksiyonlar </a:t>
                      </a:r>
                      <a:r>
                        <a:rPr lang="tr-TR" sz="10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(Anjiyoödem, ilaç ve serum reaksiyonları, böcek sokmaları ve diğer alerjenlere karşı histaminin fizyolojik antagonisti olarak SC yolla uygulanır. Şok şiddetliyse 10 cc ile dilüe edilerek IV yolla verilir. Ayrıca şoktaki hastaya damar yoluyla H1 reseptör antagonisti (klorfeniramin) de verilmelidir.)</a:t>
                      </a: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-Akut astım ataklarında ve bronkospazm durumunda SC yolla uygulanır</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-Deri ve mukozalarda kapiller kanamaları durdurma çözelti şeklinde bölgesel  verilir.</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-Lokal anesteziklerin etki süresini uzatmak</a:t>
                      </a:r>
                      <a:r>
                        <a:rPr lang="tr-TR" sz="10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amacıyla kullanılır</a:t>
                      </a: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-Diş hekimleri tarafından vazokonstrüktör olarak ilave edilir</a:t>
                      </a:r>
                    </a:p>
                    <a:p>
                      <a:pPr>
                        <a:lnSpc>
                          <a:spcPct val="107000"/>
                        </a:lnSpc>
                        <a:spcAft>
                          <a:spcPts val="0"/>
                        </a:spcAft>
                      </a:pPr>
                      <a:endParaRPr lang="tr-TR" sz="1000" b="1"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000" b="1" i="1" dirty="0">
                          <a:solidFill>
                            <a:schemeClr val="tx1"/>
                          </a:solidFill>
                          <a:effectLst/>
                          <a:latin typeface="Arial" panose="020B0604020202020204" pitchFamily="34" charset="0"/>
                          <a:ea typeface="Calibri" panose="020F0502020204030204" pitchFamily="34" charset="0"/>
                          <a:cs typeface="Arial" panose="020B0604020202020204" pitchFamily="34" charset="0"/>
                        </a:rPr>
                        <a:t>Not: </a:t>
                      </a:r>
                      <a:r>
                        <a:rPr lang="tr-TR" sz="1000" b="0" i="1" dirty="0">
                          <a:solidFill>
                            <a:schemeClr val="tx1"/>
                          </a:solidFill>
                          <a:effectLst/>
                          <a:latin typeface="Arial" panose="020B0604020202020204" pitchFamily="34" charset="0"/>
                          <a:ea typeface="Calibri" panose="020F0502020204030204" pitchFamily="34" charset="0"/>
                          <a:cs typeface="Arial" panose="020B0604020202020204" pitchFamily="34" charset="0"/>
                        </a:rPr>
                        <a:t>Kardiyak arrestte ilk tercihtir.</a:t>
                      </a:r>
                      <a:endParaRPr lang="tr-TR" sz="1100" b="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endParaRPr lang="tr-TR"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2192097">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Ambulanstaki Adedi</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Acil Yardım Ambulansı: </a:t>
                      </a:r>
                      <a:r>
                        <a:rPr lang="tr-TR" sz="900" b="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 Adet</a:t>
                      </a:r>
                      <a:endParaRPr lang="tr-TR" sz="1100" b="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Hasta Nakil Ambulansı: </a:t>
                      </a:r>
                      <a:r>
                        <a:rPr lang="tr-TR" sz="900" b="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 Adet</a:t>
                      </a:r>
                      <a:endParaRPr lang="tr-TR" sz="1100" b="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Yoğun Bakım Ambulansı: </a:t>
                      </a:r>
                      <a:r>
                        <a:rPr lang="tr-TR" sz="900" b="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 Adet</a:t>
                      </a:r>
                    </a:p>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Etken Maddesi: </a:t>
                      </a:r>
                      <a:r>
                        <a:rPr lang="tr-TR" sz="9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Adrenalin</a:t>
                      </a:r>
                      <a:endParaRPr lang="tr-TR" sz="9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tr-TR" sz="900" b="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 ml/1 mg</a:t>
                      </a:r>
                      <a:endParaRPr lang="tr-TR" sz="1100" b="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Uygulama Yolları:</a:t>
                      </a:r>
                      <a:r>
                        <a:rPr lang="tr-TR" sz="9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tr-TR" sz="900" b="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IV, IM, SC, Lokal, İntrakardiyak, İntratrakeal,</a:t>
                      </a:r>
                      <a:r>
                        <a:rPr lang="tr-TR" sz="900" b="0" baseline="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İnhalasyon</a:t>
                      </a:r>
                      <a:endParaRPr lang="tr-TR" sz="1100" b="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Uygulama Dozu:</a:t>
                      </a:r>
                      <a:r>
                        <a:rPr lang="tr-TR" sz="9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p>
                    <a:p>
                      <a:pPr>
                        <a:lnSpc>
                          <a:spcPct val="107000"/>
                        </a:lnSpc>
                        <a:spcAft>
                          <a:spcPts val="0"/>
                        </a:spcAft>
                      </a:pPr>
                      <a:r>
                        <a:rPr lang="tr-TR" sz="900" b="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Yetişkin doz: Her 3-5 dk’da 1 mg</a:t>
                      </a:r>
                    </a:p>
                    <a:p>
                      <a:pPr>
                        <a:lnSpc>
                          <a:spcPct val="107000"/>
                        </a:lnSpc>
                        <a:spcAft>
                          <a:spcPts val="0"/>
                        </a:spcAft>
                      </a:pPr>
                      <a:r>
                        <a:rPr lang="tr-TR" sz="900" b="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Pediyatrik doz: 0.01 mg/kg</a:t>
                      </a: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sp>
        <p:nvSpPr>
          <p:cNvPr id="3" name="Subtitle 2"/>
          <p:cNvSpPr>
            <a:spLocks noGrp="1"/>
          </p:cNvSpPr>
          <p:nvPr>
            <p:ph type="subTitle" idx="1"/>
          </p:nvPr>
        </p:nvSpPr>
        <p:spPr>
          <a:xfrm>
            <a:off x="418897" y="4119562"/>
            <a:ext cx="6753225" cy="6572251"/>
          </a:xfrm>
        </p:spPr>
        <p:txBody>
          <a:bodyPr>
            <a:normAutofit lnSpcReduction="10000"/>
          </a:bodyPr>
          <a:lstStyle/>
          <a:p>
            <a:pPr algn="l">
              <a:lnSpc>
                <a:spcPct val="107000"/>
              </a:lnSpc>
              <a:spcBef>
                <a:spcPts val="0"/>
              </a:spcBef>
              <a:spcAft>
                <a:spcPts val="0"/>
              </a:spcAft>
            </a:pPr>
            <a:endParaRPr lang="tr-TR" sz="1600" b="1" dirty="0">
              <a:solidFill>
                <a:srgbClr val="C00000"/>
              </a:solidFill>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0"/>
              </a:spcBef>
              <a:spcAft>
                <a:spcPts val="0"/>
              </a:spcAft>
            </a:pPr>
            <a:r>
              <a:rPr lang="tr-TR" sz="16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Kontrendikasyonları</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-Hipertansiyon</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-Hipertiroidi</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-Koroner yetmezlik </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-Diyabet</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-Feokromasitoma</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-Subaortik stenoz </a:t>
            </a:r>
            <a:r>
              <a:rPr lang="tr-TR" sz="1000" dirty="0">
                <a:latin typeface="Arial" panose="020B0604020202020204" pitchFamily="34" charset="0"/>
                <a:ea typeface="Calibri" panose="020F0502020204030204" pitchFamily="34" charset="0"/>
                <a:cs typeface="Arial" panose="020B0604020202020204" pitchFamily="34" charset="0"/>
              </a:rPr>
              <a:t>(Kalpte sağ karıncık çıkım yolunda daralma)</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-Hipovolemik şok </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-Organik kalp hastalığı </a:t>
            </a:r>
            <a:r>
              <a:rPr lang="tr-TR" sz="1000" dirty="0">
                <a:latin typeface="Arial" panose="020B0604020202020204" pitchFamily="34" charset="0"/>
                <a:ea typeface="Calibri" panose="020F0502020204030204" pitchFamily="34" charset="0"/>
                <a:cs typeface="Arial" panose="020B0604020202020204" pitchFamily="34" charset="0"/>
              </a:rPr>
              <a:t>(Kalbin kendi yapısından kaynaklanan hastalıklar)</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-Aritmi</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-Kalp dilatasyonu </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-Organik beyin hasarı </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-Serebrovasküler hastalık </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-Dar açılı glokom </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-Genel anestezide siklopropan veya halojenli hidrokarbon türevi anestezik kullanımı</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-Adrenaline karşı aşırı duyarlılık</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-Lokal anesteziklerle karıştırıldığında parmaklarda, kulakta, burunda ve genital bölgelerde kullanılmamalıdır.</a:t>
            </a:r>
          </a:p>
          <a:p>
            <a:pPr algn="l">
              <a:lnSpc>
                <a:spcPct val="107000"/>
              </a:lnSpc>
              <a:spcBef>
                <a:spcPts val="0"/>
              </a:spcBef>
              <a:spcAft>
                <a:spcPts val="0"/>
              </a:spcAft>
            </a:pPr>
            <a:endParaRPr lang="tr-TR" sz="1000" b="1" dirty="0">
              <a:latin typeface="Arial" panose="020B0604020202020204" pitchFamily="34" charset="0"/>
              <a:ea typeface="Calibri" panose="020F0502020204030204" pitchFamily="34" charset="0"/>
              <a:cs typeface="Arial" panose="020B0604020202020204" pitchFamily="34" charset="0"/>
            </a:endParaRP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Not: </a:t>
            </a:r>
            <a:r>
              <a:rPr lang="tr-TR" sz="1000" i="1" dirty="0">
                <a:latin typeface="Arial" panose="020B0604020202020204" pitchFamily="34" charset="0"/>
                <a:ea typeface="Calibri" panose="020F0502020204030204" pitchFamily="34" charset="0"/>
                <a:cs typeface="Arial" panose="020B0604020202020204" pitchFamily="34" charset="0"/>
              </a:rPr>
              <a:t>Bu kontrendikasyonların hepsi rölatif kontrendikasyondur, kardiyak arrest durumunda ilaç her durumda kullanılır</a:t>
            </a:r>
            <a:r>
              <a:rPr lang="tr-TR" sz="1000" dirty="0">
                <a:latin typeface="Arial" panose="020B0604020202020204" pitchFamily="34" charset="0"/>
                <a:ea typeface="Calibri" panose="020F0502020204030204" pitchFamily="34" charset="0"/>
                <a:cs typeface="Arial" panose="020B0604020202020204" pitchFamily="34" charset="0"/>
              </a:rPr>
              <a:t>.</a:t>
            </a:r>
            <a:endParaRPr lang="tr-TR" sz="1000" b="1" dirty="0">
              <a:latin typeface="Arial" panose="020B0604020202020204" pitchFamily="34" charset="0"/>
              <a:ea typeface="Calibri" panose="020F0502020204030204" pitchFamily="34" charset="0"/>
              <a:cs typeface="Arial" panose="020B0604020202020204" pitchFamily="34" charset="0"/>
            </a:endParaRPr>
          </a:p>
          <a:p>
            <a:pPr algn="l">
              <a:lnSpc>
                <a:spcPct val="107000"/>
              </a:lnSpc>
              <a:spcBef>
                <a:spcPts val="0"/>
              </a:spcBef>
              <a:spcAft>
                <a:spcPts val="0"/>
              </a:spcAft>
            </a:pPr>
            <a:endParaRPr lang="tr-TR" sz="1600" b="1" dirty="0">
              <a:solidFill>
                <a:srgbClr val="C00000"/>
              </a:solidFill>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0"/>
              </a:spcBef>
              <a:spcAft>
                <a:spcPts val="0"/>
              </a:spcAft>
            </a:pPr>
            <a:r>
              <a:rPr lang="tr-TR" sz="16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Yan Etkileri</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-Hipertansiyon</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-Taşikardi</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-Göğüs ağrısı</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-Miyokard oksijen tüketiminde artış</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-Kalp aritmileri</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-Ani ölüm</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-Angina pektoris</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-Ventriküler fibrilasyon</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-Hipertansiyon hastalarında serebral hemoraji ve pulmoner ödeme neden olabilir</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-Kuvvetsizlik</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-Titreme</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-Dar açılı glokom</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-Lokal iskemik nekroz</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-Baş ağrısı</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-Baş dönmesi</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-Huzursuzluk</a:t>
            </a:r>
          </a:p>
          <a:p>
            <a:pPr algn="l">
              <a:lnSpc>
                <a:spcPct val="107000"/>
              </a:lnSpc>
              <a:spcBef>
                <a:spcPts val="0"/>
              </a:spcBef>
              <a:spcAft>
                <a:spcPts val="0"/>
              </a:spcAft>
            </a:pPr>
            <a:endParaRPr lang="tr-TR" sz="1600" b="1" dirty="0">
              <a:solidFill>
                <a:srgbClr val="C00000"/>
              </a:solidFill>
              <a:latin typeface="Calibri" panose="020F0502020204030204" pitchFamily="34" charset="0"/>
              <a:ea typeface="Calibri" panose="020F0502020204030204" pitchFamily="34" charset="0"/>
              <a:cs typeface="Times New Roman" panose="02020603050405020304" pitchFamily="18" charset="0"/>
            </a:endParaRPr>
          </a:p>
          <a:p>
            <a:pPr algn="l">
              <a:spcBef>
                <a:spcPts val="0"/>
              </a:spcBef>
            </a:pPr>
            <a:endParaRPr lang="tr-TR" sz="1100" b="1" dirty="0"/>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7004" y="778873"/>
            <a:ext cx="2143124" cy="1361212"/>
          </a:xfrm>
          <a:prstGeom prst="rect">
            <a:avLst/>
          </a:prstGeom>
        </p:spPr>
      </p:pic>
      <p:pic>
        <p:nvPicPr>
          <p:cNvPr id="10" name="Picture 9"/>
          <p:cNvPicPr>
            <a:picLocks noChangeAspect="1"/>
          </p:cNvPicPr>
          <p:nvPr/>
        </p:nvPicPr>
        <p:blipFill rotWithShape="1">
          <a:blip r:embed="rId5" cstate="print">
            <a:extLst>
              <a:ext uri="{28A0092B-C50C-407E-A947-70E740481C1C}">
                <a14:useLocalDpi xmlns:a14="http://schemas.microsoft.com/office/drawing/2010/main" val="0"/>
              </a:ext>
            </a:extLst>
          </a:blip>
          <a:srcRect t="30391" b="20669"/>
          <a:stretch/>
        </p:blipFill>
        <p:spPr>
          <a:xfrm>
            <a:off x="3341731" y="10274108"/>
            <a:ext cx="845431" cy="268941"/>
          </a:xfrm>
          <a:prstGeom prst="rect">
            <a:avLst/>
          </a:prstGeom>
        </p:spPr>
      </p:pic>
      <p:sp>
        <p:nvSpPr>
          <p:cNvPr id="12" name="TextBox 11"/>
          <p:cNvSpPr txBox="1"/>
          <p:nvPr/>
        </p:nvSpPr>
        <p:spPr>
          <a:xfrm>
            <a:off x="3574141" y="10259753"/>
            <a:ext cx="418249" cy="261610"/>
          </a:xfrm>
          <a:prstGeom prst="rect">
            <a:avLst/>
          </a:prstGeom>
          <a:noFill/>
        </p:spPr>
        <p:txBody>
          <a:bodyPr wrap="square" rtlCol="0">
            <a:spAutoFit/>
          </a:bodyPr>
          <a:lstStyle/>
          <a:p>
            <a:pPr algn="ctr"/>
            <a:r>
              <a:rPr lang="tr-TR" sz="1100" b="1" dirty="0">
                <a:latin typeface="Arial" panose="020B0604020202020204" pitchFamily="34" charset="0"/>
                <a:cs typeface="Arial" panose="020B0604020202020204" pitchFamily="34" charset="0"/>
              </a:rPr>
              <a:t>1</a:t>
            </a:r>
          </a:p>
        </p:txBody>
      </p:sp>
    </p:spTree>
    <p:extLst>
      <p:ext uri="{BB962C8B-B14F-4D97-AF65-F5344CB8AC3E}">
        <p14:creationId xmlns:p14="http://schemas.microsoft.com/office/powerpoint/2010/main" val="768383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887" y="1884246"/>
            <a:ext cx="6913901" cy="6923321"/>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3160029083"/>
              </p:ext>
            </p:extLst>
          </p:nvPr>
        </p:nvGraphicFramePr>
        <p:xfrm>
          <a:off x="519113" y="339993"/>
          <a:ext cx="6521450" cy="6272334"/>
        </p:xfrm>
        <a:graphic>
          <a:graphicData uri="http://schemas.openxmlformats.org/drawingml/2006/table">
            <a:tbl>
              <a:tblPr firstRow="1" firstCol="1" bandRow="1"/>
              <a:tblGrid>
                <a:gridCol w="4334291">
                  <a:extLst>
                    <a:ext uri="{9D8B030D-6E8A-4147-A177-3AD203B41FA5}">
                      <a16:colId xmlns:a16="http://schemas.microsoft.com/office/drawing/2014/main" val="20000"/>
                    </a:ext>
                  </a:extLst>
                </a:gridCol>
                <a:gridCol w="2187159">
                  <a:extLst>
                    <a:ext uri="{9D8B030D-6E8A-4147-A177-3AD203B41FA5}">
                      <a16:colId xmlns:a16="http://schemas.microsoft.com/office/drawing/2014/main" val="20001"/>
                    </a:ext>
                  </a:extLst>
                </a:gridCol>
              </a:tblGrid>
              <a:tr h="423791">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Atropin Ampul</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2293741">
                <a:tc rowSpan="2">
                  <a:txBody>
                    <a:bodyPr/>
                    <a:lstStyle/>
                    <a:p>
                      <a:pPr>
                        <a:lnSpc>
                          <a:spcPct val="107000"/>
                        </a:lnSpc>
                        <a:spcAft>
                          <a:spcPts val="0"/>
                        </a:spcAft>
                      </a:pPr>
                      <a:endParaRPr lang="tr-TR" sz="10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000" dirty="0">
                          <a:effectLst/>
                          <a:latin typeface="Arial" panose="020B0604020202020204" pitchFamily="34" charset="0"/>
                          <a:ea typeface="Calibri" panose="020F0502020204030204" pitchFamily="34" charset="0"/>
                          <a:cs typeface="Arial" panose="020B0604020202020204" pitchFamily="34" charset="0"/>
                        </a:rPr>
                        <a:t>Parasempatolitik bir</a:t>
                      </a:r>
                      <a:r>
                        <a:rPr lang="tr-TR" sz="1000" baseline="0" dirty="0">
                          <a:effectLst/>
                          <a:latin typeface="Arial" panose="020B0604020202020204" pitchFamily="34" charset="0"/>
                          <a:ea typeface="Calibri" panose="020F0502020204030204" pitchFamily="34" charset="0"/>
                          <a:cs typeface="Arial" panose="020B0604020202020204" pitchFamily="34" charset="0"/>
                        </a:rPr>
                        <a:t> ilaçtır. </a:t>
                      </a:r>
                      <a:r>
                        <a:rPr lang="tr-TR" sz="1000" dirty="0">
                          <a:effectLst/>
                          <a:latin typeface="Arial" panose="020B0604020202020204" pitchFamily="34" charset="0"/>
                          <a:ea typeface="Calibri" panose="020F0502020204030204" pitchFamily="34" charset="0"/>
                          <a:cs typeface="Arial" panose="020B0604020202020204" pitchFamily="34" charset="0"/>
                        </a:rPr>
                        <a:t>Antikolinerjik</a:t>
                      </a:r>
                      <a:r>
                        <a:rPr lang="tr-TR" sz="1000" baseline="0" dirty="0">
                          <a:effectLst/>
                          <a:latin typeface="Arial" panose="020B0604020202020204" pitchFamily="34" charset="0"/>
                          <a:ea typeface="Calibri" panose="020F0502020204030204" pitchFamily="34" charset="0"/>
                          <a:cs typeface="Arial" panose="020B0604020202020204" pitchFamily="34" charset="0"/>
                        </a:rPr>
                        <a:t> ve s</a:t>
                      </a:r>
                      <a:r>
                        <a:rPr lang="tr-TR" sz="1000" dirty="0">
                          <a:effectLst/>
                          <a:latin typeface="Arial" panose="020B0604020202020204" pitchFamily="34" charset="0"/>
                          <a:ea typeface="Calibri" panose="020F0502020204030204" pitchFamily="34" charset="0"/>
                          <a:cs typeface="Arial" panose="020B0604020202020204" pitchFamily="34" charset="0"/>
                        </a:rPr>
                        <a:t>pazmolitik etkileri vardır.</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-Semptomatik bradikardi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-AV İleti bozuklukları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-Ameliyat esnasında ortaya çıkabilen bradikardi, hipotansiyon ve aritmiler gibi vagal etkilerin giderilmesinde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-Kardiyopulmoner resüsitasyon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-Vagal Senkop</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-Anestezide sekresyonların azaltılması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-Üretra ve safra koliği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-Bağırsak spazmları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-Turist ishali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-Kolinesteraz inhibitörü zehirlenmeleri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-Organafosfat zehirlenmeleri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-Karbamat zehirlenmesi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-Dijital zehirlenmesi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-Mantar zehirlenmesi</a:t>
                      </a:r>
                    </a:p>
                    <a:p>
                      <a:pPr>
                        <a:lnSpc>
                          <a:spcPct val="107000"/>
                        </a:lnSpc>
                        <a:spcAft>
                          <a:spcPts val="0"/>
                        </a:spcAft>
                      </a:pPr>
                      <a:endParaRPr lang="tr-TR"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-Obstrüktif gastrointestinal hastalıklar</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-Mesane boynu obstrüksiyonu</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-Prostat hipertrofisi</a:t>
                      </a: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noFill/>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052000">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10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5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10</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Adet</a:t>
                      </a:r>
                      <a:endPar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Atropin Sülfat</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0,5</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mg/5 ml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Yolları: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IV, IM, IO, SC</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p>
                    <a:p>
                      <a:pPr>
                        <a:lnSpc>
                          <a:spcPct val="107000"/>
                        </a:lnSpc>
                        <a:spcAft>
                          <a:spcPts val="0"/>
                        </a:spcAft>
                      </a:pPr>
                      <a:r>
                        <a:rPr lang="tr-TR" sz="900" b="1" dirty="0">
                          <a:effectLst/>
                          <a:latin typeface="Arial" panose="020B0604020202020204" pitchFamily="34" charset="0"/>
                          <a:ea typeface="Calibri" panose="020F0502020204030204" pitchFamily="34" charset="0"/>
                          <a:cs typeface="Arial" panose="020B0604020202020204" pitchFamily="34" charset="0"/>
                        </a:rPr>
                        <a:t>Semptomatik bradikardi</a:t>
                      </a:r>
                      <a:r>
                        <a:rPr lang="tr-TR" sz="900" dirty="0">
                          <a:effectLst/>
                          <a:latin typeface="Arial" panose="020B0604020202020204" pitchFamily="34" charset="0"/>
                          <a:ea typeface="Calibri" panose="020F0502020204030204" pitchFamily="34" charset="0"/>
                          <a:cs typeface="Arial" panose="020B0604020202020204" pitchFamily="34" charset="0"/>
                        </a:rPr>
                        <a:t>: (0.5 mg IV puşe 3-5 dakikada bir tekrarlanır veya 3 mg tek doz da yapılabilir)</a:t>
                      </a:r>
                    </a:p>
                    <a:p>
                      <a:pPr marL="0" marR="0" indent="0" algn="l" defTabSz="755934" rtl="0" eaLnBrk="1" fontAlgn="auto" latinLnBrk="0" hangingPunct="1">
                        <a:lnSpc>
                          <a:spcPct val="107000"/>
                        </a:lnSpc>
                        <a:spcBef>
                          <a:spcPts val="0"/>
                        </a:spcBef>
                        <a:spcAft>
                          <a:spcPts val="0"/>
                        </a:spcAft>
                        <a:buClrTx/>
                        <a:buSzTx/>
                        <a:buFontTx/>
                        <a:buNone/>
                        <a:tabLst/>
                        <a:defRPr/>
                      </a:pPr>
                      <a:r>
                        <a:rPr lang="tr-TR" sz="9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AV İleti bozuklukları: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(2. derece tip 1 AV blokta  0.5 mg IV yapılır ve 5 dk da bir tekrarlanır. 2. derece tip 2 AV blok ve 3. derece AV blokta atropine güvenmemek gerekir, transkütanöz kalp pili uygulanana kadar zaman kazanmak için atropin düşünülebilir.)</a:t>
                      </a:r>
                    </a:p>
                    <a:p>
                      <a:pPr algn="l">
                        <a:lnSpc>
                          <a:spcPct val="107000"/>
                        </a:lnSpc>
                        <a:spcAft>
                          <a:spcPts val="0"/>
                        </a:spcAft>
                      </a:pPr>
                      <a:endParaRPr lang="tr-TR" sz="900" dirty="0">
                        <a:effectLst/>
                        <a:latin typeface="Arial" panose="020B0604020202020204" pitchFamily="34" charset="0"/>
                        <a:ea typeface="Calibri" panose="020F0502020204030204" pitchFamily="34" charset="0"/>
                        <a:cs typeface="Arial" panose="020B0604020202020204" pitchFamily="34" charset="0"/>
                      </a:endParaRPr>
                    </a:p>
                    <a:p>
                      <a:pPr algn="l">
                        <a:lnSpc>
                          <a:spcPct val="107000"/>
                        </a:lnSpc>
                        <a:spcAft>
                          <a:spcPts val="0"/>
                        </a:spcAft>
                      </a:pPr>
                      <a:r>
                        <a:rPr lang="tr-TR" sz="900" b="1" dirty="0">
                          <a:effectLst/>
                          <a:latin typeface="Arial" panose="020B0604020202020204" pitchFamily="34" charset="0"/>
                          <a:ea typeface="Calibri" panose="020F0502020204030204" pitchFamily="34" charset="0"/>
                          <a:cs typeface="Arial" panose="020B0604020202020204" pitchFamily="34" charset="0"/>
                        </a:rPr>
                        <a:t>Yetişkin doz: </a:t>
                      </a:r>
                      <a:r>
                        <a:rPr lang="tr-TR" sz="900" dirty="0">
                          <a:effectLst/>
                          <a:latin typeface="Arial" panose="020B0604020202020204" pitchFamily="34" charset="0"/>
                          <a:ea typeface="Calibri" panose="020F0502020204030204" pitchFamily="34" charset="0"/>
                          <a:cs typeface="Arial" panose="020B0604020202020204" pitchFamily="34" charset="0"/>
                        </a:rPr>
                        <a:t>Max 3mg</a:t>
                      </a:r>
                    </a:p>
                    <a:p>
                      <a:pPr algn="l">
                        <a:lnSpc>
                          <a:spcPct val="107000"/>
                        </a:lnSpc>
                        <a:spcAft>
                          <a:spcPts val="0"/>
                        </a:spcAft>
                      </a:pPr>
                      <a:r>
                        <a:rPr lang="tr-TR" sz="900" b="1" dirty="0">
                          <a:effectLst/>
                          <a:latin typeface="Arial" panose="020B0604020202020204" pitchFamily="34" charset="0"/>
                          <a:ea typeface="Calibri" panose="020F0502020204030204" pitchFamily="34" charset="0"/>
                          <a:cs typeface="Arial" panose="020B0604020202020204" pitchFamily="34" charset="0"/>
                        </a:rPr>
                        <a:t>Pediyatrik doz: </a:t>
                      </a:r>
                      <a:r>
                        <a:rPr lang="tr-TR" sz="900" dirty="0">
                          <a:effectLst/>
                          <a:latin typeface="Arial" panose="020B0604020202020204" pitchFamily="34" charset="0"/>
                          <a:ea typeface="Calibri" panose="020F0502020204030204" pitchFamily="34" charset="0"/>
                          <a:cs typeface="Arial" panose="020B0604020202020204" pitchFamily="34" charset="0"/>
                        </a:rPr>
                        <a:t>0.02 mg/kg, max 0.5mg</a:t>
                      </a:r>
                    </a:p>
                    <a:p>
                      <a:pPr algn="l">
                        <a:lnSpc>
                          <a:spcPct val="107000"/>
                        </a:lnSpc>
                        <a:spcAft>
                          <a:spcPts val="0"/>
                        </a:spcAft>
                      </a:pPr>
                      <a:endParaRPr lang="tr-TR" sz="9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sp>
        <p:nvSpPr>
          <p:cNvPr id="3" name="Subtitle 2"/>
          <p:cNvSpPr>
            <a:spLocks noGrp="1"/>
          </p:cNvSpPr>
          <p:nvPr>
            <p:ph type="subTitle" idx="1"/>
          </p:nvPr>
        </p:nvSpPr>
        <p:spPr>
          <a:xfrm>
            <a:off x="428625" y="4857750"/>
            <a:ext cx="6655948" cy="4176003"/>
          </a:xfrm>
        </p:spPr>
        <p:txBody>
          <a:bodyPr>
            <a:normAutofit/>
          </a:bodyPr>
          <a:lstStyle/>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-Atonik veya hipotonik mesane</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-Dar açılı glokom (Geniş açılı glokomda miyotiklerle birlikte </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 kullanılabilir)</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-Tirotoksikoz ve kalp yetmezliğine bağlı taşikardi</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-Akut kanama nedeniyle kardiyovasküler sistem instilatesi</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-Myasthenia gravis (Atropinin antikolinesteraz bir ilacın yan etkilerini</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 tedavi etmek için kullanılmadığı sürece)</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-Atropin ve belladonna alkaloidlerine karşı aşırı duyarlılık</a:t>
            </a:r>
          </a:p>
          <a:p>
            <a:pPr algn="l">
              <a:lnSpc>
                <a:spcPct val="107000"/>
              </a:lnSpc>
              <a:spcBef>
                <a:spcPts val="0"/>
              </a:spcBef>
              <a:spcAft>
                <a:spcPts val="0"/>
              </a:spcAft>
            </a:pPr>
            <a:endParaRPr lang="tr-TR" sz="1200" b="1" dirty="0">
              <a:latin typeface="Arial" panose="020B0604020202020204" pitchFamily="34" charset="0"/>
              <a:ea typeface="Calibri" panose="020F0502020204030204" pitchFamily="34" charset="0"/>
              <a:cs typeface="Arial" panose="020B0604020202020204" pitchFamily="34" charset="0"/>
            </a:endParaRPr>
          </a:p>
          <a:p>
            <a:pPr algn="l">
              <a:lnSpc>
                <a:spcPct val="107000"/>
              </a:lnSpc>
              <a:spcBef>
                <a:spcPts val="0"/>
              </a:spcBef>
              <a:spcAft>
                <a:spcPts val="0"/>
              </a:spcAft>
            </a:pPr>
            <a:r>
              <a:rPr lang="tr-TR" sz="1600" b="1" dirty="0">
                <a:solidFill>
                  <a:srgbClr val="C00000"/>
                </a:solidFill>
                <a:latin typeface="Arial" panose="020B0604020202020204" pitchFamily="34" charset="0"/>
                <a:ea typeface="Calibri" panose="020F0502020204030204" pitchFamily="34" charset="0"/>
                <a:cs typeface="Arial" panose="020B0604020202020204" pitchFamily="34" charset="0"/>
              </a:rPr>
              <a:t>Yan Etkileri</a:t>
            </a:r>
            <a:endParaRPr lang="tr-TR" sz="1000" b="1" dirty="0">
              <a:latin typeface="Arial" panose="020B0604020202020204" pitchFamily="34" charset="0"/>
              <a:cs typeface="Arial" panose="020B0604020202020204" pitchFamily="34" charset="0"/>
            </a:endParaRPr>
          </a:p>
          <a:p>
            <a:pPr algn="l">
              <a:spcBef>
                <a:spcPts val="0"/>
              </a:spcBef>
            </a:pPr>
            <a:r>
              <a:rPr lang="tr-TR" sz="1000" b="1" dirty="0">
                <a:latin typeface="Arial" panose="020B0604020202020204" pitchFamily="34" charset="0"/>
                <a:cs typeface="Arial" panose="020B0604020202020204" pitchFamily="34" charset="0"/>
              </a:rPr>
              <a:t>-Ağız kuruluğu</a:t>
            </a:r>
          </a:p>
          <a:p>
            <a:pPr algn="l">
              <a:spcBef>
                <a:spcPts val="0"/>
              </a:spcBef>
            </a:pPr>
            <a:r>
              <a:rPr lang="tr-TR" sz="1000" b="1" dirty="0">
                <a:latin typeface="Arial" panose="020B0604020202020204" pitchFamily="34" charset="0"/>
                <a:cs typeface="Arial" panose="020B0604020202020204" pitchFamily="34" charset="0"/>
              </a:rPr>
              <a:t>-Taşikardi</a:t>
            </a:r>
          </a:p>
          <a:p>
            <a:pPr algn="l">
              <a:spcBef>
                <a:spcPts val="0"/>
              </a:spcBef>
            </a:pPr>
            <a:r>
              <a:rPr lang="tr-TR" sz="1000" b="1" dirty="0">
                <a:latin typeface="Arial" panose="020B0604020202020204" pitchFamily="34" charset="0"/>
                <a:cs typeface="Arial" panose="020B0604020202020204" pitchFamily="34" charset="0"/>
              </a:rPr>
              <a:t>-Ventriküler ektopik atımlar</a:t>
            </a:r>
          </a:p>
          <a:p>
            <a:pPr algn="l">
              <a:spcBef>
                <a:spcPts val="0"/>
              </a:spcBef>
            </a:pPr>
            <a:r>
              <a:rPr lang="tr-TR" sz="1000" b="1" dirty="0">
                <a:latin typeface="Arial" panose="020B0604020202020204" pitchFamily="34" charset="0"/>
                <a:cs typeface="Arial" panose="020B0604020202020204" pitchFamily="34" charset="0"/>
              </a:rPr>
              <a:t>-Midriyazis</a:t>
            </a:r>
          </a:p>
          <a:p>
            <a:pPr algn="l">
              <a:spcBef>
                <a:spcPts val="0"/>
              </a:spcBef>
            </a:pPr>
            <a:r>
              <a:rPr lang="tr-TR" sz="1000" b="1" dirty="0">
                <a:latin typeface="Arial" panose="020B0604020202020204" pitchFamily="34" charset="0"/>
                <a:cs typeface="Arial" panose="020B0604020202020204" pitchFamily="34" charset="0"/>
              </a:rPr>
              <a:t>-Üriner retansiyon</a:t>
            </a:r>
          </a:p>
          <a:p>
            <a:pPr algn="l">
              <a:spcBef>
                <a:spcPts val="0"/>
              </a:spcBef>
            </a:pPr>
            <a:r>
              <a:rPr lang="tr-TR" sz="1000" b="1" dirty="0">
                <a:latin typeface="Arial" panose="020B0604020202020204" pitchFamily="34" charset="0"/>
                <a:cs typeface="Arial" panose="020B0604020202020204" pitchFamily="34" charset="0"/>
              </a:rPr>
              <a:t>-Kabızlık</a:t>
            </a:r>
          </a:p>
          <a:p>
            <a:pPr algn="l">
              <a:spcBef>
                <a:spcPts val="0"/>
              </a:spcBef>
            </a:pPr>
            <a:r>
              <a:rPr lang="tr-TR" sz="1000" b="1" dirty="0">
                <a:latin typeface="Arial" panose="020B0604020202020204" pitchFamily="34" charset="0"/>
                <a:cs typeface="Arial" panose="020B0604020202020204" pitchFamily="34" charset="0"/>
              </a:rPr>
              <a:t>-Bulantı</a:t>
            </a:r>
          </a:p>
          <a:p>
            <a:pPr algn="l">
              <a:spcBef>
                <a:spcPts val="0"/>
              </a:spcBef>
            </a:pPr>
            <a:r>
              <a:rPr lang="tr-TR" sz="1000" b="1" dirty="0">
                <a:latin typeface="Arial" panose="020B0604020202020204" pitchFamily="34" charset="0"/>
                <a:cs typeface="Arial" panose="020B0604020202020204" pitchFamily="34" charset="0"/>
              </a:rPr>
              <a:t>-Kusma</a:t>
            </a:r>
          </a:p>
          <a:p>
            <a:pPr algn="l">
              <a:spcBef>
                <a:spcPts val="0"/>
              </a:spcBef>
            </a:pPr>
            <a:r>
              <a:rPr lang="tr-TR" sz="1000" b="1" dirty="0">
                <a:latin typeface="Arial" panose="020B0604020202020204" pitchFamily="34" charset="0"/>
                <a:cs typeface="Arial" panose="020B0604020202020204" pitchFamily="34" charset="0"/>
              </a:rPr>
              <a:t>-Sersemlik</a:t>
            </a:r>
          </a:p>
          <a:p>
            <a:pPr algn="l">
              <a:spcBef>
                <a:spcPts val="0"/>
              </a:spcBef>
            </a:pPr>
            <a:r>
              <a:rPr lang="tr-TR" sz="1000" b="1" dirty="0">
                <a:latin typeface="Arial" panose="020B0604020202020204" pitchFamily="34" charset="0"/>
                <a:cs typeface="Arial" panose="020B0604020202020204" pitchFamily="34" charset="0"/>
              </a:rPr>
              <a:t>-Baş Dönmesi</a:t>
            </a:r>
          </a:p>
          <a:p>
            <a:pPr algn="l">
              <a:spcBef>
                <a:spcPts val="0"/>
              </a:spcBef>
            </a:pPr>
            <a:endParaRPr lang="tr-TR" sz="1000" b="1" dirty="0">
              <a:latin typeface="Arial" panose="020B0604020202020204" pitchFamily="34" charset="0"/>
              <a:cs typeface="Arial" panose="020B0604020202020204" pitchFamily="34" charset="0"/>
            </a:endParaRPr>
          </a:p>
          <a:p>
            <a:pPr algn="l">
              <a:spcBef>
                <a:spcPts val="0"/>
              </a:spcBef>
            </a:pPr>
            <a:endParaRPr lang="tr-TR" sz="1000" b="1" dirty="0">
              <a:latin typeface="Arial" panose="020B0604020202020204" pitchFamily="34" charset="0"/>
              <a:cs typeface="Arial" panose="020B0604020202020204" pitchFamily="34" charset="0"/>
            </a:endParaRPr>
          </a:p>
          <a:p>
            <a:pPr algn="l">
              <a:spcBef>
                <a:spcPts val="0"/>
              </a:spcBef>
            </a:pPr>
            <a:endParaRPr lang="tr-TR" sz="1000" b="1"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4773" y="878681"/>
            <a:ext cx="2143125" cy="2133600"/>
          </a:xfrm>
          <a:prstGeom prst="rect">
            <a:avLst/>
          </a:prstGeom>
        </p:spPr>
      </p:pic>
      <p:pic>
        <p:nvPicPr>
          <p:cNvPr id="9" name="Picture 8"/>
          <p:cNvPicPr>
            <a:picLocks noChangeAspect="1"/>
          </p:cNvPicPr>
          <p:nvPr/>
        </p:nvPicPr>
        <p:blipFill rotWithShape="1">
          <a:blip r:embed="rId5" cstate="print">
            <a:extLst>
              <a:ext uri="{28A0092B-C50C-407E-A947-70E740481C1C}">
                <a14:useLocalDpi xmlns:a14="http://schemas.microsoft.com/office/drawing/2010/main" val="0"/>
              </a:ext>
            </a:extLst>
          </a:blip>
          <a:srcRect t="30391" b="20669"/>
          <a:stretch/>
        </p:blipFill>
        <p:spPr>
          <a:xfrm>
            <a:off x="3341731" y="10274108"/>
            <a:ext cx="845431" cy="268941"/>
          </a:xfrm>
          <a:prstGeom prst="rect">
            <a:avLst/>
          </a:prstGeom>
        </p:spPr>
      </p:pic>
      <p:sp>
        <p:nvSpPr>
          <p:cNvPr id="30" name="TextBox 29"/>
          <p:cNvSpPr txBox="1"/>
          <p:nvPr/>
        </p:nvSpPr>
        <p:spPr>
          <a:xfrm>
            <a:off x="3574141" y="10259753"/>
            <a:ext cx="418249" cy="261610"/>
          </a:xfrm>
          <a:prstGeom prst="rect">
            <a:avLst/>
          </a:prstGeom>
          <a:noFill/>
        </p:spPr>
        <p:txBody>
          <a:bodyPr wrap="square" rtlCol="0">
            <a:spAutoFit/>
          </a:bodyPr>
          <a:lstStyle/>
          <a:p>
            <a:pPr algn="ctr"/>
            <a:r>
              <a:rPr lang="tr-TR" sz="1100" b="1" dirty="0">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24130819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887" y="1884246"/>
            <a:ext cx="6913901" cy="6923321"/>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2863533478"/>
              </p:ext>
            </p:extLst>
          </p:nvPr>
        </p:nvGraphicFramePr>
        <p:xfrm>
          <a:off x="519113" y="339993"/>
          <a:ext cx="6521450" cy="4998573"/>
        </p:xfrm>
        <a:graphic>
          <a:graphicData uri="http://schemas.openxmlformats.org/drawingml/2006/table">
            <a:tbl>
              <a:tblPr firstRow="1" firstCol="1" bandRow="1"/>
              <a:tblGrid>
                <a:gridCol w="4334291">
                  <a:extLst>
                    <a:ext uri="{9D8B030D-6E8A-4147-A177-3AD203B41FA5}">
                      <a16:colId xmlns:a16="http://schemas.microsoft.com/office/drawing/2014/main" val="20000"/>
                    </a:ext>
                  </a:extLst>
                </a:gridCol>
                <a:gridCol w="2187159">
                  <a:extLst>
                    <a:ext uri="{9D8B030D-6E8A-4147-A177-3AD203B41FA5}">
                      <a16:colId xmlns:a16="http://schemas.microsoft.com/office/drawing/2014/main" val="20001"/>
                    </a:ext>
                  </a:extLst>
                </a:gridCol>
              </a:tblGrid>
              <a:tr h="386998">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Lidokain</a:t>
                      </a:r>
                      <a:r>
                        <a:rPr lang="tr-TR" sz="2600" b="1" baseline="0" dirty="0">
                          <a:solidFill>
                            <a:srgbClr val="C00000"/>
                          </a:solidFill>
                          <a:effectLst/>
                          <a:latin typeface="Arial" panose="020B0604020202020204" pitchFamily="34" charset="0"/>
                          <a:ea typeface="Calibri" panose="020F0502020204030204" pitchFamily="34" charset="0"/>
                          <a:cs typeface="Arial" panose="020B0604020202020204" pitchFamily="34" charset="0"/>
                        </a:rPr>
                        <a:t> %2</a:t>
                      </a: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Ampul</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2665321">
                <a:tc rowSpan="2">
                  <a:txBody>
                    <a:bodyPr/>
                    <a:lstStyle/>
                    <a:p>
                      <a:pPr>
                        <a:lnSpc>
                          <a:spcPct val="107000"/>
                        </a:lnSpc>
                        <a:spcAft>
                          <a:spcPts val="0"/>
                        </a:spcAft>
                      </a:pPr>
                      <a:r>
                        <a:rPr lang="tr-TR" sz="1000" dirty="0">
                          <a:effectLst/>
                          <a:latin typeface="Arial" panose="020B0604020202020204" pitchFamily="34" charset="0"/>
                          <a:ea typeface="Calibri" panose="020F0502020204030204" pitchFamily="34" charset="0"/>
                          <a:cs typeface="Arial" panose="020B0604020202020204" pitchFamily="34" charset="0"/>
                        </a:rPr>
                        <a:t>Lokal anestezik</a:t>
                      </a:r>
                      <a:r>
                        <a:rPr lang="tr-TR" sz="1000" baseline="0" dirty="0">
                          <a:effectLst/>
                          <a:latin typeface="Arial" panose="020B0604020202020204" pitchFamily="34" charset="0"/>
                          <a:ea typeface="Calibri" panose="020F0502020204030204" pitchFamily="34" charset="0"/>
                          <a:cs typeface="Arial" panose="020B0604020202020204" pitchFamily="34" charset="0"/>
                        </a:rPr>
                        <a:t> ve a</a:t>
                      </a:r>
                      <a:r>
                        <a:rPr lang="tr-TR" sz="1000" dirty="0">
                          <a:effectLst/>
                          <a:latin typeface="Arial" panose="020B0604020202020204" pitchFamily="34" charset="0"/>
                          <a:ea typeface="Calibri" panose="020F0502020204030204" pitchFamily="34" charset="0"/>
                          <a:cs typeface="Arial" panose="020B0604020202020204" pitchFamily="34" charset="0"/>
                        </a:rPr>
                        <a:t>ntiaritmik etkileri vardır.</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-Ventriküler aritmilerde</a:t>
                      </a:r>
                      <a:r>
                        <a:rPr lang="tr-TR" sz="10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 (ekstrasistoller ve taşikardiler)</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-Akut miyokard enfarktüsü sonrasında gelişen aritmilerin tedavisinde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-Kalp ameliyatları esnasında meydana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gelen miyokard hasarlarına bağlı oluşabilecek aritmilerde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-Kalp kateterizasyonu ve angiyokardiyografi gibi diyagnostik müdahalelerde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-İnfiltrasyon anestezisi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-Periferal ve sempatik sinir blokajı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-Epidural anestezi</a:t>
                      </a:r>
                    </a:p>
                    <a:p>
                      <a:pPr>
                        <a:lnSpc>
                          <a:spcPct val="107000"/>
                        </a:lnSpc>
                        <a:spcAft>
                          <a:spcPts val="0"/>
                        </a:spcAft>
                      </a:pPr>
                      <a:endParaRPr lang="tr-TR"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-Lidokain ve amid türevi anesteziklere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karşı hassasiyeti olan hastalarda </a:t>
                      </a:r>
                    </a:p>
                    <a:p>
                      <a:pPr>
                        <a:lnSpc>
                          <a:spcPct val="107000"/>
                        </a:lnSpc>
                        <a:spcAft>
                          <a:spcPts val="0"/>
                        </a:spcAft>
                      </a:pPr>
                      <a:r>
                        <a:rPr lang="tr-TR" sz="1000" b="1" i="1" dirty="0">
                          <a:solidFill>
                            <a:schemeClr val="tx1"/>
                          </a:solidFill>
                          <a:effectLst/>
                          <a:latin typeface="Arial" panose="020B0604020202020204" pitchFamily="34" charset="0"/>
                          <a:ea typeface="Calibri" panose="020F0502020204030204" pitchFamily="34" charset="0"/>
                          <a:cs typeface="Arial" panose="020B0604020202020204" pitchFamily="34" charset="0"/>
                        </a:rPr>
                        <a:t>Ventriküler aritmi için kullanılıyorsa;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-Stokes-Adams sendromunda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-Sinoatriyal, atriyoventriküler veya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intraventriküler kalp bloğu olan hastalarda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-Ciddi miyokardiyal depresyonda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-Porfiriada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-Kontrol altına alınamayan epilepside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-Kardiyojenik şokta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-Sulpirid kullananlarda</a:t>
                      </a: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1909262">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5 Adet</a:t>
                      </a:r>
                      <a:endParaRPr lang="tr-TR" sz="1100" b="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1</a:t>
                      </a:r>
                      <a:r>
                        <a:rPr lang="tr-TR" sz="900" b="0"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Adet</a:t>
                      </a:r>
                      <a:endParaRPr lang="tr-TR" sz="1100" b="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5</a:t>
                      </a:r>
                      <a:r>
                        <a:rPr lang="tr-TR" sz="900" b="0"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Adet</a:t>
                      </a:r>
                      <a:endPar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Lidokain HCl</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100 mg/5 ml </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Yolları: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IV, IM, SC, Lokal</a:t>
                      </a:r>
                      <a:endParaRPr lang="tr-TR" sz="1100" b="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İdame dozu 1-1.5 mg/kg olarak kullanılır. Maximum toplam doz 3 mg/kg geçmemelidir</a:t>
                      </a:r>
                      <a:endParaRPr lang="tr-TR" sz="900" b="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sp>
        <p:nvSpPr>
          <p:cNvPr id="3" name="Subtitle 2"/>
          <p:cNvSpPr>
            <a:spLocks noGrp="1"/>
          </p:cNvSpPr>
          <p:nvPr>
            <p:ph type="subTitle" idx="1"/>
          </p:nvPr>
        </p:nvSpPr>
        <p:spPr>
          <a:xfrm>
            <a:off x="450850" y="5015604"/>
            <a:ext cx="2333625" cy="667646"/>
          </a:xfrm>
        </p:spPr>
        <p:txBody>
          <a:bodyPr>
            <a:normAutofit/>
          </a:bodyPr>
          <a:lstStyle/>
          <a:p>
            <a:pPr algn="l">
              <a:lnSpc>
                <a:spcPct val="107000"/>
              </a:lnSpc>
              <a:spcBef>
                <a:spcPts val="0"/>
              </a:spcBef>
              <a:spcAft>
                <a:spcPts val="0"/>
              </a:spcAft>
            </a:pPr>
            <a:r>
              <a:rPr lang="tr-TR" sz="1000" b="1" i="1" dirty="0">
                <a:latin typeface="Arial" panose="020B0604020202020204" pitchFamily="34" charset="0"/>
                <a:ea typeface="Calibri" panose="020F0502020204030204" pitchFamily="34" charset="0"/>
                <a:cs typeface="Arial" panose="020B0604020202020204" pitchFamily="34" charset="0"/>
              </a:rPr>
              <a:t>Lokal anestezi için kullanılıyorsa;</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-Tam kalp bloğunda</a:t>
            </a:r>
          </a:p>
          <a:p>
            <a:pPr algn="l">
              <a:lnSpc>
                <a:spcPct val="107000"/>
              </a:lnSpc>
              <a:spcBef>
                <a:spcPts val="0"/>
              </a:spcBef>
              <a:spcAft>
                <a:spcPts val="0"/>
              </a:spcAft>
            </a:pPr>
            <a:r>
              <a:rPr lang="tr-TR" sz="1000" b="1" dirty="0">
                <a:latin typeface="Arial" panose="020B0604020202020204" pitchFamily="34" charset="0"/>
                <a:ea typeface="Calibri" panose="020F0502020204030204" pitchFamily="34" charset="0"/>
                <a:cs typeface="Arial" panose="020B0604020202020204" pitchFamily="34" charset="0"/>
              </a:rPr>
              <a:t>-Hipovolemide</a:t>
            </a:r>
          </a:p>
          <a:p>
            <a:pPr algn="l">
              <a:lnSpc>
                <a:spcPct val="107000"/>
              </a:lnSpc>
              <a:spcBef>
                <a:spcPts val="0"/>
              </a:spcBef>
              <a:spcAft>
                <a:spcPts val="0"/>
              </a:spcAft>
            </a:pPr>
            <a:endParaRPr lang="tr-TR" sz="1000" b="1" dirty="0">
              <a:latin typeface="Arial" panose="020B0604020202020204" pitchFamily="34" charset="0"/>
              <a:ea typeface="Calibri" panose="020F0502020204030204" pitchFamily="34" charset="0"/>
              <a:cs typeface="Arial" panose="020B0604020202020204" pitchFamily="34" charset="0"/>
            </a:endParaRPr>
          </a:p>
          <a:p>
            <a:pPr algn="l">
              <a:spcBef>
                <a:spcPts val="0"/>
              </a:spcBef>
            </a:pPr>
            <a:endParaRPr lang="tr-TR" sz="1000" b="1" dirty="0">
              <a:latin typeface="Arial" panose="020B0604020202020204" pitchFamily="34" charset="0"/>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480453614"/>
              </p:ext>
            </p:extLst>
          </p:nvPr>
        </p:nvGraphicFramePr>
        <p:xfrm>
          <a:off x="574675" y="5576929"/>
          <a:ext cx="6486525" cy="4826890"/>
        </p:xfrm>
        <a:graphic>
          <a:graphicData uri="http://schemas.openxmlformats.org/drawingml/2006/table">
            <a:tbl>
              <a:tblPr firstRow="1" firstCol="1" bandRow="1"/>
              <a:tblGrid>
                <a:gridCol w="4311079">
                  <a:extLst>
                    <a:ext uri="{9D8B030D-6E8A-4147-A177-3AD203B41FA5}">
                      <a16:colId xmlns:a16="http://schemas.microsoft.com/office/drawing/2014/main" val="20000"/>
                    </a:ext>
                  </a:extLst>
                </a:gridCol>
                <a:gridCol w="2175446">
                  <a:extLst>
                    <a:ext uri="{9D8B030D-6E8A-4147-A177-3AD203B41FA5}">
                      <a16:colId xmlns:a16="http://schemas.microsoft.com/office/drawing/2014/main" val="20001"/>
                    </a:ext>
                  </a:extLst>
                </a:gridCol>
              </a:tblGrid>
              <a:tr h="413202">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Dopamin Ampul</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854789">
                <a:tc rowSpan="2">
                  <a:txBody>
                    <a:bodyPr/>
                    <a:lstStyle/>
                    <a:p>
                      <a:pPr>
                        <a:lnSpc>
                          <a:spcPct val="107000"/>
                        </a:lnSpc>
                        <a:spcAft>
                          <a:spcPts val="0"/>
                        </a:spcAft>
                      </a:pPr>
                      <a:r>
                        <a:rPr lang="tr-TR" sz="1000" dirty="0">
                          <a:effectLst/>
                          <a:latin typeface="Arial" panose="020B0604020202020204" pitchFamily="34" charset="0"/>
                          <a:ea typeface="Calibri" panose="020F0502020204030204" pitchFamily="34" charset="0"/>
                          <a:cs typeface="Arial" panose="020B0604020202020204" pitchFamily="34" charset="0"/>
                        </a:rPr>
                        <a:t>Pozitif</a:t>
                      </a:r>
                      <a:r>
                        <a:rPr lang="tr-TR" sz="1000" baseline="0" dirty="0">
                          <a:effectLst/>
                          <a:latin typeface="Arial" panose="020B0604020202020204" pitchFamily="34" charset="0"/>
                          <a:ea typeface="Calibri" panose="020F0502020204030204" pitchFamily="34" charset="0"/>
                          <a:cs typeface="Arial" panose="020B0604020202020204" pitchFamily="34" charset="0"/>
                        </a:rPr>
                        <a:t> inotropik ve v</a:t>
                      </a:r>
                      <a:r>
                        <a:rPr lang="tr-TR" sz="1000" dirty="0">
                          <a:effectLst/>
                          <a:latin typeface="Arial" panose="020B0604020202020204" pitchFamily="34" charset="0"/>
                          <a:ea typeface="Calibri" panose="020F0502020204030204" pitchFamily="34" charset="0"/>
                          <a:cs typeface="Arial" panose="020B0604020202020204" pitchFamily="34" charset="0"/>
                        </a:rPr>
                        <a:t>azodilatör </a:t>
                      </a:r>
                      <a:r>
                        <a:rPr lang="tr-TR" sz="1000" baseline="0" dirty="0">
                          <a:effectLst/>
                          <a:latin typeface="Arial" panose="020B0604020202020204" pitchFamily="34" charset="0"/>
                          <a:ea typeface="Calibri" panose="020F0502020204030204" pitchFamily="34" charset="0"/>
                          <a:cs typeface="Arial" panose="020B0604020202020204" pitchFamily="34" charset="0"/>
                        </a:rPr>
                        <a:t>etkileri vardır.</a:t>
                      </a:r>
                      <a:endParaRPr lang="tr-TR" sz="10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-Şiddetli hipotansiyon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-Kalp yetmezliği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-Şok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-Semptomatik bradikardi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-Azalmış kardiyak kontraktilite</a:t>
                      </a:r>
                    </a:p>
                    <a:p>
                      <a:pPr>
                        <a:lnSpc>
                          <a:spcPct val="107000"/>
                        </a:lnSpc>
                        <a:spcAft>
                          <a:spcPts val="0"/>
                        </a:spcAft>
                      </a:pPr>
                      <a:endParaRPr lang="tr-TR"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-Taşikardi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-Hipertansiyon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-Aritmiler</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-Feokromasitoma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-Hipertiroidi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-Ergot Zehirlenmeleri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-Halotan gibi halojenli anesteziklerin kullanımı</a:t>
                      </a:r>
                    </a:p>
                    <a:p>
                      <a:pPr>
                        <a:lnSpc>
                          <a:spcPct val="107000"/>
                        </a:lnSpc>
                        <a:spcAft>
                          <a:spcPts val="0"/>
                        </a:spcAft>
                      </a:pPr>
                      <a:endParaRPr lang="tr-TR"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-Baş ağrısı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-Midriyazis</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-Aritmi,</a:t>
                      </a:r>
                      <a:r>
                        <a:rPr lang="tr-TR" sz="10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t</a:t>
                      </a: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aşikardi,</a:t>
                      </a:r>
                      <a:r>
                        <a:rPr lang="tr-TR" sz="10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g</a:t>
                      </a: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öğüs ağrısı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-Hipotansiyon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-Vazokonstrüksiyon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-Nefes darlıgı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-Bulantı, kusma</a:t>
                      </a: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531858">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2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2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Dopamin HCL</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200 mg/5</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ml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IV</a:t>
                      </a:r>
                      <a:endParaRPr lang="tr-TR" sz="1100" b="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5 mcg/kg/dk hızla başlanır ve 5-10 mcg/kg/dk artışlarla 20-50 mcg/kg/dk’ya çıkarılmalıdır.</a:t>
                      </a:r>
                      <a:endParaRPr lang="tr-TR" sz="1100" b="0" dirty="0">
                        <a:effectLst/>
                        <a:latin typeface="Arial" panose="020B0604020202020204" pitchFamily="34" charset="0"/>
                        <a:ea typeface="Calibri" panose="020F0502020204030204" pitchFamily="34" charset="0"/>
                        <a:cs typeface="Arial" panose="020B0604020202020204" pitchFamily="34" charset="0"/>
                      </a:endParaRPr>
                    </a:p>
                    <a:p>
                      <a:pPr algn="l">
                        <a:lnSpc>
                          <a:spcPct val="107000"/>
                        </a:lnSpc>
                        <a:spcAft>
                          <a:spcPts val="0"/>
                        </a:spcAft>
                      </a:pPr>
                      <a:endParaRPr lang="tr-TR" sz="9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sp>
        <p:nvSpPr>
          <p:cNvPr id="7" name="TextBox 6"/>
          <p:cNvSpPr txBox="1"/>
          <p:nvPr/>
        </p:nvSpPr>
        <p:spPr>
          <a:xfrm>
            <a:off x="3492500" y="2794000"/>
            <a:ext cx="1292213" cy="1602298"/>
          </a:xfrm>
          <a:prstGeom prst="rect">
            <a:avLst/>
          </a:prstGeom>
          <a:noFill/>
        </p:spPr>
        <p:txBody>
          <a:bodyPr wrap="none" rtlCol="0">
            <a:spAutoFit/>
          </a:bodyPr>
          <a:lstStyle/>
          <a:p>
            <a:pPr lvl="0" defTabSz="755934">
              <a:lnSpc>
                <a:spcPct val="107000"/>
              </a:lnSpc>
            </a:pPr>
            <a:r>
              <a:rPr lang="tr-TR" sz="1600" b="1" dirty="0">
                <a:solidFill>
                  <a:srgbClr val="C00000"/>
                </a:solidFill>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latin typeface="Arial" panose="020B0604020202020204" pitchFamily="34" charset="0"/>
              <a:ea typeface="Calibri" panose="020F0502020204030204" pitchFamily="34" charset="0"/>
              <a:cs typeface="Arial" panose="020B0604020202020204" pitchFamily="34" charset="0"/>
            </a:endParaRPr>
          </a:p>
          <a:p>
            <a:pPr lvl="0" defTabSz="755934">
              <a:lnSpc>
                <a:spcPct val="90000"/>
              </a:lnSpc>
            </a:pPr>
            <a:r>
              <a:rPr lang="tr-TR" sz="1000" b="1" dirty="0">
                <a:solidFill>
                  <a:prstClr val="black"/>
                </a:solidFill>
                <a:latin typeface="Arial" panose="020B0604020202020204" pitchFamily="34" charset="0"/>
                <a:cs typeface="Arial" panose="020B0604020202020204" pitchFamily="34" charset="0"/>
              </a:rPr>
              <a:t>-Hipotansiyon</a:t>
            </a:r>
          </a:p>
          <a:p>
            <a:pPr lvl="0" defTabSz="755934">
              <a:lnSpc>
                <a:spcPct val="90000"/>
              </a:lnSpc>
            </a:pPr>
            <a:r>
              <a:rPr lang="tr-TR" sz="1000" b="1" dirty="0">
                <a:solidFill>
                  <a:prstClr val="black"/>
                </a:solidFill>
                <a:latin typeface="Arial" panose="020B0604020202020204" pitchFamily="34" charset="0"/>
                <a:cs typeface="Arial" panose="020B0604020202020204" pitchFamily="34" charset="0"/>
              </a:rPr>
              <a:t>-Hipertansiyon</a:t>
            </a:r>
          </a:p>
          <a:p>
            <a:pPr lvl="0" defTabSz="755934">
              <a:lnSpc>
                <a:spcPct val="90000"/>
              </a:lnSpc>
            </a:pPr>
            <a:r>
              <a:rPr lang="tr-TR" sz="1000" b="1" dirty="0">
                <a:solidFill>
                  <a:prstClr val="black"/>
                </a:solidFill>
                <a:latin typeface="Arial" panose="020B0604020202020204" pitchFamily="34" charset="0"/>
                <a:cs typeface="Arial" panose="020B0604020202020204" pitchFamily="34" charset="0"/>
              </a:rPr>
              <a:t>-Bradikardi</a:t>
            </a:r>
          </a:p>
          <a:p>
            <a:pPr lvl="0" defTabSz="755934">
              <a:lnSpc>
                <a:spcPct val="90000"/>
              </a:lnSpc>
            </a:pPr>
            <a:r>
              <a:rPr lang="tr-TR" sz="1000" b="1" dirty="0">
                <a:solidFill>
                  <a:prstClr val="black"/>
                </a:solidFill>
                <a:latin typeface="Arial" panose="020B0604020202020204" pitchFamily="34" charset="0"/>
                <a:cs typeface="Arial" panose="020B0604020202020204" pitchFamily="34" charset="0"/>
              </a:rPr>
              <a:t>-Bulantı</a:t>
            </a:r>
          </a:p>
          <a:p>
            <a:pPr lvl="0" defTabSz="755934">
              <a:lnSpc>
                <a:spcPct val="90000"/>
              </a:lnSpc>
            </a:pPr>
            <a:r>
              <a:rPr lang="tr-TR" sz="1000" b="1" dirty="0">
                <a:solidFill>
                  <a:prstClr val="black"/>
                </a:solidFill>
                <a:latin typeface="Arial" panose="020B0604020202020204" pitchFamily="34" charset="0"/>
                <a:cs typeface="Arial" panose="020B0604020202020204" pitchFamily="34" charset="0"/>
              </a:rPr>
              <a:t>-Kusma</a:t>
            </a:r>
          </a:p>
          <a:p>
            <a:pPr lvl="0" defTabSz="755934">
              <a:lnSpc>
                <a:spcPct val="90000"/>
              </a:lnSpc>
            </a:pPr>
            <a:r>
              <a:rPr lang="tr-TR" sz="1000" b="1" dirty="0">
                <a:solidFill>
                  <a:prstClr val="black"/>
                </a:solidFill>
                <a:latin typeface="Arial" panose="020B0604020202020204" pitchFamily="34" charset="0"/>
                <a:cs typeface="Arial" panose="020B0604020202020204" pitchFamily="34" charset="0"/>
              </a:rPr>
              <a:t>-Parestezi</a:t>
            </a:r>
          </a:p>
          <a:p>
            <a:pPr lvl="0" defTabSz="755934">
              <a:lnSpc>
                <a:spcPct val="90000"/>
              </a:lnSpc>
            </a:pPr>
            <a:r>
              <a:rPr lang="tr-TR" sz="1000" b="1" dirty="0">
                <a:solidFill>
                  <a:prstClr val="black"/>
                </a:solidFill>
                <a:latin typeface="Arial" panose="020B0604020202020204" pitchFamily="34" charset="0"/>
                <a:cs typeface="Arial" panose="020B0604020202020204" pitchFamily="34" charset="0"/>
              </a:rPr>
              <a:t>-Baş dönmesi</a:t>
            </a:r>
          </a:p>
          <a:p>
            <a:endParaRPr lang="tr-TR" dirty="0"/>
          </a:p>
        </p:txBody>
      </p:sp>
      <p:pic>
        <p:nvPicPr>
          <p:cNvPr id="9" name="Picture 8"/>
          <p:cNvPicPr>
            <a:picLocks noChangeAspect="1"/>
          </p:cNvPicPr>
          <p:nvPr/>
        </p:nvPicPr>
        <p:blipFill rotWithShape="1">
          <a:blip r:embed="rId4"/>
          <a:srcRect t="4573" b="10241"/>
          <a:stretch/>
        </p:blipFill>
        <p:spPr>
          <a:xfrm>
            <a:off x="5019676" y="6038850"/>
            <a:ext cx="1958424" cy="1762125"/>
          </a:xfrm>
          <a:prstGeom prst="rect">
            <a:avLst/>
          </a:prstGeom>
        </p:spPr>
      </p:pic>
      <p:pic>
        <p:nvPicPr>
          <p:cNvPr id="10" name="Picture 9"/>
          <p:cNvPicPr>
            <a:picLocks noChangeAspect="1"/>
          </p:cNvPicPr>
          <p:nvPr/>
        </p:nvPicPr>
        <p:blipFill rotWithShape="1">
          <a:blip r:embed="rId5" cstate="print">
            <a:extLst>
              <a:ext uri="{28A0092B-C50C-407E-A947-70E740481C1C}">
                <a14:useLocalDpi xmlns:a14="http://schemas.microsoft.com/office/drawing/2010/main" val="0"/>
              </a:ext>
            </a:extLst>
          </a:blip>
          <a:srcRect t="4878" b="6831"/>
          <a:stretch/>
        </p:blipFill>
        <p:spPr>
          <a:xfrm>
            <a:off x="4867276" y="793767"/>
            <a:ext cx="2165620" cy="2626468"/>
          </a:xfrm>
          <a:prstGeom prst="rect">
            <a:avLst/>
          </a:prstGeom>
        </p:spPr>
      </p:pic>
      <p:pic>
        <p:nvPicPr>
          <p:cNvPr id="11" name="Picture 10"/>
          <p:cNvPicPr>
            <a:picLocks noChangeAspect="1"/>
          </p:cNvPicPr>
          <p:nvPr/>
        </p:nvPicPr>
        <p:blipFill rotWithShape="1">
          <a:blip r:embed="rId6" cstate="print">
            <a:extLst>
              <a:ext uri="{28A0092B-C50C-407E-A947-70E740481C1C}">
                <a14:useLocalDpi xmlns:a14="http://schemas.microsoft.com/office/drawing/2010/main" val="0"/>
              </a:ext>
            </a:extLst>
          </a:blip>
          <a:srcRect t="30391" b="20669"/>
          <a:stretch/>
        </p:blipFill>
        <p:spPr>
          <a:xfrm>
            <a:off x="3341731" y="10274108"/>
            <a:ext cx="845431" cy="268941"/>
          </a:xfrm>
          <a:prstGeom prst="rect">
            <a:avLst/>
          </a:prstGeom>
        </p:spPr>
      </p:pic>
      <p:sp>
        <p:nvSpPr>
          <p:cNvPr id="14" name="TextBox 13"/>
          <p:cNvSpPr txBox="1"/>
          <p:nvPr/>
        </p:nvSpPr>
        <p:spPr>
          <a:xfrm>
            <a:off x="3574141" y="10259753"/>
            <a:ext cx="418249" cy="261610"/>
          </a:xfrm>
          <a:prstGeom prst="rect">
            <a:avLst/>
          </a:prstGeom>
          <a:noFill/>
        </p:spPr>
        <p:txBody>
          <a:bodyPr wrap="square" rtlCol="0">
            <a:spAutoFit/>
          </a:bodyPr>
          <a:lstStyle/>
          <a:p>
            <a:pPr algn="ctr"/>
            <a:r>
              <a:rPr lang="tr-TR" sz="1100" b="1" dirty="0">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251200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887" y="1884246"/>
            <a:ext cx="6913901" cy="6923321"/>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2541378782"/>
              </p:ext>
            </p:extLst>
          </p:nvPr>
        </p:nvGraphicFramePr>
        <p:xfrm>
          <a:off x="519113" y="339991"/>
          <a:ext cx="6521450" cy="4470134"/>
        </p:xfrm>
        <a:graphic>
          <a:graphicData uri="http://schemas.openxmlformats.org/drawingml/2006/table">
            <a:tbl>
              <a:tblPr firstRow="1" firstCol="1" bandRow="1"/>
              <a:tblGrid>
                <a:gridCol w="4334291">
                  <a:extLst>
                    <a:ext uri="{9D8B030D-6E8A-4147-A177-3AD203B41FA5}">
                      <a16:colId xmlns:a16="http://schemas.microsoft.com/office/drawing/2014/main" val="20000"/>
                    </a:ext>
                  </a:extLst>
                </a:gridCol>
                <a:gridCol w="2187159">
                  <a:extLst>
                    <a:ext uri="{9D8B030D-6E8A-4147-A177-3AD203B41FA5}">
                      <a16:colId xmlns:a16="http://schemas.microsoft.com/office/drawing/2014/main" val="20001"/>
                    </a:ext>
                  </a:extLst>
                </a:gridCol>
              </a:tblGrid>
              <a:tr h="424702">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Amiodaron Ampul</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2007690">
                <a:tc rowSpan="2">
                  <a:txBody>
                    <a:bodyPr/>
                    <a:lstStyle/>
                    <a:p>
                      <a:pPr>
                        <a:lnSpc>
                          <a:spcPct val="107000"/>
                        </a:lnSpc>
                        <a:spcAft>
                          <a:spcPts val="0"/>
                        </a:spcAft>
                      </a:pPr>
                      <a:r>
                        <a:rPr lang="tr-TR" sz="10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Negatif dromotropik</a:t>
                      </a:r>
                      <a:r>
                        <a:rPr lang="tr-TR" sz="10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ve n</a:t>
                      </a:r>
                      <a:r>
                        <a:rPr lang="tr-TR" sz="10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egatif kronotropik etkileri vardır.</a:t>
                      </a:r>
                      <a:endPar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-Hızlı ventriküler ritim ile birlikte atriyal aritmi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-Tanısı konmuş, semptomatik ventriküler aritmi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-Wolf-Parkinson White sendromuna bağlı taşikardi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-Atriyal fibrilasyon,</a:t>
                      </a:r>
                      <a:r>
                        <a:rPr lang="tr-TR" sz="10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v</a:t>
                      </a: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entriküler fibrilasyon</a:t>
                      </a:r>
                    </a:p>
                    <a:p>
                      <a:pPr>
                        <a:lnSpc>
                          <a:spcPct val="107000"/>
                        </a:lnSpc>
                        <a:spcAft>
                          <a:spcPts val="0"/>
                        </a:spcAft>
                      </a:pPr>
                      <a:r>
                        <a:rPr lang="tr-TR" sz="1000" b="1" i="1" dirty="0">
                          <a:solidFill>
                            <a:schemeClr val="tx1"/>
                          </a:solidFill>
                          <a:effectLst/>
                          <a:latin typeface="Arial" panose="020B0604020202020204" pitchFamily="34" charset="0"/>
                          <a:ea typeface="Calibri" panose="020F0502020204030204" pitchFamily="34" charset="0"/>
                          <a:cs typeface="Arial" panose="020B0604020202020204" pitchFamily="34" charset="0"/>
                        </a:rPr>
                        <a:t>Not: Aritmilerde</a:t>
                      </a:r>
                      <a:r>
                        <a:rPr lang="tr-TR" sz="1000" b="1" i="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ilk tercihtir</a:t>
                      </a:r>
                    </a:p>
                    <a:p>
                      <a:pPr>
                        <a:lnSpc>
                          <a:spcPct val="107000"/>
                        </a:lnSpc>
                        <a:spcAft>
                          <a:spcPts val="0"/>
                        </a:spcAft>
                      </a:pPr>
                      <a:endParaRPr lang="tr-TR" sz="1000" b="1"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-Pacemaker kullanılmayan SA blok veya sinüs bradikardisi olguları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-Pacemaker kullanılmayan hasta sinüs sendromu (sinüs aresti riski)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-Pacemaker kullanılmayan yüksek dereceli ileti bozuklukları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-Hipertiroidizm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-İyoda veya amiodarona karşı aşırı duyarlılık halleri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-II. veya III. derece kalp bloğu</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-Bradikardi nedenli senkoplarda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-Dolaşım kollapsı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-Ağır arteriyel hipotansiyon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-Benzil alkol içermesi nedeniyle, 3 yaşın altındaki çocuklarda kullanım;</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-Torsades de Pointes'a neden olan ilaçlarla kombine kullanım</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-Hamileliğin son altı ayında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-Laktasyon</a:t>
                      </a: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2037742">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2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2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Amiodaron</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HCl</a:t>
                      </a:r>
                      <a:endPar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150 mg/3 ml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IV</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150 mg IV 10 dk içinde. 1 mg/dk infüzyon ilk 6 saatte. Gerekirse 150 mg IV puşe</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tekrarlanabilir.</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sp>
        <p:nvSpPr>
          <p:cNvPr id="3" name="Subtitle 2"/>
          <p:cNvSpPr>
            <a:spLocks noGrp="1"/>
          </p:cNvSpPr>
          <p:nvPr>
            <p:ph type="subTitle" idx="1"/>
          </p:nvPr>
        </p:nvSpPr>
        <p:spPr>
          <a:xfrm>
            <a:off x="438758" y="4542811"/>
            <a:ext cx="6753225" cy="3506436"/>
          </a:xfrm>
        </p:spPr>
        <p:txBody>
          <a:bodyPr>
            <a:normAutofit/>
          </a:bodyPr>
          <a:lstStyle/>
          <a:p>
            <a:pPr algn="l"/>
            <a:r>
              <a:rPr lang="tr-TR" sz="1600" b="1" dirty="0">
                <a:solidFill>
                  <a:srgbClr val="C00000"/>
                </a:solidFill>
                <a:latin typeface="Arial" panose="020B0604020202020204" pitchFamily="34" charset="0"/>
                <a:ea typeface="Calibri" panose="020F0502020204030204" pitchFamily="34" charset="0"/>
                <a:cs typeface="Arial" panose="020B0604020202020204" pitchFamily="34" charset="0"/>
              </a:rPr>
              <a:t>Yan Etkileri</a:t>
            </a:r>
          </a:p>
          <a:p>
            <a:pPr algn="l">
              <a:spcBef>
                <a:spcPts val="0"/>
              </a:spcBef>
            </a:pPr>
            <a:r>
              <a:rPr lang="tr-TR" sz="1000" b="1" dirty="0">
                <a:latin typeface="Arial" panose="020B0604020202020204" pitchFamily="34" charset="0"/>
                <a:cs typeface="Arial" panose="020B0604020202020204" pitchFamily="34" charset="0"/>
              </a:rPr>
              <a:t>-Hipotansiyon, bradikardi</a:t>
            </a:r>
          </a:p>
          <a:p>
            <a:pPr algn="l">
              <a:spcBef>
                <a:spcPts val="0"/>
              </a:spcBef>
            </a:pPr>
            <a:r>
              <a:rPr lang="tr-TR" sz="1000" b="1" dirty="0">
                <a:latin typeface="Arial" panose="020B0604020202020204" pitchFamily="34" charset="0"/>
                <a:cs typeface="Arial" panose="020B0604020202020204" pitchFamily="34" charset="0"/>
              </a:rPr>
              <a:t>-SA Blok, AV Blok</a:t>
            </a:r>
          </a:p>
          <a:p>
            <a:pPr algn="l">
              <a:spcBef>
                <a:spcPts val="0"/>
              </a:spcBef>
            </a:pPr>
            <a:r>
              <a:rPr lang="tr-TR" sz="1000" b="1" dirty="0">
                <a:latin typeface="Arial" panose="020B0604020202020204" pitchFamily="34" charset="0"/>
                <a:cs typeface="Arial" panose="020B0604020202020204" pitchFamily="34" charset="0"/>
              </a:rPr>
              <a:t>-Baş ağrısı, baş dönmesi, bulantı, kusma</a:t>
            </a:r>
          </a:p>
          <a:p>
            <a:pPr algn="l">
              <a:spcBef>
                <a:spcPts val="0"/>
              </a:spcBef>
            </a:pPr>
            <a:r>
              <a:rPr lang="tr-TR" sz="1000" b="1" dirty="0">
                <a:latin typeface="Arial" panose="020B0604020202020204" pitchFamily="34" charset="0"/>
                <a:cs typeface="Arial" panose="020B0604020202020204" pitchFamily="34" charset="0"/>
              </a:rPr>
              <a:t>-Halsizlik, koordinasyon zayıflığı</a:t>
            </a:r>
          </a:p>
          <a:p>
            <a:pPr algn="l"/>
            <a:endParaRPr lang="tr-TR" sz="1000"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7701"/>
          <a:stretch/>
        </p:blipFill>
        <p:spPr>
          <a:xfrm>
            <a:off x="4863830" y="778213"/>
            <a:ext cx="2169268" cy="1978185"/>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370801886"/>
              </p:ext>
            </p:extLst>
          </p:nvPr>
        </p:nvGraphicFramePr>
        <p:xfrm>
          <a:off x="511648" y="5588504"/>
          <a:ext cx="6521450" cy="4702520"/>
        </p:xfrm>
        <a:graphic>
          <a:graphicData uri="http://schemas.openxmlformats.org/drawingml/2006/table">
            <a:tbl>
              <a:tblPr firstRow="1" firstCol="1" bandRow="1"/>
              <a:tblGrid>
                <a:gridCol w="4334291">
                  <a:extLst>
                    <a:ext uri="{9D8B030D-6E8A-4147-A177-3AD203B41FA5}">
                      <a16:colId xmlns:a16="http://schemas.microsoft.com/office/drawing/2014/main" val="20000"/>
                    </a:ext>
                  </a:extLst>
                </a:gridCol>
                <a:gridCol w="2187159">
                  <a:extLst>
                    <a:ext uri="{9D8B030D-6E8A-4147-A177-3AD203B41FA5}">
                      <a16:colId xmlns:a16="http://schemas.microsoft.com/office/drawing/2014/main" val="20001"/>
                    </a:ext>
                  </a:extLst>
                </a:gridCol>
              </a:tblGrid>
              <a:tr h="0">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Beta Bloker Ampul</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903216">
                <a:tc rowSpan="2">
                  <a:txBody>
                    <a:bodyPr/>
                    <a:lstStyle/>
                    <a:p>
                      <a:pPr>
                        <a:lnSpc>
                          <a:spcPct val="107000"/>
                        </a:lnSpc>
                        <a:spcAft>
                          <a:spcPts val="0"/>
                        </a:spcAft>
                      </a:pPr>
                      <a:r>
                        <a:rPr lang="tr-TR" sz="1000" dirty="0">
                          <a:effectLst/>
                          <a:latin typeface="Arial" panose="020B0604020202020204" pitchFamily="34" charset="0"/>
                          <a:ea typeface="Calibri" panose="020F0502020204030204" pitchFamily="34" charset="0"/>
                          <a:cs typeface="Arial" panose="020B0604020202020204" pitchFamily="34" charset="0"/>
                        </a:rPr>
                        <a:t>Beta reseptörleri bloke ederek</a:t>
                      </a:r>
                      <a:r>
                        <a:rPr lang="tr-TR" sz="1000" baseline="0" dirty="0">
                          <a:effectLst/>
                          <a:latin typeface="Arial" panose="020B0604020202020204" pitchFamily="34" charset="0"/>
                          <a:ea typeface="Calibri" panose="020F0502020204030204" pitchFamily="34" charset="0"/>
                          <a:cs typeface="Arial" panose="020B0604020202020204" pitchFamily="34" charset="0"/>
                        </a:rPr>
                        <a:t> sempatolitik etkiler gösterir.</a:t>
                      </a:r>
                      <a:endParaRPr lang="tr-TR" sz="10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-Supraventriküler taşiaritmiler</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-Myokard İnfarktüsü</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-Anjina pektoris</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-Myokard iskemisinin profilaksi ve tedavis</a:t>
                      </a:r>
                      <a:r>
                        <a:rPr lang="tr-TR" sz="11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i</a:t>
                      </a:r>
                    </a:p>
                    <a:p>
                      <a:pPr>
                        <a:lnSpc>
                          <a:spcPct val="107000"/>
                        </a:lnSpc>
                        <a:spcAft>
                          <a:spcPts val="0"/>
                        </a:spcAft>
                      </a:pPr>
                      <a:endParaRPr lang="tr-TR"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-Kardiyojenik şok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-Hasta sinüs sendromu</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-İkinci ya da üçüncü derece atriyoventriküler blok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-Semptomatik bradikardi, hipotansiyon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-Kalp krizinde nabız 45 den az ise ve SKB 100’ün altında ise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-SVT tedavisinde SKB 100’ün altında ise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-Gangren tehdidi olan ciddi periferik vasküler hastalık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-Beta blokerlere karşı aşırı duyarlılık</a:t>
                      </a:r>
                    </a:p>
                    <a:p>
                      <a:pPr>
                        <a:lnSpc>
                          <a:spcPct val="107000"/>
                        </a:lnSpc>
                        <a:spcAft>
                          <a:spcPts val="0"/>
                        </a:spcAft>
                      </a:pPr>
                      <a:endParaRPr lang="tr-TR"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-Hipotansiyon,</a:t>
                      </a:r>
                      <a:r>
                        <a:rPr lang="tr-TR" sz="10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b</a:t>
                      </a: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radikardi,</a:t>
                      </a:r>
                      <a:r>
                        <a:rPr lang="tr-TR" sz="10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t</a:t>
                      </a: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aşikardi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-Ekstremitelerde soğuma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-Egzersiz sonrası nefes darlığı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-Karın ağrısı,</a:t>
                      </a:r>
                      <a:r>
                        <a:rPr lang="tr-TR" sz="10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b</a:t>
                      </a: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ulantı, kusma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-Diyare,</a:t>
                      </a:r>
                      <a:r>
                        <a:rPr lang="tr-TR" sz="10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k</a:t>
                      </a: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abızlık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-Yorgunluk, baş ağrısı,</a:t>
                      </a:r>
                      <a:r>
                        <a:rPr lang="tr-TR" sz="10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s</a:t>
                      </a: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ersemlik</a:t>
                      </a: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375314">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2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2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Metoprolol</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5 mg/5</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ml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IV</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5mg ilaç 1-2 mg/dk hızında IV yoldan uygulanır. Tatmin edici bir yanıt alınana kadar beşer dakikalık aralıklarla uygulanabilir. Önerilen maksimum IV doz 20 mg’dır.</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pic>
        <p:nvPicPr>
          <p:cNvPr id="7" name="Picture 6"/>
          <p:cNvPicPr>
            <a:picLocks noChangeAspect="1"/>
          </p:cNvPicPr>
          <p:nvPr/>
        </p:nvPicPr>
        <p:blipFill>
          <a:blip r:embed="rId4"/>
          <a:stretch>
            <a:fillRect/>
          </a:stretch>
        </p:blipFill>
        <p:spPr>
          <a:xfrm>
            <a:off x="5562074" y="6063891"/>
            <a:ext cx="1471024" cy="1799613"/>
          </a:xfrm>
          <a:prstGeom prst="rect">
            <a:avLst/>
          </a:prstGeom>
        </p:spPr>
      </p:pic>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l="38880" r="48282"/>
          <a:stretch/>
        </p:blipFill>
        <p:spPr>
          <a:xfrm>
            <a:off x="5179444" y="6021028"/>
            <a:ext cx="409388" cy="1885338"/>
          </a:xfrm>
          <a:prstGeom prst="rect">
            <a:avLst/>
          </a:prstGeom>
        </p:spPr>
      </p:pic>
      <p:pic>
        <p:nvPicPr>
          <p:cNvPr id="9" name="Picture 8"/>
          <p:cNvPicPr>
            <a:picLocks noChangeAspect="1"/>
          </p:cNvPicPr>
          <p:nvPr/>
        </p:nvPicPr>
        <p:blipFill rotWithShape="1">
          <a:blip r:embed="rId6" cstate="print">
            <a:extLst>
              <a:ext uri="{28A0092B-C50C-407E-A947-70E740481C1C}">
                <a14:useLocalDpi xmlns:a14="http://schemas.microsoft.com/office/drawing/2010/main" val="0"/>
              </a:ext>
            </a:extLst>
          </a:blip>
          <a:srcRect t="30391" b="20669"/>
          <a:stretch/>
        </p:blipFill>
        <p:spPr>
          <a:xfrm>
            <a:off x="3341731" y="10274108"/>
            <a:ext cx="845431" cy="268941"/>
          </a:xfrm>
          <a:prstGeom prst="rect">
            <a:avLst/>
          </a:prstGeom>
        </p:spPr>
      </p:pic>
      <p:sp>
        <p:nvSpPr>
          <p:cNvPr id="11" name="TextBox 10"/>
          <p:cNvSpPr txBox="1"/>
          <p:nvPr/>
        </p:nvSpPr>
        <p:spPr>
          <a:xfrm>
            <a:off x="3574141" y="10259753"/>
            <a:ext cx="418249" cy="261610"/>
          </a:xfrm>
          <a:prstGeom prst="rect">
            <a:avLst/>
          </a:prstGeom>
          <a:noFill/>
        </p:spPr>
        <p:txBody>
          <a:bodyPr wrap="square" rtlCol="0">
            <a:spAutoFit/>
          </a:bodyPr>
          <a:lstStyle/>
          <a:p>
            <a:pPr algn="ctr"/>
            <a:r>
              <a:rPr lang="tr-TR" sz="1100" b="1" dirty="0">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39222891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887" y="1884246"/>
            <a:ext cx="6913901" cy="6923321"/>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4049301997"/>
              </p:ext>
            </p:extLst>
          </p:nvPr>
        </p:nvGraphicFramePr>
        <p:xfrm>
          <a:off x="519113" y="339992"/>
          <a:ext cx="6521450" cy="6212550"/>
        </p:xfrm>
        <a:graphic>
          <a:graphicData uri="http://schemas.openxmlformats.org/drawingml/2006/table">
            <a:tbl>
              <a:tblPr firstRow="1" firstCol="1" bandRow="1"/>
              <a:tblGrid>
                <a:gridCol w="3824287">
                  <a:extLst>
                    <a:ext uri="{9D8B030D-6E8A-4147-A177-3AD203B41FA5}">
                      <a16:colId xmlns:a16="http://schemas.microsoft.com/office/drawing/2014/main" val="20000"/>
                    </a:ext>
                  </a:extLst>
                </a:gridCol>
                <a:gridCol w="2697163">
                  <a:extLst>
                    <a:ext uri="{9D8B030D-6E8A-4147-A177-3AD203B41FA5}">
                      <a16:colId xmlns:a16="http://schemas.microsoft.com/office/drawing/2014/main" val="20001"/>
                    </a:ext>
                  </a:extLst>
                </a:gridCol>
              </a:tblGrid>
              <a:tr h="433731">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Diazepam Ampul</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930719">
                <a:tc rowSpan="2">
                  <a:txBody>
                    <a:bodyPr/>
                    <a:lstStyle/>
                    <a:p>
                      <a:pPr>
                        <a:lnSpc>
                          <a:spcPct val="107000"/>
                        </a:lnSpc>
                        <a:spcAft>
                          <a:spcPts val="0"/>
                        </a:spcAft>
                      </a:pPr>
                      <a:r>
                        <a:rPr lang="tr-TR" sz="1000" dirty="0">
                          <a:effectLst/>
                          <a:latin typeface="Arial" panose="020B0604020202020204" pitchFamily="34" charset="0"/>
                          <a:ea typeface="Calibri" panose="020F0502020204030204" pitchFamily="34" charset="0"/>
                          <a:cs typeface="Arial" panose="020B0604020202020204" pitchFamily="34" charset="0"/>
                        </a:rPr>
                        <a:t>Anksiyolitik hipnotik,</a:t>
                      </a:r>
                      <a:r>
                        <a:rPr lang="tr-TR" sz="1000" baseline="0" dirty="0">
                          <a:effectLst/>
                          <a:latin typeface="Arial" panose="020B0604020202020204" pitchFamily="34" charset="0"/>
                          <a:ea typeface="Calibri" panose="020F0502020204030204" pitchFamily="34" charset="0"/>
                          <a:cs typeface="Arial" panose="020B0604020202020204" pitchFamily="34" charset="0"/>
                        </a:rPr>
                        <a:t> spazmolitik</a:t>
                      </a:r>
                      <a:r>
                        <a:rPr lang="tr-TR" sz="1000" dirty="0">
                          <a:effectLst/>
                          <a:latin typeface="Arial" panose="020B0604020202020204" pitchFamily="34" charset="0"/>
                          <a:ea typeface="Calibri" panose="020F0502020204030204" pitchFamily="34" charset="0"/>
                          <a:cs typeface="Arial" panose="020B0604020202020204" pitchFamily="34" charset="0"/>
                        </a:rPr>
                        <a:t>,</a:t>
                      </a:r>
                      <a:r>
                        <a:rPr lang="tr-TR" sz="1000" baseline="0" dirty="0">
                          <a:effectLst/>
                          <a:latin typeface="Arial" panose="020B0604020202020204" pitchFamily="34" charset="0"/>
                          <a:ea typeface="Calibri" panose="020F0502020204030204" pitchFamily="34" charset="0"/>
                          <a:cs typeface="Arial" panose="020B0604020202020204" pitchFamily="34" charset="0"/>
                        </a:rPr>
                        <a:t> a</a:t>
                      </a:r>
                      <a:r>
                        <a:rPr lang="tr-TR" sz="1000" dirty="0">
                          <a:effectLst/>
                          <a:latin typeface="Arial" panose="020B0604020202020204" pitchFamily="34" charset="0"/>
                          <a:ea typeface="Calibri" panose="020F0502020204030204" pitchFamily="34" charset="0"/>
                          <a:cs typeface="Arial" panose="020B0604020202020204" pitchFamily="34" charset="0"/>
                        </a:rPr>
                        <a:t>ntikonvülsan,</a:t>
                      </a:r>
                      <a:r>
                        <a:rPr lang="tr-TR" sz="1000" baseline="0" dirty="0">
                          <a:effectLst/>
                          <a:latin typeface="Arial" panose="020B0604020202020204" pitchFamily="34" charset="0"/>
                          <a:ea typeface="Calibri" panose="020F0502020204030204" pitchFamily="34" charset="0"/>
                          <a:cs typeface="Arial" panose="020B0604020202020204" pitchFamily="34" charset="0"/>
                        </a:rPr>
                        <a:t> a</a:t>
                      </a:r>
                      <a:r>
                        <a:rPr lang="tr-TR" sz="1000" dirty="0">
                          <a:effectLst/>
                          <a:latin typeface="Arial" panose="020B0604020202020204" pitchFamily="34" charset="0"/>
                          <a:ea typeface="Calibri" panose="020F0502020204030204" pitchFamily="34" charset="0"/>
                          <a:cs typeface="Arial" panose="020B0604020202020204" pitchFamily="34" charset="0"/>
                        </a:rPr>
                        <a:t>mneziyan</a:t>
                      </a:r>
                      <a:r>
                        <a:rPr lang="tr-TR" sz="1000" baseline="0" dirty="0">
                          <a:effectLst/>
                          <a:latin typeface="Arial" panose="020B0604020202020204" pitchFamily="34" charset="0"/>
                          <a:ea typeface="Calibri" panose="020F0502020204030204" pitchFamily="34" charset="0"/>
                          <a:cs typeface="Arial" panose="020B0604020202020204" pitchFamily="34" charset="0"/>
                        </a:rPr>
                        <a:t> ve a</a:t>
                      </a:r>
                      <a:r>
                        <a:rPr lang="tr-TR" sz="1000" dirty="0">
                          <a:effectLst/>
                          <a:latin typeface="Arial" panose="020B0604020202020204" pitchFamily="34" charset="0"/>
                          <a:ea typeface="Calibri" panose="020F0502020204030204" pitchFamily="34" charset="0"/>
                          <a:cs typeface="Arial" panose="020B0604020202020204" pitchFamily="34" charset="0"/>
                        </a:rPr>
                        <a:t>nestezik etkileri vardır.</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-Orta ve ileri derecede psikonörotik reaksiyonlarda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-Alkol abstinansı(Yoksunluğu) sendromunda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-Kas spazmlarını gidermek için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-Status epileptikus ve nükseden ağır konvülsif nöbetlerde </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-Preoperatif medikasyonda </a:t>
                      </a:r>
                    </a:p>
                    <a:p>
                      <a:pPr>
                        <a:lnSpc>
                          <a:spcPct val="107000"/>
                        </a:lnSpc>
                        <a:spcAft>
                          <a:spcPts val="0"/>
                        </a:spcAft>
                      </a:pPr>
                      <a:endParaRPr lang="tr-TR"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-Benzodiazepinlere karşı aşırı duyarlılığı olan kişiler</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- 6 aylıktan küçük bebeklerde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Akut alkol intoksikasyonunda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Mental depresyonda (benzodiazepinler tek başına kullanıldıklarında depresyonu arttırırlar)</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Miyastenia graviste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Dar açılı glokomda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Psikoz durumlarında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Ciddi karaciğer yetmezliğinde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Ciddi solunum yetmezliğinde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Paroksismal nokturnal dispne</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Akut porfiri</a:t>
                      </a:r>
                    </a:p>
                    <a:p>
                      <a:pPr>
                        <a:lnSpc>
                          <a:spcPct val="107000"/>
                        </a:lnSpc>
                        <a:spcAft>
                          <a:spcPts val="0"/>
                        </a:spcAft>
                      </a:pPr>
                      <a:endParaRPr lang="tr-TR"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-Uyuklama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-Halsizlik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-Bitkinlik</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-Bilinç kaybı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-Bulantı, kusma</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-Baş ağrısı, baş dönmesi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-Solunum depresyonu</a:t>
                      </a:r>
                    </a:p>
                    <a:p>
                      <a:pPr>
                        <a:lnSpc>
                          <a:spcPct val="107000"/>
                        </a:lnSpc>
                        <a:spcAft>
                          <a:spcPts val="0"/>
                        </a:spcAft>
                      </a:pPr>
                      <a:endPar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pPr algn="ct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2947212">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 Ambulanstaki Adedi</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Acil Yardım Ambulansı:</a:t>
                      </a:r>
                      <a:r>
                        <a:rPr lang="tr-TR" sz="900" b="1"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5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Hasta Nakil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2 Adet</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Yoğun Bakım Ambulansı: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5 Adet</a:t>
                      </a:r>
                    </a:p>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Etken Maddesi: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Diazepam</a:t>
                      </a: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Birimdeki İlaç Miktarı: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10 mg/2 ml</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Yolları:</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tr-TR" sz="9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IV, IM</a:t>
                      </a:r>
                      <a:endParaRPr lang="tr-TR"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9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Uygulama Dozu:</a:t>
                      </a:r>
                      <a:r>
                        <a:rPr lang="tr-TR" sz="9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gn="l">
                        <a:lnSpc>
                          <a:spcPct val="107000"/>
                        </a:lnSpc>
                        <a:spcAft>
                          <a:spcPts val="0"/>
                        </a:spcAft>
                      </a:pPr>
                      <a:r>
                        <a:rPr lang="tr-TR" sz="9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-Orta ve ileri derecede psikonörotik reaksiyonlarda(Kaygı, korku, obsesif kompülsif bozukluk, depresyon): </a:t>
                      </a:r>
                      <a:r>
                        <a:rPr lang="tr-TR" sz="900" dirty="0">
                          <a:effectLst/>
                          <a:latin typeface="Arial" panose="020B0604020202020204" pitchFamily="34" charset="0"/>
                          <a:ea typeface="Calibri" panose="020F0502020204030204" pitchFamily="34" charset="0"/>
                          <a:cs typeface="Arial" panose="020B0604020202020204" pitchFamily="34" charset="0"/>
                        </a:rPr>
                        <a:t>(2-5 mg IM veya IV 3-4 saatte bir tekrarlanır)</a:t>
                      </a:r>
                    </a:p>
                    <a:p>
                      <a:pPr algn="l">
                        <a:lnSpc>
                          <a:spcPct val="107000"/>
                        </a:lnSpc>
                        <a:spcAft>
                          <a:spcPts val="0"/>
                        </a:spcAft>
                      </a:pPr>
                      <a:r>
                        <a:rPr lang="tr-TR" sz="900" b="1" dirty="0">
                          <a:effectLst/>
                          <a:latin typeface="Arial" panose="020B0604020202020204" pitchFamily="34" charset="0"/>
                          <a:ea typeface="Calibri" panose="020F0502020204030204" pitchFamily="34" charset="0"/>
                          <a:cs typeface="Arial" panose="020B0604020202020204" pitchFamily="34" charset="0"/>
                        </a:rPr>
                        <a:t>-Alkol abstinansı(Yoksunluğu) sendromunda </a:t>
                      </a:r>
                      <a:r>
                        <a:rPr lang="tr-TR" sz="900" dirty="0">
                          <a:effectLst/>
                          <a:latin typeface="Arial" panose="020B0604020202020204" pitchFamily="34" charset="0"/>
                          <a:ea typeface="Calibri" panose="020F0502020204030204" pitchFamily="34" charset="0"/>
                          <a:cs typeface="Arial" panose="020B0604020202020204" pitchFamily="34" charset="0"/>
                        </a:rPr>
                        <a:t>(10 mg IM veya IV 3-4 saatte bir tekrarlanır)</a:t>
                      </a:r>
                    </a:p>
                    <a:p>
                      <a:pPr algn="l">
                        <a:lnSpc>
                          <a:spcPct val="107000"/>
                        </a:lnSpc>
                        <a:spcAft>
                          <a:spcPts val="0"/>
                        </a:spcAft>
                      </a:pPr>
                      <a:r>
                        <a:rPr lang="tr-TR" sz="900" b="1" dirty="0">
                          <a:effectLst/>
                          <a:latin typeface="Arial" panose="020B0604020202020204" pitchFamily="34" charset="0"/>
                          <a:ea typeface="Calibri" panose="020F0502020204030204" pitchFamily="34" charset="0"/>
                          <a:cs typeface="Arial" panose="020B0604020202020204" pitchFamily="34" charset="0"/>
                        </a:rPr>
                        <a:t>-Kas spazmlarını gidermek için </a:t>
                      </a:r>
                      <a:r>
                        <a:rPr lang="tr-TR" sz="900" dirty="0">
                          <a:effectLst/>
                          <a:latin typeface="Arial" panose="020B0604020202020204" pitchFamily="34" charset="0"/>
                          <a:ea typeface="Calibri" panose="020F0502020204030204" pitchFamily="34" charset="0"/>
                          <a:cs typeface="Arial" panose="020B0604020202020204" pitchFamily="34" charset="0"/>
                        </a:rPr>
                        <a:t>(5-10 mg IM veya IV 3-4 saatte bir tekrarlanır. Spazm tetanoza bağlıysa daha yüksek dozlar gerekebilir.)</a:t>
                      </a:r>
                    </a:p>
                    <a:p>
                      <a:pPr algn="l">
                        <a:lnSpc>
                          <a:spcPct val="107000"/>
                        </a:lnSpc>
                        <a:spcAft>
                          <a:spcPts val="0"/>
                        </a:spcAft>
                      </a:pPr>
                      <a:r>
                        <a:rPr lang="tr-TR" sz="900" b="1" dirty="0">
                          <a:effectLst/>
                          <a:latin typeface="Arial" panose="020B0604020202020204" pitchFamily="34" charset="0"/>
                          <a:ea typeface="Calibri" panose="020F0502020204030204" pitchFamily="34" charset="0"/>
                          <a:cs typeface="Arial" panose="020B0604020202020204" pitchFamily="34" charset="0"/>
                        </a:rPr>
                        <a:t>-Endoskopik işlemlerden önce </a:t>
                      </a:r>
                      <a:r>
                        <a:rPr lang="tr-TR" sz="900" dirty="0">
                          <a:effectLst/>
                          <a:latin typeface="Arial" panose="020B0604020202020204" pitchFamily="34" charset="0"/>
                          <a:ea typeface="Calibri" panose="020F0502020204030204" pitchFamily="34" charset="0"/>
                          <a:cs typeface="Arial" panose="020B0604020202020204" pitchFamily="34" charset="0"/>
                        </a:rPr>
                        <a:t>(yavaş bir şekilde yaklaşık 10 mg)</a:t>
                      </a:r>
                    </a:p>
                    <a:p>
                      <a:pPr algn="l">
                        <a:lnSpc>
                          <a:spcPct val="107000"/>
                        </a:lnSpc>
                        <a:spcAft>
                          <a:spcPts val="0"/>
                        </a:spcAft>
                      </a:pPr>
                      <a:r>
                        <a:rPr lang="tr-TR" sz="900" b="1" dirty="0">
                          <a:effectLst/>
                          <a:latin typeface="Arial" panose="020B0604020202020204" pitchFamily="34" charset="0"/>
                          <a:ea typeface="Calibri" panose="020F0502020204030204" pitchFamily="34" charset="0"/>
                          <a:cs typeface="Arial" panose="020B0604020202020204" pitchFamily="34" charset="0"/>
                        </a:rPr>
                        <a:t>-Status epileptikus ve nükseden ağır konvülsif nöbetlerde </a:t>
                      </a:r>
                      <a:r>
                        <a:rPr lang="tr-TR" sz="900" dirty="0">
                          <a:effectLst/>
                          <a:latin typeface="Arial" panose="020B0604020202020204" pitchFamily="34" charset="0"/>
                          <a:ea typeface="Calibri" panose="020F0502020204030204" pitchFamily="34" charset="0"/>
                          <a:cs typeface="Arial" panose="020B0604020202020204" pitchFamily="34" charset="0"/>
                        </a:rPr>
                        <a:t>(5-10 mg verilir, 10-15 dk’da bir tekrarlanır.)</a:t>
                      </a:r>
                    </a:p>
                    <a:p>
                      <a:pPr algn="l">
                        <a:lnSpc>
                          <a:spcPct val="107000"/>
                        </a:lnSpc>
                        <a:spcAft>
                          <a:spcPts val="0"/>
                        </a:spcAft>
                      </a:pPr>
                      <a:r>
                        <a:rPr lang="tr-TR" sz="900" b="1" dirty="0">
                          <a:effectLst/>
                          <a:latin typeface="Arial" panose="020B0604020202020204" pitchFamily="34" charset="0"/>
                          <a:ea typeface="Calibri" panose="020F0502020204030204" pitchFamily="34" charset="0"/>
                          <a:cs typeface="Arial" panose="020B0604020202020204" pitchFamily="34" charset="0"/>
                        </a:rPr>
                        <a:t>-Preoperatif medikasyonda </a:t>
                      </a:r>
                      <a:r>
                        <a:rPr lang="tr-TR" sz="900" dirty="0">
                          <a:effectLst/>
                          <a:latin typeface="Arial" panose="020B0604020202020204" pitchFamily="34" charset="0"/>
                          <a:ea typeface="Calibri" panose="020F0502020204030204" pitchFamily="34" charset="0"/>
                          <a:cs typeface="Arial" panose="020B0604020202020204" pitchFamily="34" charset="0"/>
                        </a:rPr>
                        <a:t>(Ameliyattan 30 dk önce 5-15 mg IM veya IV verilir)</a:t>
                      </a: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7990" y="786042"/>
            <a:ext cx="2636196" cy="1884155"/>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1086462792"/>
              </p:ext>
            </p:extLst>
          </p:nvPr>
        </p:nvGraphicFramePr>
        <p:xfrm>
          <a:off x="512465" y="6778889"/>
          <a:ext cx="6552061" cy="3365258"/>
        </p:xfrm>
        <a:graphic>
          <a:graphicData uri="http://schemas.openxmlformats.org/drawingml/2006/table">
            <a:tbl>
              <a:tblPr firstRow="1" firstCol="1" bandRow="1"/>
              <a:tblGrid>
                <a:gridCol w="3861745">
                  <a:extLst>
                    <a:ext uri="{9D8B030D-6E8A-4147-A177-3AD203B41FA5}">
                      <a16:colId xmlns:a16="http://schemas.microsoft.com/office/drawing/2014/main" val="20000"/>
                    </a:ext>
                  </a:extLst>
                </a:gridCol>
                <a:gridCol w="2690316">
                  <a:extLst>
                    <a:ext uri="{9D8B030D-6E8A-4147-A177-3AD203B41FA5}">
                      <a16:colId xmlns:a16="http://schemas.microsoft.com/office/drawing/2014/main" val="20001"/>
                    </a:ext>
                  </a:extLst>
                </a:gridCol>
              </a:tblGrid>
              <a:tr h="0">
                <a:tc gridSpan="2">
                  <a:txBody>
                    <a:bodyPr/>
                    <a:lstStyle/>
                    <a:p>
                      <a:pPr>
                        <a:lnSpc>
                          <a:spcPct val="107000"/>
                        </a:lnSpc>
                        <a:spcAft>
                          <a:spcPts val="0"/>
                        </a:spcAft>
                      </a:pPr>
                      <a:r>
                        <a:rPr lang="tr-TR" sz="2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NaHCO3 (Sodyum Bikarbonat) Ampul</a:t>
                      </a:r>
                      <a:endParaRPr lang="tr-TR" sz="1100" dirty="0">
                        <a:effectLst/>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6">
                        <a:lumMod val="75000"/>
                        <a:alpha val="50000"/>
                      </a:schemeClr>
                    </a:solidFill>
                  </a:tcPr>
                </a:tc>
                <a:tc hMerge="1">
                  <a:txBody>
                    <a:bodyPr/>
                    <a:lstStyle/>
                    <a:p>
                      <a:endParaRPr lang="tr-TR"/>
                    </a:p>
                  </a:txBody>
                  <a:tcPr/>
                </a:tc>
                <a:extLst>
                  <a:ext uri="{0D108BD9-81ED-4DB2-BD59-A6C34878D82A}">
                    <a16:rowId xmlns:a16="http://schemas.microsoft.com/office/drawing/2014/main" val="10000"/>
                  </a:ext>
                </a:extLst>
              </a:tr>
              <a:tr h="1415313">
                <a:tc rowSpan="2">
                  <a:txBody>
                    <a:bodyPr/>
                    <a:lstStyle/>
                    <a:p>
                      <a:pPr>
                        <a:lnSpc>
                          <a:spcPct val="107000"/>
                        </a:lnSpc>
                        <a:spcAft>
                          <a:spcPts val="0"/>
                        </a:spcAft>
                      </a:pPr>
                      <a:endParaRPr lang="tr-TR" sz="1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Kalp durması esnasında vücutta aşırı miktarda asit ortaya çıkar ve sodyum bikarbonat enjeksiyonu ile, artan asit miktarı normale döndürülür.</a:t>
                      </a:r>
                    </a:p>
                    <a:p>
                      <a:pPr>
                        <a:lnSpc>
                          <a:spcPct val="107000"/>
                        </a:lnSpc>
                        <a:spcAft>
                          <a:spcPts val="0"/>
                        </a:spcAft>
                      </a:pPr>
                      <a:endPar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tr-TR" sz="16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Kontrendikasyonları</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-Hipoventilasyon</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-Metabolik veya respiratuvar alkaloz</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-Hipertansiyon,</a:t>
                      </a:r>
                      <a:r>
                        <a:rPr lang="tr-TR" sz="10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ö</a:t>
                      </a: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dem</a:t>
                      </a:r>
                    </a:p>
                    <a:p>
                      <a:pPr marL="0" marR="0" indent="0" algn="l" defTabSz="755934" rtl="0" eaLnBrk="1" fontAlgn="auto" latinLnBrk="0" hangingPunct="1">
                        <a:lnSpc>
                          <a:spcPct val="107000"/>
                        </a:lnSpc>
                        <a:spcBef>
                          <a:spcPts val="0"/>
                        </a:spcBef>
                        <a:spcAft>
                          <a:spcPts val="0"/>
                        </a:spcAft>
                        <a:buClrTx/>
                        <a:buSzTx/>
                        <a:buFontTx/>
                        <a:buNone/>
                        <a:tabLst/>
                        <a:defRPr/>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-Konjestif kalp yetmezliği,</a:t>
                      </a:r>
                      <a:r>
                        <a:rPr lang="tr-TR" sz="10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b</a:t>
                      </a: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öbrek </a:t>
                      </a:r>
                    </a:p>
                    <a:p>
                      <a:pPr marL="0" marR="0" indent="0" algn="l" defTabSz="755934" rtl="0" eaLnBrk="1" fontAlgn="auto" latinLnBrk="0" hangingPunct="1">
                        <a:lnSpc>
                          <a:spcPct val="107000"/>
                        </a:lnSpc>
                        <a:spcBef>
                          <a:spcPts val="0"/>
                        </a:spcBef>
                        <a:spcAft>
                          <a:spcPts val="0"/>
                        </a:spcAft>
                        <a:buClrTx/>
                        <a:buSzTx/>
                        <a:buFontTx/>
                        <a:buNone/>
                        <a:tabLst/>
                        <a:defRPr/>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yetmezliği</a:t>
                      </a:r>
                    </a:p>
                    <a:p>
                      <a:pPr>
                        <a:lnSpc>
                          <a:spcPct val="107000"/>
                        </a:lnSpc>
                        <a:spcAft>
                          <a:spcPts val="0"/>
                        </a:spcAft>
                      </a:pP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-Hipokalemi,</a:t>
                      </a:r>
                      <a:r>
                        <a:rPr lang="tr-TR" sz="1000" b="1"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h</a:t>
                      </a:r>
                      <a:r>
                        <a:rPr lang="tr-TR"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ipokalsemi, hipernatremi</a:t>
                      </a:r>
                    </a:p>
                    <a:p>
                      <a:pPr>
                        <a:lnSpc>
                          <a:spcPct val="107000"/>
                        </a:lnSpc>
                        <a:spcAft>
                          <a:spcPts val="0"/>
                        </a:spcAft>
                      </a:pPr>
                      <a:endParaRPr lang="tr-TR" sz="11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tcPr>
                </a:tc>
                <a:tc>
                  <a:txBody>
                    <a:bodyPr/>
                    <a:lstStyle/>
                    <a:p>
                      <a:endParaRPr lang="tr-TR" dirty="0"/>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525955">
                <a:tc vMerge="1">
                  <a:txBody>
                    <a:bodyPr/>
                    <a:lstStyle/>
                    <a:p>
                      <a:pPr>
                        <a:lnSpc>
                          <a:spcPct val="107000"/>
                        </a:lnSpc>
                        <a:spcAft>
                          <a:spcPts val="80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a:noFill/>
                    </a:lnB>
                  </a:tcPr>
                </a:tc>
                <a:tc>
                  <a:txBody>
                    <a:bodyPr/>
                    <a:lstStyle/>
                    <a:p>
                      <a:pPr marL="0" marR="0" lvl="0" indent="0" algn="ctr" defTabSz="755934" rtl="0" eaLnBrk="1" fontAlgn="auto" latinLnBrk="0" hangingPunct="1">
                        <a:lnSpc>
                          <a:spcPct val="107000"/>
                        </a:lnSpc>
                        <a:spcBef>
                          <a:spcPts val="0"/>
                        </a:spcBef>
                        <a:spcAft>
                          <a:spcPts val="0"/>
                        </a:spcAft>
                        <a:buClrTx/>
                        <a:buSzTx/>
                        <a:buFontTx/>
                        <a:buNone/>
                        <a:tabLst/>
                        <a:defRPr/>
                      </a:pPr>
                      <a:r>
                        <a:rPr kumimoji="0" lang="tr-TR" sz="900" b="1" i="0" u="none" strike="noStrike" kern="1200" cap="none" spc="0" normalizeH="0" baseline="0" noProof="0" dirty="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 Ambulanstaki Adedi</a:t>
                      </a:r>
                      <a:endParaRPr kumimoji="0" lang="tr-TR" sz="11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755934" rtl="0" eaLnBrk="1" fontAlgn="auto" latinLnBrk="0" hangingPunct="1">
                        <a:lnSpc>
                          <a:spcPct val="107000"/>
                        </a:lnSpc>
                        <a:spcBef>
                          <a:spcPts val="0"/>
                        </a:spcBef>
                        <a:spcAft>
                          <a:spcPts val="0"/>
                        </a:spcAft>
                        <a:buClrTx/>
                        <a:buSzTx/>
                        <a:buFontTx/>
                        <a:buNone/>
                        <a:tabLst/>
                        <a:defRPr/>
                      </a:pPr>
                      <a:r>
                        <a:rPr kumimoji="0" lang="tr-TR" sz="9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Acil Yardım Ambulansı: </a:t>
                      </a:r>
                      <a:r>
                        <a:rPr kumimoji="0" lang="tr-TR" sz="900" b="0"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10 Adet</a:t>
                      </a:r>
                    </a:p>
                    <a:p>
                      <a:pPr marL="0" marR="0" lvl="0" indent="0" algn="l" defTabSz="755934" rtl="0" eaLnBrk="1" fontAlgn="auto" latinLnBrk="0" hangingPunct="1">
                        <a:lnSpc>
                          <a:spcPct val="107000"/>
                        </a:lnSpc>
                        <a:spcBef>
                          <a:spcPts val="0"/>
                        </a:spcBef>
                        <a:spcAft>
                          <a:spcPts val="0"/>
                        </a:spcAft>
                        <a:buClrTx/>
                        <a:buSzTx/>
                        <a:buFontTx/>
                        <a:buNone/>
                        <a:tabLst/>
                        <a:defRPr/>
                      </a:pPr>
                      <a:r>
                        <a:rPr kumimoji="0" lang="tr-TR" sz="9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Hasta Nakil Ambulansı: </a:t>
                      </a:r>
                      <a:r>
                        <a:rPr kumimoji="0" lang="tr-TR" sz="900" b="0"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5 Adet</a:t>
                      </a:r>
                    </a:p>
                    <a:p>
                      <a:pPr marL="0" marR="0" lvl="0" indent="0" algn="l" defTabSz="755934" rtl="0" eaLnBrk="1" fontAlgn="auto" latinLnBrk="0" hangingPunct="1">
                        <a:lnSpc>
                          <a:spcPct val="107000"/>
                        </a:lnSpc>
                        <a:spcBef>
                          <a:spcPts val="0"/>
                        </a:spcBef>
                        <a:spcAft>
                          <a:spcPts val="0"/>
                        </a:spcAft>
                        <a:buClrTx/>
                        <a:buSzTx/>
                        <a:buFontTx/>
                        <a:buNone/>
                        <a:tabLst/>
                        <a:defRPr/>
                      </a:pPr>
                      <a:r>
                        <a:rPr kumimoji="0" lang="tr-TR" sz="9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Yoğun Bakım Ambulansı: </a:t>
                      </a:r>
                      <a:r>
                        <a:rPr kumimoji="0" lang="tr-TR" sz="900" b="0"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10 Adet</a:t>
                      </a:r>
                    </a:p>
                    <a:p>
                      <a:pPr marL="0" marR="0" lvl="0" indent="0" algn="l" defTabSz="755934" rtl="0" eaLnBrk="1" fontAlgn="auto" latinLnBrk="0" hangingPunct="1">
                        <a:lnSpc>
                          <a:spcPct val="107000"/>
                        </a:lnSpc>
                        <a:spcBef>
                          <a:spcPts val="0"/>
                        </a:spcBef>
                        <a:spcAft>
                          <a:spcPts val="0"/>
                        </a:spcAft>
                        <a:buClrTx/>
                        <a:buSzTx/>
                        <a:buFontTx/>
                        <a:buNone/>
                        <a:tabLst/>
                        <a:defRPr/>
                      </a:pPr>
                      <a:endParaRPr kumimoji="0" lang="tr-TR" sz="11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755934" rtl="0" eaLnBrk="1" fontAlgn="auto" latinLnBrk="0" hangingPunct="1">
                        <a:lnSpc>
                          <a:spcPct val="107000"/>
                        </a:lnSpc>
                        <a:spcBef>
                          <a:spcPts val="0"/>
                        </a:spcBef>
                        <a:spcAft>
                          <a:spcPts val="0"/>
                        </a:spcAft>
                        <a:buClrTx/>
                        <a:buSzTx/>
                        <a:buFontTx/>
                        <a:buNone/>
                        <a:tabLst/>
                        <a:defRPr/>
                      </a:pPr>
                      <a:r>
                        <a:rPr kumimoji="0" lang="tr-TR" sz="900" b="1" i="0" u="none" strike="noStrike" kern="1200" cap="none" spc="0" normalizeH="0" baseline="0" noProof="0" dirty="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Etken Maddesi: </a:t>
                      </a:r>
                      <a:r>
                        <a:rPr kumimoji="0" lang="tr-TR" sz="900" b="0"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NaHCO3</a:t>
                      </a:r>
                    </a:p>
                    <a:p>
                      <a:pPr marL="0" marR="0" lvl="0" indent="0" algn="l" defTabSz="755934" rtl="0" eaLnBrk="1" fontAlgn="auto" latinLnBrk="0" hangingPunct="1">
                        <a:lnSpc>
                          <a:spcPct val="107000"/>
                        </a:lnSpc>
                        <a:spcBef>
                          <a:spcPts val="0"/>
                        </a:spcBef>
                        <a:spcAft>
                          <a:spcPts val="0"/>
                        </a:spcAft>
                        <a:buClrTx/>
                        <a:buSzTx/>
                        <a:buFontTx/>
                        <a:buNone/>
                        <a:tabLst/>
                        <a:defRPr/>
                      </a:pPr>
                      <a:r>
                        <a:rPr kumimoji="0" lang="tr-TR" sz="900" b="1" i="0" u="none" strike="noStrike" kern="1200" cap="none" spc="0" normalizeH="0" baseline="0" noProof="0" dirty="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Birimdeki İlaç Miktarı:</a:t>
                      </a:r>
                      <a:r>
                        <a:rPr kumimoji="0" lang="tr-TR" sz="9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tr-TR" sz="900" b="0"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0.84 g/10 ml</a:t>
                      </a:r>
                    </a:p>
                    <a:p>
                      <a:pPr marL="0" marR="0" lvl="0" indent="0" algn="l" defTabSz="755934" rtl="0" eaLnBrk="1" fontAlgn="auto" latinLnBrk="0" hangingPunct="1">
                        <a:lnSpc>
                          <a:spcPct val="107000"/>
                        </a:lnSpc>
                        <a:spcBef>
                          <a:spcPts val="0"/>
                        </a:spcBef>
                        <a:spcAft>
                          <a:spcPts val="0"/>
                        </a:spcAft>
                        <a:buClrTx/>
                        <a:buSzTx/>
                        <a:buFontTx/>
                        <a:buNone/>
                        <a:tabLst/>
                        <a:defRPr/>
                      </a:pPr>
                      <a:r>
                        <a:rPr kumimoji="0" lang="tr-TR" sz="900" b="1" i="0" u="none" strike="noStrike" kern="1200" cap="none" spc="0" normalizeH="0" baseline="0" noProof="0" dirty="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Uygulama Yolu:</a:t>
                      </a:r>
                      <a:r>
                        <a:rPr kumimoji="0" lang="tr-TR" sz="9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tr-TR" sz="9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I</a:t>
                      </a:r>
                      <a:r>
                        <a:rPr kumimoji="0" lang="tr-TR" sz="900" b="0"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V</a:t>
                      </a:r>
                    </a:p>
                    <a:p>
                      <a:pPr marL="0" marR="0" lvl="0" indent="0" algn="l" defTabSz="755934" rtl="0" eaLnBrk="1" fontAlgn="auto" latinLnBrk="0" hangingPunct="1">
                        <a:lnSpc>
                          <a:spcPct val="107000"/>
                        </a:lnSpc>
                        <a:spcBef>
                          <a:spcPts val="0"/>
                        </a:spcBef>
                        <a:spcAft>
                          <a:spcPts val="0"/>
                        </a:spcAft>
                        <a:buClrTx/>
                        <a:buSzTx/>
                        <a:buFontTx/>
                        <a:buNone/>
                        <a:tabLst/>
                        <a:defRPr/>
                      </a:pPr>
                      <a:r>
                        <a:rPr kumimoji="0" lang="tr-TR" sz="9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endParaRPr kumimoji="0" lang="tr-TR" sz="11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755934" rtl="0" eaLnBrk="1" fontAlgn="auto" latinLnBrk="0" hangingPunct="1">
                        <a:lnSpc>
                          <a:spcPct val="107000"/>
                        </a:lnSpc>
                        <a:spcBef>
                          <a:spcPts val="0"/>
                        </a:spcBef>
                        <a:spcAft>
                          <a:spcPts val="0"/>
                        </a:spcAft>
                        <a:buClrTx/>
                        <a:buSzTx/>
                        <a:buFontTx/>
                        <a:buNone/>
                        <a:tabLst/>
                        <a:defRPr/>
                      </a:pPr>
                      <a:r>
                        <a:rPr kumimoji="0" lang="tr-TR" sz="900" b="1" i="0" u="none" strike="noStrike" kern="1200" cap="none" spc="0" normalizeH="0" baseline="0" noProof="0" dirty="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Uygulama Dozu:</a:t>
                      </a:r>
                      <a:r>
                        <a:rPr kumimoji="0" lang="tr-TR" sz="9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lang="tr-TR" sz="900" dirty="0">
                          <a:effectLst/>
                          <a:latin typeface="Arial" panose="020B0604020202020204" pitchFamily="34" charset="0"/>
                          <a:ea typeface="Calibri" panose="020F0502020204030204" pitchFamily="34" charset="0"/>
                          <a:cs typeface="Arial" panose="020B0604020202020204" pitchFamily="34" charset="0"/>
                        </a:rPr>
                        <a:t>250mg/kg</a:t>
                      </a:r>
                      <a:endParaRPr kumimoji="0" lang="tr-TR" sz="9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7547" marR="67547"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alpha val="50000"/>
                      </a:srgbClr>
                    </a:solidFill>
                  </a:tcPr>
                </a:tc>
                <a:extLst>
                  <a:ext uri="{0D108BD9-81ED-4DB2-BD59-A6C34878D82A}">
                    <a16:rowId xmlns:a16="http://schemas.microsoft.com/office/drawing/2014/main" val="10002"/>
                  </a:ext>
                </a:extLst>
              </a:tr>
            </a:tbl>
          </a:graphicData>
        </a:graphic>
      </p:graphicFrame>
      <p:pic>
        <p:nvPicPr>
          <p:cNvPr id="5" name="Picture 4"/>
          <p:cNvPicPr>
            <a:picLocks noChangeAspect="1"/>
          </p:cNvPicPr>
          <p:nvPr/>
        </p:nvPicPr>
        <p:blipFill>
          <a:blip r:embed="rId4"/>
          <a:stretch>
            <a:fillRect/>
          </a:stretch>
        </p:blipFill>
        <p:spPr>
          <a:xfrm>
            <a:off x="4786809" y="7252572"/>
            <a:ext cx="1778559" cy="1339297"/>
          </a:xfrm>
          <a:prstGeom prst="rect">
            <a:avLst/>
          </a:prstGeom>
        </p:spPr>
      </p:pic>
      <p:sp>
        <p:nvSpPr>
          <p:cNvPr id="7" name="TextBox 6"/>
          <p:cNvSpPr txBox="1"/>
          <p:nvPr/>
        </p:nvSpPr>
        <p:spPr>
          <a:xfrm>
            <a:off x="2974312" y="8449099"/>
            <a:ext cx="1292213" cy="1291444"/>
          </a:xfrm>
          <a:prstGeom prst="rect">
            <a:avLst/>
          </a:prstGeom>
          <a:noFill/>
        </p:spPr>
        <p:txBody>
          <a:bodyPr wrap="none" rtlCol="0">
            <a:spAutoFit/>
          </a:bodyPr>
          <a:lstStyle/>
          <a:p>
            <a:pPr lvl="0" defTabSz="755934">
              <a:lnSpc>
                <a:spcPct val="107000"/>
              </a:lnSpc>
            </a:pPr>
            <a:r>
              <a:rPr lang="tr-TR" sz="1600" b="1" dirty="0">
                <a:solidFill>
                  <a:srgbClr val="C00000"/>
                </a:solidFill>
                <a:latin typeface="Arial" panose="020B0604020202020204" pitchFamily="34" charset="0"/>
                <a:ea typeface="Calibri" panose="020F0502020204030204" pitchFamily="34" charset="0"/>
                <a:cs typeface="Arial" panose="020B0604020202020204" pitchFamily="34" charset="0"/>
              </a:rPr>
              <a:t>Yan Etkileri</a:t>
            </a:r>
            <a:endParaRPr lang="tr-TR" sz="1100" b="1" dirty="0">
              <a:solidFill>
                <a:srgbClr val="C00000"/>
              </a:solidFill>
              <a:latin typeface="Arial" panose="020B0604020202020204" pitchFamily="34" charset="0"/>
              <a:ea typeface="Calibri" panose="020F0502020204030204" pitchFamily="34" charset="0"/>
              <a:cs typeface="Arial" panose="020B0604020202020204" pitchFamily="34" charset="0"/>
            </a:endParaRP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-Aşırı hassasiyet</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-Kas spazmı</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-Hipokalemi</a:t>
            </a:r>
          </a:p>
          <a:p>
            <a:pPr lvl="0" defTabSz="755934">
              <a:lnSpc>
                <a:spcPct val="107000"/>
              </a:lnSpc>
            </a:pPr>
            <a:r>
              <a:rPr lang="tr-TR" sz="1000" b="1" dirty="0">
                <a:solidFill>
                  <a:prstClr val="black"/>
                </a:solidFill>
                <a:latin typeface="Arial" panose="020B0604020202020204" pitchFamily="34" charset="0"/>
                <a:ea typeface="Calibri" panose="020F0502020204030204" pitchFamily="34" charset="0"/>
                <a:cs typeface="Arial" panose="020B0604020202020204" pitchFamily="34" charset="0"/>
              </a:rPr>
              <a:t>-Metabolik alkaloz</a:t>
            </a:r>
          </a:p>
          <a:p>
            <a:endParaRPr lang="tr-TR" dirty="0"/>
          </a:p>
        </p:txBody>
      </p:sp>
      <p:pic>
        <p:nvPicPr>
          <p:cNvPr id="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t="30391" b="20669"/>
          <a:stretch/>
        </p:blipFill>
        <p:spPr>
          <a:xfrm>
            <a:off x="3341731" y="10274108"/>
            <a:ext cx="845431" cy="268941"/>
          </a:xfrm>
          <a:prstGeom prst="rect">
            <a:avLst/>
          </a:prstGeom>
        </p:spPr>
      </p:pic>
      <p:sp>
        <p:nvSpPr>
          <p:cNvPr id="10" name="TextBox 9"/>
          <p:cNvSpPr txBox="1"/>
          <p:nvPr/>
        </p:nvSpPr>
        <p:spPr>
          <a:xfrm>
            <a:off x="3574141" y="10259753"/>
            <a:ext cx="418249" cy="261610"/>
          </a:xfrm>
          <a:prstGeom prst="rect">
            <a:avLst/>
          </a:prstGeom>
          <a:noFill/>
        </p:spPr>
        <p:txBody>
          <a:bodyPr wrap="square" rtlCol="0">
            <a:spAutoFit/>
          </a:bodyPr>
          <a:lstStyle/>
          <a:p>
            <a:pPr algn="ctr"/>
            <a:r>
              <a:rPr lang="tr-TR" sz="1100" b="1" dirty="0">
                <a:latin typeface="Arial" panose="020B0604020202020204" pitchFamily="34" charset="0"/>
                <a:cs typeface="Arial" panose="020B0604020202020204" pitchFamily="34" charset="0"/>
              </a:rPr>
              <a:t>5</a:t>
            </a:r>
          </a:p>
        </p:txBody>
      </p:sp>
    </p:spTree>
    <p:extLst>
      <p:ext uri="{BB962C8B-B14F-4D97-AF65-F5344CB8AC3E}">
        <p14:creationId xmlns:p14="http://schemas.microsoft.com/office/powerpoint/2010/main" val="428018561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1398</TotalTime>
  <Words>4340</Words>
  <Application>Microsoft Office PowerPoint</Application>
  <PresentationFormat>Özel</PresentationFormat>
  <Paragraphs>1699</Paragraphs>
  <Slides>28</Slides>
  <Notes>7</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28</vt:i4>
      </vt:variant>
    </vt:vector>
  </HeadingPairs>
  <TitlesOfParts>
    <vt:vector size="35" baseType="lpstr">
      <vt:lpstr>Adobe Caslon Pro Bold</vt:lpstr>
      <vt:lpstr>Arial</vt:lpstr>
      <vt:lpstr>Bahnschrift SemiBold</vt:lpstr>
      <vt:lpstr>Calibri</vt:lpstr>
      <vt:lpstr>Calibri Light</vt:lpstr>
      <vt:lpstr>Times New Roman</vt:lpstr>
      <vt:lpstr>Office Theme</vt:lpstr>
      <vt:lpstr>PowerPoint Sunusu</vt:lpstr>
      <vt:lpstr>HAKKINDA</vt:lpstr>
      <vt:lpstr>İlaçlarla İlgili Bilgilere Ulaşılabilecek Bazı Siteler</vt:lpstr>
      <vt:lpstr>İçindekiler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Grundig</dc:creator>
  <cp:lastModifiedBy>HP</cp:lastModifiedBy>
  <cp:revision>133</cp:revision>
  <dcterms:created xsi:type="dcterms:W3CDTF">2019-05-11T14:19:27Z</dcterms:created>
  <dcterms:modified xsi:type="dcterms:W3CDTF">2020-05-10T00:45:37Z</dcterms:modified>
</cp:coreProperties>
</file>