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8EBDFF9-C684-4026-AA72-F0429B3C86B0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DFF9-C684-4026-AA72-F0429B3C86B0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DFF9-C684-4026-AA72-F0429B3C86B0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8EBDFF9-C684-4026-AA72-F0429B3C86B0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8EBDFF9-C684-4026-AA72-F0429B3C86B0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DFF9-C684-4026-AA72-F0429B3C86B0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DFF9-C684-4026-AA72-F0429B3C86B0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EBDFF9-C684-4026-AA72-F0429B3C86B0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DFF9-C684-4026-AA72-F0429B3C86B0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8EBDFF9-C684-4026-AA72-F0429B3C86B0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EBDFF9-C684-4026-AA72-F0429B3C86B0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8EBDFF9-C684-4026-AA72-F0429B3C86B0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err="1"/>
              <a:t>Ra</a:t>
            </a:r>
            <a:r>
              <a:rPr lang="tr-TR" b="1" dirty="0"/>
              <a:t> Harfi, Allah Lafzı, </a:t>
            </a:r>
            <a:r>
              <a:rPr lang="tr-TR" b="1" dirty="0" err="1" smtClean="0"/>
              <a:t>Kalkale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b="1" dirty="0" err="1" smtClean="0"/>
              <a:t>Ra</a:t>
            </a:r>
            <a:r>
              <a:rPr lang="tr-TR" b="1" dirty="0" smtClean="0"/>
              <a:t> </a:t>
            </a:r>
            <a:r>
              <a:rPr lang="tr-TR" b="1" dirty="0"/>
              <a:t>Harfi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ar-SA" dirty="0"/>
              <a:t>ر</a:t>
            </a:r>
            <a:r>
              <a:rPr lang="tr-TR" dirty="0"/>
              <a:t>  Harfinin Kalın Okunuşu</a:t>
            </a:r>
            <a:r>
              <a:rPr lang="tr-TR" b="1" dirty="0"/>
              <a:t> 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ar-SA" dirty="0"/>
              <a:t>ر</a:t>
            </a:r>
            <a:r>
              <a:rPr lang="tr-TR" dirty="0"/>
              <a:t> harfinin İnce okunuşu</a:t>
            </a:r>
          </a:p>
          <a:p>
            <a:pPr marL="914400" lvl="1" indent="-514350">
              <a:buFont typeface="+mj-lt"/>
              <a:buAutoNum type="arabicPeriod"/>
            </a:pPr>
            <a:r>
              <a:rPr lang="ar-SA" dirty="0"/>
              <a:t>ر</a:t>
            </a:r>
            <a:r>
              <a:rPr lang="tr-TR" dirty="0"/>
              <a:t>  harfinin Hem İnce Hem Kalın Okunuşu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/>
              <a:t>Allah Lafzı 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tr-TR" dirty="0"/>
              <a:t>Allah Lafzının Kalın Okunuşu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/>
              <a:t>Allah Lafzının İnce Okunuşu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err="1"/>
              <a:t>Kalkale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ar-SA" b="1" dirty="0"/>
              <a:t>ر</a:t>
            </a:r>
            <a:r>
              <a:rPr lang="tr-TR" dirty="0"/>
              <a:t>  Harfi bulunduğu duruma göre kalın, ince ve hem kalın hem ince olmak üzere üç şekilde okunur.</a:t>
            </a:r>
          </a:p>
          <a:p>
            <a:pPr algn="just"/>
            <a:r>
              <a:rPr lang="tr-TR" dirty="0" err="1"/>
              <a:t>Âsım</a:t>
            </a:r>
            <a:r>
              <a:rPr lang="tr-TR" dirty="0"/>
              <a:t> kıraatine göre  </a:t>
            </a:r>
            <a:r>
              <a:rPr lang="ar-SA" b="1" dirty="0"/>
              <a:t>ر</a:t>
            </a:r>
            <a:r>
              <a:rPr lang="tr-TR" dirty="0"/>
              <a:t>  harfi beş durumda kalın okunur:</a:t>
            </a:r>
          </a:p>
          <a:p>
            <a:pPr algn="just"/>
            <a:r>
              <a:rPr lang="ar-SA" b="1" dirty="0"/>
              <a:t>ر</a:t>
            </a:r>
            <a:r>
              <a:rPr lang="tr-TR" dirty="0"/>
              <a:t>  Harfi, üstünlü veya ötreli olduğunda kalın okunur.    </a:t>
            </a:r>
          </a:p>
          <a:p>
            <a:pPr algn="just"/>
            <a:r>
              <a:rPr lang="ar-SA" b="1" dirty="0"/>
              <a:t>ر</a:t>
            </a:r>
            <a:r>
              <a:rPr lang="tr-TR" dirty="0"/>
              <a:t>  Harfi </a:t>
            </a:r>
            <a:r>
              <a:rPr lang="tr-TR" dirty="0" err="1"/>
              <a:t>sâkin</a:t>
            </a:r>
            <a:r>
              <a:rPr lang="tr-TR" dirty="0"/>
              <a:t>, önceki harfin harekesi üstün veya ötre olduğunda kalın okunur.</a:t>
            </a:r>
          </a:p>
          <a:p>
            <a:pPr algn="just"/>
            <a:r>
              <a:rPr lang="tr-TR" dirty="0" err="1"/>
              <a:t>Sâkin</a:t>
            </a:r>
            <a:r>
              <a:rPr lang="ar-SA" b="1" dirty="0"/>
              <a:t>ر</a:t>
            </a:r>
            <a:r>
              <a:rPr lang="ar-SA" dirty="0"/>
              <a:t> </a:t>
            </a:r>
            <a:r>
              <a:rPr lang="tr-TR" dirty="0"/>
              <a:t> harfinden önceki harf de </a:t>
            </a:r>
            <a:r>
              <a:rPr lang="tr-TR" dirty="0" err="1"/>
              <a:t>sâkin</a:t>
            </a:r>
            <a:r>
              <a:rPr lang="tr-TR" dirty="0"/>
              <a:t> olduğunda eğer daha önceki harf, üstünlü veya ötreliyse </a:t>
            </a:r>
            <a:r>
              <a:rPr lang="ar-SA" b="1" dirty="0"/>
              <a:t>ر</a:t>
            </a:r>
            <a:r>
              <a:rPr lang="tr-TR" dirty="0"/>
              <a:t> harfi kalın okunur.</a:t>
            </a:r>
          </a:p>
          <a:p>
            <a:pPr algn="just"/>
            <a:r>
              <a:rPr lang="ar-SA" b="1" dirty="0"/>
              <a:t>ر</a:t>
            </a:r>
            <a:r>
              <a:rPr lang="tr-TR" dirty="0"/>
              <a:t> harfi </a:t>
            </a:r>
            <a:r>
              <a:rPr lang="tr-TR" dirty="0" err="1"/>
              <a:t>sâkin</a:t>
            </a:r>
            <a:r>
              <a:rPr lang="tr-TR" dirty="0"/>
              <a:t> olup, kendisinden önce </a:t>
            </a:r>
            <a:r>
              <a:rPr lang="tr-TR" dirty="0" err="1"/>
              <a:t>ârızî</a:t>
            </a:r>
            <a:r>
              <a:rPr lang="tr-TR" dirty="0"/>
              <a:t> kesreli bir harf veya hemze-i </a:t>
            </a:r>
            <a:r>
              <a:rPr lang="tr-TR" dirty="0" err="1"/>
              <a:t>vasl</a:t>
            </a:r>
            <a:r>
              <a:rPr lang="tr-TR" dirty="0"/>
              <a:t> bulunduğunda </a:t>
            </a:r>
            <a:r>
              <a:rPr lang="ar-SA" b="1" dirty="0"/>
              <a:t>ر</a:t>
            </a:r>
            <a:r>
              <a:rPr lang="tr-TR" dirty="0"/>
              <a:t> harfi kalın okunur.</a:t>
            </a:r>
          </a:p>
          <a:p>
            <a:pPr algn="just"/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ar-SA" b="1" dirty="0"/>
              <a:t>ر</a:t>
            </a:r>
            <a:r>
              <a:rPr lang="tr-TR" dirty="0"/>
              <a:t> harfinden önceki harf esreli, sonraki harf </a:t>
            </a:r>
            <a:r>
              <a:rPr lang="tr-TR" dirty="0" err="1"/>
              <a:t>isti’lâ</a:t>
            </a:r>
            <a:r>
              <a:rPr lang="tr-TR" dirty="0"/>
              <a:t> harflerinden üstünlü veya ötreli </a:t>
            </a:r>
            <a:r>
              <a:rPr lang="ar-SA" dirty="0"/>
              <a:t>ص</a:t>
            </a:r>
            <a:r>
              <a:rPr lang="tr-TR" dirty="0"/>
              <a:t> ,  </a:t>
            </a:r>
            <a:r>
              <a:rPr lang="ar-SA" dirty="0"/>
              <a:t>ط</a:t>
            </a:r>
            <a:r>
              <a:rPr lang="tr-TR" dirty="0"/>
              <a:t>  ve  </a:t>
            </a:r>
            <a:r>
              <a:rPr lang="ar-SA" dirty="0"/>
              <a:t>ق</a:t>
            </a:r>
            <a:r>
              <a:rPr lang="tr-TR" dirty="0"/>
              <a:t>  harflerinden biri  olursa  </a:t>
            </a:r>
            <a:r>
              <a:rPr lang="ar-SA" dirty="0"/>
              <a:t>  </a:t>
            </a:r>
            <a:r>
              <a:rPr lang="ar-SA" b="1" dirty="0"/>
              <a:t>ر</a:t>
            </a:r>
            <a:r>
              <a:rPr lang="tr-TR" dirty="0"/>
              <a:t>harfi kalın okunur.</a:t>
            </a:r>
          </a:p>
          <a:p>
            <a:pPr algn="just"/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609600" y="427038"/>
            <a:ext cx="7467600" cy="69770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ر</a:t>
            </a:r>
            <a:r>
              <a:rPr kumimoji="0" lang="tr-T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harfinin </a:t>
            </a:r>
            <a:r>
              <a:rPr kumimoji="0" lang="tr-TR" sz="24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KALIN </a:t>
            </a:r>
            <a:r>
              <a:rPr kumimoji="0" lang="tr-T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okunuşu</a:t>
            </a:r>
            <a:endParaRPr kumimoji="0" lang="tr-T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ر</a:t>
            </a:r>
            <a:r>
              <a:rPr lang="tr-TR" dirty="0" smtClean="0"/>
              <a:t> harfinin İnce okunuşu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/>
              <a:t>Âsım</a:t>
            </a:r>
            <a:r>
              <a:rPr lang="tr-TR" dirty="0"/>
              <a:t> kıraatine göre </a:t>
            </a:r>
            <a:r>
              <a:rPr lang="ar-SA" b="1" dirty="0"/>
              <a:t>ر</a:t>
            </a:r>
            <a:r>
              <a:rPr lang="tr-TR" dirty="0"/>
              <a:t> harfi beş yerde ince okunur:</a:t>
            </a:r>
          </a:p>
          <a:p>
            <a:pPr algn="just"/>
            <a:r>
              <a:rPr lang="ar-SA" b="1" dirty="0"/>
              <a:t>ر</a:t>
            </a:r>
            <a:r>
              <a:rPr lang="tr-TR" dirty="0"/>
              <a:t> harfi esreli olduğunda ince okunur.</a:t>
            </a:r>
          </a:p>
          <a:p>
            <a:pPr algn="just"/>
            <a:r>
              <a:rPr lang="ar-SA" b="1" dirty="0"/>
              <a:t>ر</a:t>
            </a:r>
            <a:r>
              <a:rPr lang="tr-TR" dirty="0"/>
              <a:t> harfi </a:t>
            </a:r>
            <a:r>
              <a:rPr lang="tr-TR" dirty="0" err="1"/>
              <a:t>sâkin</a:t>
            </a:r>
            <a:r>
              <a:rPr lang="tr-TR" dirty="0"/>
              <a:t>, önceki harf esreli olduğunda ince okunur.</a:t>
            </a:r>
          </a:p>
          <a:p>
            <a:pPr algn="just"/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ar-SA" b="1" dirty="0"/>
              <a:t>ر</a:t>
            </a:r>
            <a:r>
              <a:rPr lang="tr-TR" dirty="0"/>
              <a:t> harfinden önceki harf de </a:t>
            </a:r>
            <a:r>
              <a:rPr lang="tr-TR" dirty="0" err="1"/>
              <a:t>sâkin</a:t>
            </a:r>
            <a:r>
              <a:rPr lang="tr-TR" dirty="0"/>
              <a:t> olduğunda, daha önceki harf esreliyse </a:t>
            </a:r>
            <a:r>
              <a:rPr lang="ar-SA" b="1" dirty="0"/>
              <a:t>ر</a:t>
            </a:r>
            <a:r>
              <a:rPr lang="tr-TR" dirty="0"/>
              <a:t> harfi ince okunur.</a:t>
            </a:r>
          </a:p>
          <a:p>
            <a:pPr algn="just"/>
            <a:r>
              <a:rPr lang="tr-TR" dirty="0" err="1"/>
              <a:t>Sâkin</a:t>
            </a:r>
            <a:r>
              <a:rPr lang="ar-SA" b="1" dirty="0"/>
              <a:t>ر</a:t>
            </a:r>
            <a:r>
              <a:rPr lang="ar-SA" dirty="0"/>
              <a:t> </a:t>
            </a:r>
            <a:r>
              <a:rPr lang="tr-TR" dirty="0"/>
              <a:t> harfinden önceki harf, </a:t>
            </a:r>
            <a:r>
              <a:rPr lang="tr-TR" dirty="0" err="1"/>
              <a:t>lîn</a:t>
            </a:r>
            <a:r>
              <a:rPr lang="tr-TR" dirty="0"/>
              <a:t> harflerinden </a:t>
            </a:r>
            <a:r>
              <a:rPr lang="ar-SA" b="1" dirty="0"/>
              <a:t>ى</a:t>
            </a:r>
            <a:r>
              <a:rPr lang="tr-TR" dirty="0"/>
              <a:t> harfi olursa </a:t>
            </a:r>
            <a:r>
              <a:rPr lang="ar-SA" b="1" dirty="0"/>
              <a:t>ر</a:t>
            </a:r>
            <a:r>
              <a:rPr lang="tr-TR" dirty="0"/>
              <a:t> harfi ince okunur.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err="1"/>
              <a:t>Âsım</a:t>
            </a:r>
            <a:r>
              <a:rPr lang="tr-TR" dirty="0"/>
              <a:t> kıraatine göre </a:t>
            </a:r>
            <a:r>
              <a:rPr lang="ar-SA" b="1" dirty="0"/>
              <a:t>ر</a:t>
            </a:r>
            <a:r>
              <a:rPr lang="tr-TR" dirty="0"/>
              <a:t>  harfi üç yerde hem ince hem kalın okunabilir:</a:t>
            </a:r>
          </a:p>
          <a:p>
            <a:pPr algn="just"/>
            <a:r>
              <a:rPr lang="ar-SA" b="1" dirty="0"/>
              <a:t>ر</a:t>
            </a:r>
            <a:r>
              <a:rPr lang="tr-TR" dirty="0"/>
              <a:t> harfi </a:t>
            </a:r>
            <a:r>
              <a:rPr lang="tr-TR" dirty="0" err="1"/>
              <a:t>sâkin</a:t>
            </a:r>
            <a:r>
              <a:rPr lang="tr-TR" dirty="0"/>
              <a:t> olup önceki harf esreli, </a:t>
            </a:r>
            <a:r>
              <a:rPr lang="ar-SA" b="1" dirty="0"/>
              <a:t>ر</a:t>
            </a:r>
            <a:r>
              <a:rPr lang="tr-TR" dirty="0"/>
              <a:t>  harfinden sonraki harf esreli bir </a:t>
            </a:r>
            <a:r>
              <a:rPr lang="tr-TR" dirty="0" err="1"/>
              <a:t>isti’la</a:t>
            </a:r>
            <a:r>
              <a:rPr lang="tr-TR" dirty="0"/>
              <a:t> harfi bulunursa hem ince hem kalın okunabilir. Bunun  tek örneği  </a:t>
            </a:r>
            <a:r>
              <a:rPr lang="ar-SA" b="1" dirty="0"/>
              <a:t>فِرْقٍ</a:t>
            </a:r>
            <a:r>
              <a:rPr lang="tr-TR" dirty="0"/>
              <a:t>  (</a:t>
            </a:r>
            <a:r>
              <a:rPr lang="tr-TR" dirty="0" err="1"/>
              <a:t>Şuarâ</a:t>
            </a:r>
            <a:r>
              <a:rPr lang="tr-TR" dirty="0"/>
              <a:t>, 26/63) kelimesidir. Ancak bu kelimedeki </a:t>
            </a:r>
            <a:r>
              <a:rPr lang="ar-SA" b="1" dirty="0"/>
              <a:t>ر</a:t>
            </a:r>
            <a:r>
              <a:rPr lang="tr-TR" dirty="0"/>
              <a:t> harfinin ince okunması tercih edilir (</a:t>
            </a:r>
            <a:r>
              <a:rPr lang="tr-TR" dirty="0" err="1"/>
              <a:t>Mekkî</a:t>
            </a:r>
            <a:r>
              <a:rPr lang="tr-TR" dirty="0"/>
              <a:t>, I,210).</a:t>
            </a:r>
          </a:p>
          <a:p>
            <a:pPr algn="just"/>
            <a:r>
              <a:rPr lang="ar-SA" b="1" dirty="0"/>
              <a:t>ر</a:t>
            </a:r>
            <a:r>
              <a:rPr lang="tr-TR" dirty="0"/>
              <a:t>  harfi </a:t>
            </a:r>
            <a:r>
              <a:rPr lang="tr-TR" dirty="0" err="1"/>
              <a:t>sâkin</a:t>
            </a:r>
            <a:r>
              <a:rPr lang="tr-TR" dirty="0"/>
              <a:t> olup, önceki harf   </a:t>
            </a:r>
            <a:r>
              <a:rPr lang="ar-SA" b="1" dirty="0"/>
              <a:t>ط</a:t>
            </a:r>
            <a:r>
              <a:rPr lang="tr-TR" dirty="0"/>
              <a:t>  olur, daha önceki harf de esreli olursa hem kalın hem ince okunabilir.    </a:t>
            </a:r>
            <a:r>
              <a:rPr lang="ar-SA" b="1" dirty="0"/>
              <a:t>عَيْنَ</a:t>
            </a:r>
            <a:r>
              <a:rPr lang="ar-SA" dirty="0"/>
              <a:t> </a:t>
            </a:r>
            <a:r>
              <a:rPr lang="ar-SA" b="1" dirty="0"/>
              <a:t>الْقِطْرِۜ</a:t>
            </a:r>
            <a:r>
              <a:rPr lang="tr-TR" dirty="0"/>
              <a:t>  örneğinde olduğu gibi. </a:t>
            </a:r>
          </a:p>
          <a:p>
            <a:pPr algn="just"/>
            <a:r>
              <a:rPr lang="ar-SA" b="1" dirty="0"/>
              <a:t>ر</a:t>
            </a:r>
            <a:r>
              <a:rPr lang="tr-TR" dirty="0"/>
              <a:t> harfi bazı durumlarda kelimelerin aslına bakılarak ince, vakıf hali gözetilerek kalın okunabilir.    </a:t>
            </a:r>
          </a:p>
          <a:p>
            <a:pPr algn="just"/>
            <a:endParaRPr lang="tr-TR" dirty="0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ar-SA" sz="2800" b="1" dirty="0" smtClean="0"/>
              <a:t>ر</a:t>
            </a:r>
            <a:r>
              <a:rPr lang="tr-TR" sz="2800" dirty="0" smtClean="0"/>
              <a:t> harfinin </a:t>
            </a:r>
            <a:r>
              <a:rPr lang="tr-TR" sz="2400" dirty="0" smtClean="0"/>
              <a:t>HEM İNCE HEM KALIN </a:t>
            </a:r>
            <a:r>
              <a:rPr lang="tr-TR" sz="2800" dirty="0" smtClean="0"/>
              <a:t>okunuşu</a:t>
            </a:r>
            <a:br>
              <a:rPr lang="tr-TR" sz="2800" dirty="0" smtClean="0"/>
            </a:br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7467600" cy="558924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Allah Lafzındaki </a:t>
            </a:r>
            <a:r>
              <a:rPr lang="ar-SA" b="1" dirty="0"/>
              <a:t>ل</a:t>
            </a:r>
            <a:r>
              <a:rPr lang="tr-TR" dirty="0"/>
              <a:t> harfi bazı durumlarda kalın bir (â) sesiyle uzatılarak okunur. Allah Lafzı’nın başındaki hemze hemze-i </a:t>
            </a:r>
            <a:r>
              <a:rPr lang="tr-TR" dirty="0" err="1"/>
              <a:t>vasl’dır</a:t>
            </a:r>
            <a:r>
              <a:rPr lang="tr-TR" dirty="0"/>
              <a:t>. Bu bakımdan </a:t>
            </a:r>
            <a:r>
              <a:rPr lang="ar-SA" b="1" dirty="0"/>
              <a:t>ل</a:t>
            </a:r>
            <a:r>
              <a:rPr lang="tr-TR" dirty="0"/>
              <a:t>  harfinden önceki harfin harekesine göre </a:t>
            </a:r>
            <a:r>
              <a:rPr lang="ar-SA" b="1" dirty="0"/>
              <a:t>ل</a:t>
            </a:r>
            <a:r>
              <a:rPr lang="tr-TR" dirty="0"/>
              <a:t> harfinin okunuşu değişir. Söz Allah Lafzı ile başladığında </a:t>
            </a:r>
            <a:r>
              <a:rPr lang="tr-TR" dirty="0" err="1"/>
              <a:t>vasl</a:t>
            </a:r>
            <a:r>
              <a:rPr lang="tr-TR" dirty="0"/>
              <a:t> hemzesi her zaman üstünlüdür. Buna göre söz Allah lafzı ile başlar veya Allah lafzı cümlenin devamında olup kendinden önceki kelimenin son harekesi üstün ve ötreli olursa bu durumda </a:t>
            </a:r>
            <a:r>
              <a:rPr lang="tr-TR" dirty="0" err="1"/>
              <a:t>Lafzatullah’ın</a:t>
            </a:r>
            <a:r>
              <a:rPr lang="tr-TR" dirty="0"/>
              <a:t> </a:t>
            </a:r>
            <a:r>
              <a:rPr lang="ar-SA" b="1" dirty="0"/>
              <a:t>ل</a:t>
            </a:r>
            <a:r>
              <a:rPr lang="tr-TR" dirty="0"/>
              <a:t>’ı kalın bir (â) sesiyle okunur. </a:t>
            </a:r>
          </a:p>
          <a:p>
            <a:pPr algn="r" rtl="1">
              <a:buNone/>
            </a:pPr>
            <a:r>
              <a:rPr lang="ar-SA" b="1" dirty="0"/>
              <a:t>فَزَادَهُمُ اللّٰهُ</a:t>
            </a:r>
            <a:r>
              <a:rPr lang="tr-TR" b="1" dirty="0"/>
              <a:t>      </a:t>
            </a:r>
            <a:r>
              <a:rPr lang="ar-SA" b="1" dirty="0"/>
              <a:t>اَللّٰهُ يَسْتَهْزِئُ بِهِمْ</a:t>
            </a:r>
            <a:r>
              <a:rPr lang="tr-TR" b="1" dirty="0"/>
              <a:t>       </a:t>
            </a:r>
            <a:r>
              <a:rPr lang="ar-SA" b="1" dirty="0"/>
              <a:t>ذَهَبَ اللّٰهُ بِنُورِهِمْ</a:t>
            </a:r>
            <a:r>
              <a:rPr lang="tr-TR" b="1" dirty="0"/>
              <a:t>       </a:t>
            </a:r>
            <a:r>
              <a:rPr lang="ar-SA" b="1" dirty="0"/>
              <a:t>اِنَّ اللّٰهَ لا يَسْتَحْي۪ٓ</a:t>
            </a:r>
            <a:r>
              <a:rPr lang="tr-TR" b="1" dirty="0"/>
              <a:t>       </a:t>
            </a:r>
            <a:r>
              <a:rPr lang="ar-SA" b="1" dirty="0"/>
              <a:t>وَاللّٰهُ مُخْرِجٌ</a:t>
            </a:r>
            <a:endParaRPr lang="tr-TR" b="1" dirty="0"/>
          </a:p>
          <a:p>
            <a:pPr algn="just"/>
            <a:r>
              <a:rPr lang="tr-TR" dirty="0"/>
              <a:t>örneklerinde olduğu gibi. </a:t>
            </a:r>
          </a:p>
          <a:p>
            <a:pPr algn="just"/>
            <a:r>
              <a:rPr lang="tr-TR" dirty="0" err="1"/>
              <a:t>Lafzatullah’ın</a:t>
            </a:r>
            <a:r>
              <a:rPr lang="tr-TR" dirty="0"/>
              <a:t> </a:t>
            </a:r>
            <a:r>
              <a:rPr lang="ar-SA" b="1" dirty="0"/>
              <a:t>ل</a:t>
            </a:r>
            <a:r>
              <a:rPr lang="tr-TR" dirty="0"/>
              <a:t>’</a:t>
            </a:r>
            <a:r>
              <a:rPr lang="tr-TR" dirty="0" err="1"/>
              <a:t>ının</a:t>
            </a:r>
            <a:r>
              <a:rPr lang="tr-TR" dirty="0"/>
              <a:t> kalın okunuşunun  </a:t>
            </a:r>
            <a:r>
              <a:rPr lang="tr-TR" dirty="0" err="1"/>
              <a:t>ta’zim</a:t>
            </a:r>
            <a:r>
              <a:rPr lang="tr-TR" dirty="0"/>
              <a:t> ifadesi olduğu belirtilir (</a:t>
            </a:r>
            <a:r>
              <a:rPr lang="tr-TR" dirty="0" err="1"/>
              <a:t>Mekkî</a:t>
            </a:r>
            <a:r>
              <a:rPr lang="tr-TR" dirty="0"/>
              <a:t>, I,219).</a:t>
            </a:r>
          </a:p>
          <a:p>
            <a:pPr algn="just"/>
            <a:endParaRPr lang="tr-TR" dirty="0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706090"/>
          </a:xfrm>
        </p:spPr>
        <p:txBody>
          <a:bodyPr/>
          <a:lstStyle/>
          <a:p>
            <a:r>
              <a:rPr lang="tr-TR" dirty="0" smtClean="0"/>
              <a:t>ALLAH LAFZININ KALIN OKUNUŞU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Allah Lafzının İnce Okunuşu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/>
              <a:t>Allah lafzından önceki harf esreli olduğunda </a:t>
            </a:r>
            <a:r>
              <a:rPr lang="ar-SA" b="1" dirty="0"/>
              <a:t>ل</a:t>
            </a:r>
            <a:r>
              <a:rPr lang="tr-TR" dirty="0"/>
              <a:t> harfi ince bir (â) sesiyle okunur (Zihnî, s.41</a:t>
            </a:r>
            <a:r>
              <a:rPr lang="tr-TR" dirty="0" smtClean="0"/>
              <a:t>).</a:t>
            </a:r>
          </a:p>
          <a:p>
            <a:pPr algn="just"/>
            <a:endParaRPr lang="tr-TR" dirty="0"/>
          </a:p>
          <a:p>
            <a:pPr algn="just" rtl="1">
              <a:buNone/>
            </a:pPr>
            <a:r>
              <a:rPr lang="ar-SA" b="1" dirty="0"/>
              <a:t>يُحْيِ اللّٰهُ الْمَوْتٰى</a:t>
            </a:r>
            <a:r>
              <a:rPr lang="tr-TR" b="1" dirty="0"/>
              <a:t>       </a:t>
            </a:r>
            <a:r>
              <a:rPr lang="ar-SA" b="1" dirty="0"/>
              <a:t>مِنْ خَشْيَةِ اللّٰهِۜ</a:t>
            </a:r>
            <a:r>
              <a:rPr lang="tr-TR" b="1" dirty="0"/>
              <a:t>       </a:t>
            </a:r>
            <a:r>
              <a:rPr lang="ar-SA" b="1" dirty="0"/>
              <a:t>بِاِذْنِ اللّٰهِۜ</a:t>
            </a:r>
            <a:r>
              <a:rPr lang="tr-TR" b="1" dirty="0"/>
              <a:t>      </a:t>
            </a:r>
            <a:r>
              <a:rPr lang="ar-SA" b="1" dirty="0"/>
              <a:t>اٰمَنَّا بِاللّٰهِ</a:t>
            </a:r>
            <a:r>
              <a:rPr lang="tr-TR" b="1" dirty="0"/>
              <a:t>    </a:t>
            </a:r>
            <a:r>
              <a:rPr lang="ar-SA" b="1" dirty="0"/>
              <a:t>بِسْمِ اللّٰهِ</a:t>
            </a:r>
            <a:r>
              <a:rPr lang="tr-TR" b="1" dirty="0"/>
              <a:t>  </a:t>
            </a:r>
            <a:endParaRPr lang="tr-TR" b="1" dirty="0" smtClean="0"/>
          </a:p>
          <a:p>
            <a:pPr algn="just">
              <a:buNone/>
            </a:pPr>
            <a:r>
              <a:rPr lang="tr-TR" dirty="0" smtClean="0"/>
              <a:t>	</a:t>
            </a:r>
          </a:p>
          <a:p>
            <a:pPr algn="just">
              <a:buNone/>
            </a:pPr>
            <a:r>
              <a:rPr lang="tr-TR" dirty="0" smtClean="0"/>
              <a:t>	örneklerinde </a:t>
            </a:r>
            <a:r>
              <a:rPr lang="tr-TR" dirty="0"/>
              <a:t>olduğu gibi.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KALKALE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/>
              <a:t>Kalkale</a:t>
            </a:r>
            <a:r>
              <a:rPr lang="tr-TR" dirty="0"/>
              <a:t>, kuvvetli bir ses işitilinceye kadar mahrecin sarsılmasıdır. </a:t>
            </a:r>
            <a:r>
              <a:rPr lang="tr-TR" dirty="0" err="1"/>
              <a:t>Kalkale</a:t>
            </a:r>
            <a:r>
              <a:rPr lang="tr-TR" dirty="0"/>
              <a:t> sıfatına sahip harfler beş tane olup bunlar   </a:t>
            </a:r>
            <a:r>
              <a:rPr lang="ar-SA" b="1" dirty="0"/>
              <a:t>ق</a:t>
            </a:r>
            <a:r>
              <a:rPr lang="tr-TR" b="1" dirty="0"/>
              <a:t>    </a:t>
            </a:r>
            <a:r>
              <a:rPr lang="ar-SA" b="1" dirty="0"/>
              <a:t>ط</a:t>
            </a:r>
            <a:r>
              <a:rPr lang="tr-TR" b="1" dirty="0"/>
              <a:t>    </a:t>
            </a:r>
            <a:r>
              <a:rPr lang="ar-SA" b="1" dirty="0"/>
              <a:t>د</a:t>
            </a:r>
            <a:r>
              <a:rPr lang="tr-TR" b="1" dirty="0"/>
              <a:t>    </a:t>
            </a:r>
            <a:r>
              <a:rPr lang="ar-SA" b="1" dirty="0"/>
              <a:t>ج</a:t>
            </a:r>
            <a:r>
              <a:rPr lang="tr-TR" b="1" dirty="0"/>
              <a:t>    </a:t>
            </a:r>
            <a:r>
              <a:rPr lang="ar-SA" b="1" dirty="0"/>
              <a:t>ب</a:t>
            </a:r>
            <a:r>
              <a:rPr lang="tr-TR" b="1" dirty="0"/>
              <a:t>   </a:t>
            </a:r>
            <a:r>
              <a:rPr lang="tr-TR" dirty="0"/>
              <a:t>harfleridir. </a:t>
            </a:r>
            <a:r>
              <a:rPr lang="tr-TR" dirty="0" err="1"/>
              <a:t>Kalkale</a:t>
            </a:r>
            <a:r>
              <a:rPr lang="tr-TR" dirty="0"/>
              <a:t> bu harfler </a:t>
            </a:r>
            <a:r>
              <a:rPr lang="tr-TR" dirty="0" err="1"/>
              <a:t>sâkin</a:t>
            </a:r>
            <a:r>
              <a:rPr lang="tr-TR" dirty="0"/>
              <a:t> iken söz konusu olur.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dirty="0" err="1"/>
              <a:t>Kalkale</a:t>
            </a:r>
            <a:r>
              <a:rPr lang="tr-TR" dirty="0"/>
              <a:t> yapılırken vurguda aşırılığa gidilmemeli ve vurguda gevşeklik de olmamalıdır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Kalkale</a:t>
            </a:r>
            <a:r>
              <a:rPr lang="tr-TR" dirty="0"/>
              <a:t> şeddeli olduğunda </a:t>
            </a:r>
            <a:r>
              <a:rPr lang="tr-TR" dirty="0" err="1"/>
              <a:t>vakf</a:t>
            </a:r>
            <a:r>
              <a:rPr lang="tr-TR" dirty="0"/>
              <a:t> halinde durumu yansıtacak şekilde </a:t>
            </a:r>
            <a:r>
              <a:rPr lang="tr-TR" dirty="0" err="1"/>
              <a:t>kalkale</a:t>
            </a:r>
            <a:r>
              <a:rPr lang="tr-TR" dirty="0"/>
              <a:t> yapılmalıdır. 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</TotalTime>
  <Words>547</Words>
  <Application>Microsoft Office PowerPoint</Application>
  <PresentationFormat>Ekran Gösterisi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Century Schoolbook</vt:lpstr>
      <vt:lpstr>Times New Roman</vt:lpstr>
      <vt:lpstr>Wingdings</vt:lpstr>
      <vt:lpstr>Wingdings 2</vt:lpstr>
      <vt:lpstr>Cumba</vt:lpstr>
      <vt:lpstr>PowerPoint Sunusu</vt:lpstr>
      <vt:lpstr>PowerPoint Sunusu</vt:lpstr>
      <vt:lpstr>PowerPoint Sunusu</vt:lpstr>
      <vt:lpstr>ر harfinin İnce okunuşu</vt:lpstr>
      <vt:lpstr>ر harfinin HEM İNCE HEM KALIN okunuşu </vt:lpstr>
      <vt:lpstr>ALLAH LAFZININ KALIN OKUNUŞU</vt:lpstr>
      <vt:lpstr>Allah Lafzının İnce Okunuşu</vt:lpstr>
      <vt:lpstr>KALKALE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ÜNİTE III</dc:title>
  <dc:creator>user</dc:creator>
  <cp:lastModifiedBy>user</cp:lastModifiedBy>
  <cp:revision>9</cp:revision>
  <dcterms:created xsi:type="dcterms:W3CDTF">2012-01-31T06:26:45Z</dcterms:created>
  <dcterms:modified xsi:type="dcterms:W3CDTF">2019-11-20T13:23:30Z</dcterms:modified>
</cp:coreProperties>
</file>