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697"/>
  </p:normalViewPr>
  <p:slideViewPr>
    <p:cSldViewPr snapToGrid="0" snapToObjects="1">
      <p:cViewPr varScale="1">
        <p:scale>
          <a:sx n="212" d="100"/>
          <a:sy n="212" d="100"/>
        </p:scale>
        <p:origin x="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9DB708-7D62-AF46-85A4-56FDC9A363AA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90C47D-BA8B-3E4B-B68E-B2DFFC248B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83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Kamu Görevlilerinin Sendikal Hakları 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Hafta 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347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Anayasal dayanak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Kamu görevlilerinin sendikal haklarının ulusla düzeyde temel dayanağı  AY 51.maddesdir. </a:t>
            </a:r>
          </a:p>
          <a:p>
            <a:r>
              <a:rPr lang="tr-TR" dirty="0" smtClean="0"/>
              <a:t>Toplu sözleşme hakkı ise AY 53/3 ile düzenlenmiştir. Buna göre; ‘Memurlar ve diğer kamu görevlileri toplu sözleşme yapma hakkına sahiptirler’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402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ILO C 151 sayılı Sözleşmesinde kamu görevlilerinin sendikal hakları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"/>
              <a:tabLst>
                <a:tab pos="457200" algn="l"/>
              </a:tabLst>
            </a:pPr>
            <a:r>
              <a:rPr lang="tr-TR" sz="1900" b="1" dirty="0" smtClean="0">
                <a:solidFill>
                  <a:schemeClr val="tx1"/>
                </a:solidFill>
                <a:ea typeface="Calibri"/>
                <a:cs typeface="Times New Roman"/>
              </a:rPr>
              <a:t>Kamu çalışanlarına Sağlanacak Güvenceler 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Wingdings"/>
              <a:buChar char=""/>
              <a:tabLst>
                <a:tab pos="914400" algn="l"/>
              </a:tabLst>
            </a:pPr>
            <a:r>
              <a:rPr lang="tr-TR" sz="1900" dirty="0" smtClean="0">
                <a:solidFill>
                  <a:srgbClr val="4B4B4B"/>
                </a:solidFill>
                <a:latin typeface="FS Me Web Regular"/>
              </a:rPr>
              <a:t>Kamu çalışanları, çalıştırılmaları konusunda sendika özgürlüğüne halel getirecek her türlü ayrımcılığa karşı yeterli korumadan yararlanacaklardır.</a:t>
            </a:r>
            <a:endParaRPr lang="tr-TR" sz="19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Wingdings"/>
              <a:buChar char=""/>
              <a:tabLst>
                <a:tab pos="914400" algn="l"/>
              </a:tabLst>
            </a:pPr>
            <a:r>
              <a:rPr lang="tr-TR" sz="1900" dirty="0" smtClean="0">
                <a:solidFill>
                  <a:schemeClr val="tx1"/>
                </a:solidFill>
                <a:ea typeface="Calibri"/>
                <a:cs typeface="Times New Roman"/>
              </a:rPr>
              <a:t>Bu kapsamda özellikle aşağıdaki fiillere karşı koruma sağlanacaktır:</a:t>
            </a:r>
          </a:p>
          <a:p>
            <a:pPr marL="1163638" lvl="1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tr-TR" sz="1900" dirty="0" smtClean="0">
                <a:solidFill>
                  <a:schemeClr val="tx1"/>
                </a:solidFill>
                <a:ea typeface="Calibri"/>
                <a:cs typeface="Times New Roman"/>
              </a:rPr>
              <a:t>Kamu çalışanlarının çalıştırılmalarının, bir kamu çalışanları sendikal örgütüne katılmama veya üyelikten ayrılma koşuluna bağlanması,</a:t>
            </a:r>
          </a:p>
          <a:p>
            <a:pPr marL="1163638" lvl="1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tr-TR" sz="1900" dirty="0" smtClean="0">
                <a:solidFill>
                  <a:schemeClr val="tx1"/>
                </a:solidFill>
                <a:ea typeface="Calibri"/>
                <a:cs typeface="Times New Roman"/>
              </a:rPr>
              <a:t>Bir kamu çalışanının, bir kamu çalışanları sendikal örgütüne üyeliği veya böyle bir örgütün normal faaliyetlerine katılması nedenleriyle işten çıkarılması veya haleldar edilmesi.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954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"/>
              <a:tabLst>
                <a:tab pos="457200" algn="l"/>
              </a:tabLst>
            </a:pPr>
            <a:r>
              <a:rPr lang="tr-TR" sz="2500" b="1" dirty="0" smtClean="0">
                <a:solidFill>
                  <a:schemeClr val="tx1"/>
                </a:solidFill>
                <a:ea typeface="Calibri"/>
                <a:cs typeface="Times New Roman"/>
              </a:rPr>
              <a:t>Kamu Çalışanlarının Sendikal Örgütlerine Sağlanacak Güvenceler 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Wingdings"/>
              <a:buChar char=""/>
              <a:tabLst>
                <a:tab pos="914400" algn="l"/>
              </a:tabLst>
            </a:pPr>
            <a:r>
              <a:rPr lang="tr-TR" sz="2500" dirty="0" smtClean="0">
                <a:solidFill>
                  <a:schemeClr val="tx1"/>
                </a:solidFill>
                <a:ea typeface="Calibri"/>
                <a:cs typeface="Times New Roman"/>
              </a:rPr>
              <a:t>Kamu çalışanlarının sendikal örgütleri, kamu makamlarından tamamen bağımsız olacaklardır.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Wingdings"/>
              <a:buChar char=""/>
              <a:tabLst>
                <a:tab pos="914400" algn="l"/>
              </a:tabLst>
            </a:pPr>
            <a:r>
              <a:rPr lang="tr-TR" sz="2500" dirty="0" smtClean="0">
                <a:solidFill>
                  <a:schemeClr val="tx1"/>
                </a:solidFill>
                <a:ea typeface="Calibri"/>
                <a:cs typeface="Times New Roman"/>
              </a:rPr>
              <a:t>Kamu çalışanlarının sendikal örgütleri kuruluş, işleyiş veya yönetimlerinde kamu makamlarının her türlü </a:t>
            </a:r>
            <a:r>
              <a:rPr lang="tr-TR" sz="2500" b="1" dirty="0" smtClean="0">
                <a:solidFill>
                  <a:schemeClr val="tx1"/>
                </a:solidFill>
                <a:ea typeface="Calibri"/>
                <a:cs typeface="Times New Roman"/>
              </a:rPr>
              <a:t>müdahalesine</a:t>
            </a:r>
            <a:r>
              <a:rPr lang="tr-TR" sz="2500" dirty="0" smtClean="0">
                <a:solidFill>
                  <a:schemeClr val="tx1"/>
                </a:solidFill>
                <a:ea typeface="Calibri"/>
                <a:cs typeface="Times New Roman"/>
              </a:rPr>
              <a:t> karşı yeterli korumadan yararlanacaklardır.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589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"/>
              <a:tabLst>
                <a:tab pos="457200" algn="l"/>
              </a:tabLst>
            </a:pPr>
            <a:r>
              <a:rPr lang="tr-TR" b="1" dirty="0" smtClean="0">
                <a:solidFill>
                  <a:schemeClr val="tx1"/>
                </a:solidFill>
                <a:ea typeface="Calibri"/>
                <a:cs typeface="Times New Roman"/>
              </a:rPr>
              <a:t>Özellikle aşağıdaki iki hal sendikal örgütlere müdahale olarak kabul edilmektedir. </a:t>
            </a:r>
          </a:p>
          <a:p>
            <a:pPr marL="719138" indent="-2667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tr-TR" dirty="0" smtClean="0">
                <a:solidFill>
                  <a:schemeClr val="tx1"/>
                </a:solidFill>
                <a:ea typeface="Calibri"/>
                <a:cs typeface="Times New Roman"/>
              </a:rPr>
              <a:t>Kamu makamlarının tahakkümü altında sendika örgütlerinin kurulmasına yönelik faaliyetler; </a:t>
            </a:r>
          </a:p>
          <a:p>
            <a:pPr marL="719138" indent="-2667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tr-TR" dirty="0" smtClean="0">
                <a:solidFill>
                  <a:schemeClr val="tx1"/>
                </a:solidFill>
                <a:ea typeface="Calibri"/>
                <a:cs typeface="Times New Roman"/>
              </a:rPr>
              <a:t>Kamu makamlarının kontrolü altında tutma amacıyla finansal ve diğer şekillerde kamu çalışanı sendikal örgütlerinin desteklenmesine yönelik faaliyetler.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95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"/>
              <a:tabLst>
                <a:tab pos="457200" algn="l"/>
              </a:tabLst>
            </a:pPr>
            <a:r>
              <a:rPr lang="tr-TR" sz="2500" b="1" dirty="0">
                <a:solidFill>
                  <a:schemeClr val="tx1"/>
                </a:solidFill>
                <a:ea typeface="Calibri"/>
                <a:cs typeface="Times New Roman"/>
              </a:rPr>
              <a:t>Kamu Çalışanlarının Sendikal Örgütlerine Sağlanacak İmkanlar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Wingdings"/>
              <a:buChar char=""/>
              <a:tabLst>
                <a:tab pos="914400" algn="l"/>
              </a:tabLst>
            </a:pPr>
            <a:r>
              <a:rPr lang="tr-TR" sz="1700" dirty="0">
                <a:solidFill>
                  <a:schemeClr val="tx1"/>
                </a:solidFill>
                <a:latin typeface="FS Me Web Regular"/>
              </a:rPr>
              <a:t>Kamu çalışanlarının tanınan sendikal örgütlerinin temsilcilerine</a:t>
            </a:r>
            <a:r>
              <a:rPr lang="tr-TR" sz="1700" b="1" dirty="0">
                <a:solidFill>
                  <a:schemeClr val="tx1"/>
                </a:solidFill>
                <a:latin typeface="FS Me Web Regular"/>
              </a:rPr>
              <a:t>*</a:t>
            </a:r>
            <a:r>
              <a:rPr lang="tr-TR" sz="1700" dirty="0">
                <a:solidFill>
                  <a:schemeClr val="tx1"/>
                </a:solidFill>
                <a:latin typeface="FS Me Web Regular"/>
              </a:rPr>
              <a:t>, çalışma saatleri içinde veya dışında görevlerini çabuk ve etkin bir biçimde yerine getirmelerine olanak verecek şekilde kolaylıklar sağlanacaktır.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Wingdings"/>
              <a:buChar char=""/>
              <a:tabLst>
                <a:tab pos="914400" algn="l"/>
              </a:tabLst>
            </a:pPr>
            <a:r>
              <a:rPr lang="tr-TR" sz="1700" dirty="0">
                <a:solidFill>
                  <a:schemeClr val="tx1"/>
                </a:solidFill>
                <a:latin typeface="FS Me Web Regular"/>
              </a:rPr>
              <a:t>Bu tür kolaylıkların sağlanması idarenin veya hizmetin etkin işleyişini engellemeyecektir.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Wingdings"/>
              <a:buChar char=""/>
              <a:tabLst>
                <a:tab pos="914400" algn="l"/>
              </a:tabLst>
            </a:pPr>
            <a:r>
              <a:rPr lang="tr-TR" sz="1700" dirty="0">
                <a:solidFill>
                  <a:schemeClr val="tx1"/>
                </a:solidFill>
                <a:latin typeface="FS Me Web Regular"/>
              </a:rPr>
              <a:t>Bu kolaylıkların niteliği ve kapsamı, Sözleşmenin 7’nci maddesinde belirtilen yöntemlere göre veya diğer uygun yöntemlerle belirlenecektir.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tr-TR" sz="1700" dirty="0">
                <a:solidFill>
                  <a:schemeClr val="tx1"/>
                </a:solidFill>
                <a:ea typeface="Calibri"/>
                <a:cs typeface="Times New Roman"/>
              </a:rPr>
              <a:t>*Temsilci sendika temsilcisi olabileceği gibi, çalışanlar arasından seçimle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4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Ulusal düzenleme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4688 sayılı Kamu Görevlileri Sendikaları ve Toplu Sözleşme Kanunu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9049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279</Words>
  <Application>Microsoft Macintosh PowerPoint</Application>
  <PresentationFormat>Geniş Ekran</PresentationFormat>
  <Paragraphs>24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Calibri</vt:lpstr>
      <vt:lpstr>FS Me Web Regular</vt:lpstr>
      <vt:lpstr>Garamond</vt:lpstr>
      <vt:lpstr>Times New Roman</vt:lpstr>
      <vt:lpstr>Wingdings</vt:lpstr>
      <vt:lpstr>Arial</vt:lpstr>
      <vt:lpstr>Organik</vt:lpstr>
      <vt:lpstr>Kamu Görevlilerinin Sendikal Hakları </vt:lpstr>
      <vt:lpstr>Anayasal dayanak </vt:lpstr>
      <vt:lpstr>ILO C 151 sayılı Sözleşmesinde kamu görevlilerinin sendikal hakları</vt:lpstr>
      <vt:lpstr>PowerPoint Sunusu</vt:lpstr>
      <vt:lpstr>PowerPoint Sunusu</vt:lpstr>
      <vt:lpstr>PowerPoint Sunusu</vt:lpstr>
      <vt:lpstr>Ulusal düzenleme 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Kamu Görevlilerinin Sendikal Hakları </dc:title>
  <dc:creator>Microsoft Office Kullanıcısı</dc:creator>
  <cp:lastModifiedBy>Microsoft Office Kullanıcısı</cp:lastModifiedBy>
  <cp:revision>2</cp:revision>
  <dcterms:created xsi:type="dcterms:W3CDTF">2018-02-13T08:23:22Z</dcterms:created>
  <dcterms:modified xsi:type="dcterms:W3CDTF">2018-02-13T08:33:21Z</dcterms:modified>
</cp:coreProperties>
</file>