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6" r:id="rId4"/>
    <p:sldId id="292" r:id="rId5"/>
    <p:sldId id="275" r:id="rId6"/>
    <p:sldId id="257" r:id="rId7"/>
    <p:sldId id="258" r:id="rId8"/>
    <p:sldId id="271" r:id="rId9"/>
    <p:sldId id="272" r:id="rId10"/>
    <p:sldId id="273" r:id="rId11"/>
    <p:sldId id="274" r:id="rId12"/>
    <p:sldId id="277" r:id="rId13"/>
    <p:sldId id="260" r:id="rId14"/>
    <p:sldId id="278" r:id="rId15"/>
    <p:sldId id="266" r:id="rId16"/>
    <p:sldId id="267" r:id="rId17"/>
    <p:sldId id="286" r:id="rId18"/>
    <p:sldId id="287" r:id="rId19"/>
    <p:sldId id="288" r:id="rId20"/>
    <p:sldId id="264" r:id="rId21"/>
    <p:sldId id="268" r:id="rId22"/>
    <p:sldId id="269" r:id="rId23"/>
    <p:sldId id="270" r:id="rId24"/>
    <p:sldId id="289" r:id="rId25"/>
    <p:sldId id="290" r:id="rId26"/>
    <p:sldId id="265" r:id="rId27"/>
    <p:sldId id="281" r:id="rId28"/>
    <p:sldId id="282" r:id="rId29"/>
    <p:sldId id="283" r:id="rId30"/>
    <p:sldId id="284" r:id="rId31"/>
    <p:sldId id="291" r:id="rId32"/>
    <p:sldId id="261"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18.04.2021</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18.04.2021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18.04.2021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18.04.2021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18.04.2021</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18.04.2021</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18.04.2021</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searchgate.net/publication/324562917_Gelisimsel_Erken_Mudahale_Uygulamasi_Uygulama_Basamaklari_Uzerine_Bir_Orne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ilevecalisma.gov.tr/media/50399/aile_temelli_ulusal_erken_mudahale_calistay_raporu_202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AİLE MERKEZLİ PROGRAMLAR</a:t>
            </a:r>
            <a:endParaRPr lang="tr-TR" dirty="0"/>
          </a:p>
        </p:txBody>
      </p:sp>
      <p:sp>
        <p:nvSpPr>
          <p:cNvPr id="3" name="Alt Başlık 2"/>
          <p:cNvSpPr>
            <a:spLocks noGrp="1"/>
          </p:cNvSpPr>
          <p:nvPr>
            <p:ph type="subTitle" idx="1"/>
          </p:nvPr>
        </p:nvSpPr>
        <p:spPr/>
        <p:txBody>
          <a:bodyPr/>
          <a:lstStyle/>
          <a:p>
            <a:r>
              <a:rPr lang="tr-TR" dirty="0" smtClean="0"/>
              <a:t>Prof. Dr. Müdriye YILDIZ BIÇAKÇI</a:t>
            </a:r>
            <a:endParaRPr lang="tr-TR" dirty="0"/>
          </a:p>
        </p:txBody>
      </p:sp>
    </p:spTree>
    <p:extLst>
      <p:ext uri="{BB962C8B-B14F-4D97-AF65-F5344CB8AC3E}">
        <p14:creationId xmlns:p14="http://schemas.microsoft.com/office/powerpoint/2010/main" val="283452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Çocuklar için ev ortamı ve aile katılımı, gelişimi destekleyen ve çocukların doğal ortamlarında olmaları dolayısı ile başarıya ulaşmakta oldukça önemlidir. Doğal çevrede gerçekleştirilemeyen müdahaleler için gerekli düzenlemelerin yapılması müdahalenin etkisini </a:t>
            </a:r>
            <a:r>
              <a:rPr lang="tr-TR" dirty="0" smtClean="0"/>
              <a:t>arttıracaktır (</a:t>
            </a:r>
            <a:r>
              <a:rPr lang="tr-TR" dirty="0"/>
              <a:t>Değirmenci ve </a:t>
            </a:r>
            <a:r>
              <a:rPr lang="tr-TR" dirty="0" err="1"/>
              <a:t>Karahisar</a:t>
            </a:r>
            <a:r>
              <a:rPr lang="tr-TR" dirty="0"/>
              <a:t>, 2015</a:t>
            </a:r>
            <a:r>
              <a:rPr lang="tr-TR" dirty="0" smtClean="0"/>
              <a:t>).</a:t>
            </a:r>
            <a:endParaRPr lang="tr-TR" dirty="0"/>
          </a:p>
        </p:txBody>
      </p:sp>
    </p:spTree>
    <p:extLst>
      <p:ext uri="{BB962C8B-B14F-4D97-AF65-F5344CB8AC3E}">
        <p14:creationId xmlns:p14="http://schemas.microsoft.com/office/powerpoint/2010/main" val="269587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t>AİLE TEMELLİ ULUSAL ERKEN MÜDAHALE PROGRAMI</a:t>
            </a:r>
            <a:br>
              <a:rPr lang="tr-TR" sz="2000" dirty="0"/>
            </a:br>
            <a:r>
              <a:rPr lang="tr-TR" sz="2000" dirty="0"/>
              <a:t>GELİŞTİRİLMESİ ÇALIŞTAYI</a:t>
            </a:r>
            <a:br>
              <a:rPr lang="tr-TR" sz="2000" dirty="0"/>
            </a:br>
            <a:r>
              <a:rPr lang="tr-TR" sz="2000" dirty="0"/>
              <a:t>SONUÇ RAPORU (18-20 Şubat 2020, </a:t>
            </a:r>
            <a:r>
              <a:rPr lang="tr-TR" sz="2000" dirty="0" smtClean="0"/>
              <a:t>Ankara)</a:t>
            </a:r>
            <a:endParaRPr lang="tr-TR" sz="2000" dirty="0"/>
          </a:p>
        </p:txBody>
      </p:sp>
      <p:sp>
        <p:nvSpPr>
          <p:cNvPr id="3" name="İçerik Yer Tutucusu 2"/>
          <p:cNvSpPr>
            <a:spLocks noGrp="1"/>
          </p:cNvSpPr>
          <p:nvPr>
            <p:ph idx="1"/>
          </p:nvPr>
        </p:nvSpPr>
        <p:spPr/>
        <p:txBody>
          <a:bodyPr>
            <a:noAutofit/>
          </a:bodyPr>
          <a:lstStyle/>
          <a:p>
            <a:pPr algn="just"/>
            <a:r>
              <a:rPr lang="tr-TR" sz="1350" dirty="0"/>
              <a:t>Aile temelli erken müdahale için, öncelikle çocukla birlikte aileyi odağa alan ve aile </a:t>
            </a:r>
            <a:r>
              <a:rPr lang="tr-TR" sz="1350" dirty="0" smtClean="0"/>
              <a:t>merkezinde programların </a:t>
            </a:r>
            <a:r>
              <a:rPr lang="tr-TR" sz="1350" dirty="0"/>
              <a:t>yürütüldüğü bir hizmet anlayışı geliştirilmesi gerekir. Ancak aile temelli </a:t>
            </a:r>
            <a:r>
              <a:rPr lang="tr-TR" sz="1350" dirty="0" smtClean="0"/>
              <a:t>hizmet anlayışı </a:t>
            </a:r>
            <a:r>
              <a:rPr lang="tr-TR" sz="1350" dirty="0"/>
              <a:t>tam olarak yerleşmemiş, yaklaşımla ilgili ulusal olarak bir ortak görüş </a:t>
            </a:r>
            <a:r>
              <a:rPr lang="tr-TR" sz="1350" dirty="0" smtClean="0"/>
              <a:t>belirlenmemiştir.</a:t>
            </a:r>
          </a:p>
          <a:p>
            <a:pPr algn="just"/>
            <a:r>
              <a:rPr lang="tr-TR" sz="1350" dirty="0"/>
              <a:t>Aile merkezli bakış açısı ile hizmetler yapılandırılmamıştır. Mevcutta uzmanlar bebek ve çocuğa yönelik uygulamalar yapmaktadır. Aile merkezli yaklaşım kapsamında aileler ile iş birliği kurma konusunda uzmanlar yetersiz kalmaktadır</a:t>
            </a:r>
            <a:r>
              <a:rPr lang="tr-TR" sz="1350" dirty="0" smtClean="0"/>
              <a:t>.</a:t>
            </a:r>
          </a:p>
          <a:p>
            <a:pPr algn="just"/>
            <a:r>
              <a:rPr lang="tr-TR" sz="1350" dirty="0" smtClean="0"/>
              <a:t>İşlevsellik</a:t>
            </a:r>
            <a:r>
              <a:rPr lang="tr-TR" sz="1350" dirty="0"/>
              <a:t>, Yetimi ve Sağlığın Uluslararası Sınıflandırmasına (</a:t>
            </a:r>
            <a:r>
              <a:rPr lang="tr-TR" sz="1350" dirty="0" smtClean="0"/>
              <a:t>ICF) prensibinde </a:t>
            </a:r>
            <a:r>
              <a:rPr lang="tr-TR" sz="1350" dirty="0"/>
              <a:t>aile merkezli uygulama göz önüne alınarak </a:t>
            </a:r>
            <a:r>
              <a:rPr lang="tr-TR" sz="1350" dirty="0" smtClean="0"/>
              <a:t>anne-baba </a:t>
            </a:r>
            <a:r>
              <a:rPr lang="tr-TR" sz="1350" dirty="0"/>
              <a:t>ve bakım verenin çocukla ilgili istemleri, bildirimleri ve beklentileri dikkate alınmalıdır. </a:t>
            </a:r>
            <a:endParaRPr lang="tr-TR" sz="1350" dirty="0" smtClean="0"/>
          </a:p>
          <a:p>
            <a:pPr algn="just"/>
            <a:r>
              <a:rPr lang="tr-TR" sz="1350" dirty="0"/>
              <a:t>Aile temelli erken müdahale konusunda toplumsal düzeyde farkındalık eksikliği bulunmaktadır</a:t>
            </a:r>
            <a:r>
              <a:rPr lang="tr-TR" sz="1350" dirty="0" smtClean="0"/>
              <a:t>.</a:t>
            </a:r>
          </a:p>
          <a:p>
            <a:pPr algn="just"/>
            <a:r>
              <a:rPr lang="tr-TR" sz="1350" dirty="0"/>
              <a:t>Aile Eğitim Programları ve standart dokümanları aile temelli erken müdahale yaklaşımı ile ele alınarak yeniden oluşturulmalıdır</a:t>
            </a:r>
            <a:r>
              <a:rPr lang="tr-TR" sz="1350" dirty="0" smtClean="0"/>
              <a:t>.</a:t>
            </a:r>
          </a:p>
          <a:p>
            <a:pPr algn="just"/>
            <a:r>
              <a:rPr lang="tr-TR" sz="1350" dirty="0"/>
              <a:t>Ulusal Aile Temelli Erken Müdahale Eylem Planı oluşturulmalı ve işleyiş kazandırılmalıdır.</a:t>
            </a:r>
          </a:p>
        </p:txBody>
      </p:sp>
    </p:spTree>
    <p:extLst>
      <p:ext uri="{BB962C8B-B14F-4D97-AF65-F5344CB8AC3E}">
        <p14:creationId xmlns:p14="http://schemas.microsoft.com/office/powerpoint/2010/main" val="339892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endParaRPr lang="tr-TR" sz="2400" dirty="0"/>
          </a:p>
        </p:txBody>
      </p:sp>
      <p:sp>
        <p:nvSpPr>
          <p:cNvPr id="3" name="İçerik Yer Tutucusu 2"/>
          <p:cNvSpPr>
            <a:spLocks noGrp="1"/>
          </p:cNvSpPr>
          <p:nvPr>
            <p:ph idx="1"/>
          </p:nvPr>
        </p:nvSpPr>
        <p:spPr/>
        <p:txBody>
          <a:bodyPr>
            <a:normAutofit lnSpcReduction="10000"/>
          </a:bodyPr>
          <a:lstStyle/>
          <a:p>
            <a:pPr algn="just"/>
            <a:r>
              <a:rPr lang="tr-TR" dirty="0"/>
              <a:t>0-3 ve 3</a:t>
            </a:r>
            <a:r>
              <a:rPr lang="tr-TR" dirty="0" smtClean="0"/>
              <a:t>+ yaş </a:t>
            </a:r>
            <a:r>
              <a:rPr lang="tr-TR" dirty="0"/>
              <a:t>için bireyselleştirilmiş aile hizmet planları (BAHP) bulunmamaktadır</a:t>
            </a:r>
            <a:r>
              <a:rPr lang="tr-TR" dirty="0" smtClean="0"/>
              <a:t>.</a:t>
            </a:r>
          </a:p>
          <a:p>
            <a:pPr algn="just"/>
            <a:r>
              <a:rPr lang="tr-TR" dirty="0"/>
              <a:t>0-3 yaşa bireyselleştirilmiş aile hizmet planı </a:t>
            </a:r>
            <a:r>
              <a:rPr lang="tr-TR" dirty="0" smtClean="0"/>
              <a:t>geliştirilmesi </a:t>
            </a:r>
            <a:r>
              <a:rPr lang="tr-TR" dirty="0"/>
              <a:t>için ilgili bakanlıklar ve üniversitelerle iş birliği içerisinde ekip oluşturulmalıdır</a:t>
            </a:r>
            <a:r>
              <a:rPr lang="tr-TR" dirty="0" smtClean="0"/>
              <a:t>.</a:t>
            </a:r>
          </a:p>
          <a:p>
            <a:pPr algn="just"/>
            <a:r>
              <a:rPr lang="tr-TR" dirty="0"/>
              <a:t>Sağlık Bakanlığı tarafından 0-3 yaş eğitiminin daha sistematik olması ve bu eğitimlere katılımın sağlanması zorunlu olmalıdır. BAHP geliştirilmelidir. </a:t>
            </a:r>
          </a:p>
        </p:txBody>
      </p:sp>
    </p:spTree>
    <p:extLst>
      <p:ext uri="{BB962C8B-B14F-4D97-AF65-F5344CB8AC3E}">
        <p14:creationId xmlns:p14="http://schemas.microsoft.com/office/powerpoint/2010/main" val="261941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Bireyselleştirilmiş Aile Hizmet Planı</a:t>
            </a:r>
            <a:endParaRPr lang="tr-TR" dirty="0"/>
          </a:p>
        </p:txBody>
      </p:sp>
      <p:sp>
        <p:nvSpPr>
          <p:cNvPr id="3" name="İçerik Yer Tutucusu 2"/>
          <p:cNvSpPr>
            <a:spLocks noGrp="1"/>
          </p:cNvSpPr>
          <p:nvPr>
            <p:ph idx="1"/>
          </p:nvPr>
        </p:nvSpPr>
        <p:spPr/>
        <p:txBody>
          <a:bodyPr>
            <a:normAutofit/>
          </a:bodyPr>
          <a:lstStyle/>
          <a:p>
            <a:pPr algn="just"/>
            <a:r>
              <a:rPr lang="tr-TR" dirty="0" smtClean="0"/>
              <a:t>BAHP, </a:t>
            </a:r>
            <a:r>
              <a:rPr lang="tr-TR" dirty="0"/>
              <a:t>gelişimsel gecikmesi olan ya da risk </a:t>
            </a:r>
            <a:r>
              <a:rPr lang="tr-TR" dirty="0" smtClean="0"/>
              <a:t>faktörüne </a:t>
            </a:r>
            <a:r>
              <a:rPr lang="tr-TR" dirty="0"/>
              <a:t>sahip çocukların tüm gelişim alanlarında eğitim ihtiyaçlarının karşılanması </a:t>
            </a:r>
            <a:r>
              <a:rPr lang="tr-TR" dirty="0" smtClean="0"/>
              <a:t>amacıyla çocuk </a:t>
            </a:r>
            <a:r>
              <a:rPr lang="tr-TR" dirty="0"/>
              <a:t>ve aileye hizmet eden plan olarak ifade edilebilir. Bu planlar aile ve çocuğu </a:t>
            </a:r>
            <a:r>
              <a:rPr lang="tr-TR" dirty="0" smtClean="0"/>
              <a:t>kapsayan bireyselleştirilmiş </a:t>
            </a:r>
            <a:r>
              <a:rPr lang="tr-TR" dirty="0"/>
              <a:t>aile hizmet planı olarak </a:t>
            </a:r>
            <a:r>
              <a:rPr lang="tr-TR" dirty="0" smtClean="0"/>
              <a:t>hazırlanır </a:t>
            </a:r>
            <a:r>
              <a:rPr lang="tr-TR" dirty="0"/>
              <a:t>(Yıldız Bıçakçı ve Emre Bolatbaş, 2018</a:t>
            </a:r>
            <a:r>
              <a:rPr lang="tr-TR" dirty="0" smtClean="0"/>
              <a:t>).</a:t>
            </a:r>
            <a:endParaRPr lang="tr-TR" dirty="0"/>
          </a:p>
        </p:txBody>
      </p:sp>
    </p:spTree>
    <p:extLst>
      <p:ext uri="{BB962C8B-B14F-4D97-AF65-F5344CB8AC3E}">
        <p14:creationId xmlns:p14="http://schemas.microsoft.com/office/powerpoint/2010/main" val="154289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Erken çocukluk döneminde, evlerde aile-odaklı hizmetler sunulan ve çocuk ile ailesi için Bireyselleştirilmiş Aile Hizmet Planı hazırlanan erken müdahale programlarından kurumlarda çocuk-odaklı hizmetler sunulan  ve çocuk için Bireyselleştirilmiş Eğitim Programı hazırlanan OÖ </a:t>
            </a:r>
            <a:r>
              <a:rPr lang="tr-TR" dirty="0" smtClean="0"/>
              <a:t>programlara geçiş çok </a:t>
            </a:r>
            <a:r>
              <a:rPr lang="tr-TR" dirty="0"/>
              <a:t>sayıda düzenlemeye gidilmesini sağlamıştır (</a:t>
            </a:r>
            <a:r>
              <a:rPr lang="tr-TR" dirty="0" smtClean="0"/>
              <a:t>Bakkaloğlu, </a:t>
            </a:r>
            <a:r>
              <a:rPr lang="tr-TR" dirty="0"/>
              <a:t>2013). Erken çocukluk dönemi geçiş planlaması, </a:t>
            </a:r>
            <a:r>
              <a:rPr lang="tr-TR" dirty="0" smtClean="0"/>
              <a:t>bireyselleştirilmiş </a:t>
            </a:r>
            <a:r>
              <a:rPr lang="tr-TR" dirty="0"/>
              <a:t>aile hizmet </a:t>
            </a:r>
            <a:r>
              <a:rPr lang="tr-TR" dirty="0" smtClean="0"/>
              <a:t>planının </a:t>
            </a:r>
            <a:r>
              <a:rPr lang="tr-TR" dirty="0"/>
              <a:t>bir parçasıdır.</a:t>
            </a:r>
          </a:p>
        </p:txBody>
      </p:sp>
    </p:spTree>
    <p:extLst>
      <p:ext uri="{BB962C8B-B14F-4D97-AF65-F5344CB8AC3E}">
        <p14:creationId xmlns:p14="http://schemas.microsoft.com/office/powerpoint/2010/main" val="274614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BAHP Ekibi</a:t>
            </a:r>
            <a:endParaRPr lang="tr-TR" dirty="0"/>
          </a:p>
        </p:txBody>
      </p:sp>
      <p:sp>
        <p:nvSpPr>
          <p:cNvPr id="3" name="İçerik Yer Tutucusu 2"/>
          <p:cNvSpPr>
            <a:spLocks noGrp="1"/>
          </p:cNvSpPr>
          <p:nvPr>
            <p:ph idx="1"/>
          </p:nvPr>
        </p:nvSpPr>
        <p:spPr/>
        <p:txBody>
          <a:bodyPr/>
          <a:lstStyle/>
          <a:p>
            <a:pPr algn="just"/>
            <a:r>
              <a:rPr lang="tr-TR" dirty="0" smtClean="0"/>
              <a:t>Ebeveynden </a:t>
            </a:r>
            <a:r>
              <a:rPr lang="tr-TR" dirty="0"/>
              <a:t>ve ayrı mesleklerden iki veya daha fazla bireyden </a:t>
            </a:r>
            <a:r>
              <a:rPr lang="tr-TR" dirty="0" smtClean="0"/>
              <a:t>oluşmalı, bunlardan birisi hizmet </a:t>
            </a:r>
            <a:r>
              <a:rPr lang="tr-TR" dirty="0"/>
              <a:t>koordinatörü </a:t>
            </a:r>
            <a:r>
              <a:rPr lang="tr-TR" dirty="0" smtClean="0"/>
              <a:t>olmalıdır (</a:t>
            </a:r>
            <a:r>
              <a:rPr lang="tr-TR" dirty="0"/>
              <a:t>Gözün Kahraman, </a:t>
            </a:r>
            <a:r>
              <a:rPr lang="tr-TR" dirty="0" smtClean="0"/>
              <a:t>Ceylan ve Yıldız </a:t>
            </a:r>
            <a:r>
              <a:rPr lang="tr-TR" dirty="0"/>
              <a:t>Bıçakçı</a:t>
            </a:r>
            <a:r>
              <a:rPr lang="tr-TR" dirty="0" smtClean="0"/>
              <a:t>, 2017</a:t>
            </a:r>
            <a:r>
              <a:rPr lang="tr-TR" dirty="0"/>
              <a:t>).</a:t>
            </a:r>
          </a:p>
        </p:txBody>
      </p:sp>
    </p:spTree>
    <p:extLst>
      <p:ext uri="{BB962C8B-B14F-4D97-AF65-F5344CB8AC3E}">
        <p14:creationId xmlns:p14="http://schemas.microsoft.com/office/powerpoint/2010/main" val="339025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BAHP K</a:t>
            </a:r>
            <a:r>
              <a:rPr lang="tr-TR" dirty="0" smtClean="0"/>
              <a:t>onuları</a:t>
            </a:r>
            <a:endParaRPr lang="tr-TR" dirty="0"/>
          </a:p>
        </p:txBody>
      </p:sp>
      <p:sp>
        <p:nvSpPr>
          <p:cNvPr id="3" name="İçerik Yer Tutucusu 2"/>
          <p:cNvSpPr>
            <a:spLocks noGrp="1"/>
          </p:cNvSpPr>
          <p:nvPr>
            <p:ph idx="1"/>
          </p:nvPr>
        </p:nvSpPr>
        <p:spPr/>
        <p:txBody>
          <a:bodyPr/>
          <a:lstStyle/>
          <a:p>
            <a:pPr algn="just"/>
            <a:r>
              <a:rPr lang="tr-TR" dirty="0" smtClean="0"/>
              <a:t>Çocuğun </a:t>
            </a:r>
            <a:r>
              <a:rPr lang="tr-TR" dirty="0"/>
              <a:t>değerlendirmeye dayalı gelişimsel durumu, </a:t>
            </a:r>
            <a:endParaRPr lang="tr-TR" dirty="0" smtClean="0"/>
          </a:p>
          <a:p>
            <a:pPr algn="just"/>
            <a:r>
              <a:rPr lang="tr-TR" dirty="0"/>
              <a:t>A</a:t>
            </a:r>
            <a:r>
              <a:rPr lang="tr-TR" dirty="0" smtClean="0"/>
              <a:t>ilenin </a:t>
            </a:r>
            <a:r>
              <a:rPr lang="tr-TR" dirty="0"/>
              <a:t>kaynakları, </a:t>
            </a:r>
            <a:r>
              <a:rPr lang="tr-TR" dirty="0" smtClean="0"/>
              <a:t>öncelikleri </a:t>
            </a:r>
            <a:r>
              <a:rPr lang="tr-TR" dirty="0"/>
              <a:t>ve kaygıları, </a:t>
            </a:r>
            <a:endParaRPr lang="tr-TR" dirty="0" smtClean="0"/>
          </a:p>
          <a:p>
            <a:pPr algn="just"/>
            <a:r>
              <a:rPr lang="tr-TR" dirty="0" smtClean="0"/>
              <a:t>Hizmetin </a:t>
            </a:r>
            <a:r>
              <a:rPr lang="tr-TR" dirty="0"/>
              <a:t>verilmesiyle elde edilmesi beklenen ölçülebilir sonuçlar </a:t>
            </a:r>
            <a:endParaRPr lang="tr-TR" dirty="0" smtClean="0"/>
          </a:p>
          <a:p>
            <a:pPr algn="just"/>
            <a:r>
              <a:rPr lang="tr-TR" dirty="0" smtClean="0"/>
              <a:t>Hizmetin </a:t>
            </a:r>
            <a:r>
              <a:rPr lang="tr-TR" dirty="0"/>
              <a:t>süresi, sıklığı ve yoğunluğu detaylarıyla birlikte verilecek hizmetin </a:t>
            </a:r>
            <a:r>
              <a:rPr lang="tr-TR" dirty="0" smtClean="0"/>
              <a:t>türü </a:t>
            </a:r>
            <a:endParaRPr lang="tr-TR" dirty="0"/>
          </a:p>
        </p:txBody>
      </p:sp>
    </p:spTree>
    <p:extLst>
      <p:ext uri="{BB962C8B-B14F-4D97-AF65-F5344CB8AC3E}">
        <p14:creationId xmlns:p14="http://schemas.microsoft.com/office/powerpoint/2010/main" val="294928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Bir çocuğun </a:t>
            </a:r>
            <a:r>
              <a:rPr lang="tr-TR" sz="3600" dirty="0" err="1"/>
              <a:t>BAHP’ı</a:t>
            </a:r>
            <a:r>
              <a:rPr lang="tr-TR" sz="3600" dirty="0"/>
              <a:t> aşağıdakileri</a:t>
            </a:r>
            <a:br>
              <a:rPr lang="tr-TR" sz="3600" dirty="0"/>
            </a:br>
            <a:r>
              <a:rPr lang="tr-TR" sz="3600" dirty="0"/>
              <a:t>içermelidir</a:t>
            </a:r>
            <a:r>
              <a:rPr lang="tr-TR" sz="3600" dirty="0" smtClean="0"/>
              <a:t>:</a:t>
            </a:r>
            <a:endParaRPr lang="tr-TR" sz="3600" dirty="0"/>
          </a:p>
        </p:txBody>
      </p:sp>
      <p:sp>
        <p:nvSpPr>
          <p:cNvPr id="3" name="İçerik Yer Tutucusu 2"/>
          <p:cNvSpPr>
            <a:spLocks noGrp="1"/>
          </p:cNvSpPr>
          <p:nvPr>
            <p:ph idx="1"/>
          </p:nvPr>
        </p:nvSpPr>
        <p:spPr/>
        <p:txBody>
          <a:bodyPr>
            <a:normAutofit fontScale="77500" lnSpcReduction="20000"/>
          </a:bodyPr>
          <a:lstStyle/>
          <a:p>
            <a:pPr algn="just"/>
            <a:r>
              <a:rPr lang="tr-TR" dirty="0"/>
              <a:t>Çocuğun güncel performans düzeyi ve fiziksel, bilişsel, dil, sosyal-duygusal </a:t>
            </a:r>
            <a:r>
              <a:rPr lang="tr-TR" dirty="0" smtClean="0"/>
              <a:t>gelişim alanlarındaki </a:t>
            </a:r>
            <a:r>
              <a:rPr lang="tr-TR" dirty="0"/>
              <a:t>ve uyumsal gereksinimleri;</a:t>
            </a:r>
          </a:p>
          <a:p>
            <a:pPr algn="just"/>
            <a:r>
              <a:rPr lang="tr-TR" dirty="0" smtClean="0"/>
              <a:t>Hem </a:t>
            </a:r>
            <a:r>
              <a:rPr lang="tr-TR" dirty="0"/>
              <a:t>ebeveynlerin hem de çocukla yakın ilişki içinde olan diğer aile </a:t>
            </a:r>
            <a:r>
              <a:rPr lang="tr-TR" dirty="0" smtClean="0"/>
              <a:t>bireylerinin kaynakları</a:t>
            </a:r>
            <a:r>
              <a:rPr lang="tr-TR" dirty="0"/>
              <a:t>, öncelikleri, ilgileri gibi aileye ait bilgileri (ailenin onayı olmalı);</a:t>
            </a:r>
          </a:p>
          <a:p>
            <a:pPr algn="just"/>
            <a:r>
              <a:rPr lang="tr-TR" dirty="0" smtClean="0"/>
              <a:t>Ebeveynlerin </a:t>
            </a:r>
            <a:r>
              <a:rPr lang="tr-TR" dirty="0"/>
              <a:t>hem çocuk hem de ailesi için başarmayı umduğu temel sonuçlar ya </a:t>
            </a:r>
            <a:r>
              <a:rPr lang="tr-TR" dirty="0" smtClean="0"/>
              <a:t>da çıktılar</a:t>
            </a:r>
            <a:r>
              <a:rPr lang="tr-TR" dirty="0"/>
              <a:t>;</a:t>
            </a:r>
          </a:p>
          <a:p>
            <a:pPr algn="just"/>
            <a:r>
              <a:rPr lang="tr-TR" dirty="0" smtClean="0"/>
              <a:t>Çocuğun </a:t>
            </a:r>
            <a:r>
              <a:rPr lang="tr-TR" dirty="0"/>
              <a:t>alacağı temel erken müdahale hizmetleri</a:t>
            </a:r>
            <a:r>
              <a:rPr lang="tr-TR" dirty="0" smtClean="0"/>
              <a:t>;</a:t>
            </a:r>
          </a:p>
          <a:p>
            <a:pPr algn="just"/>
            <a:r>
              <a:rPr lang="tr-TR" dirty="0"/>
              <a:t>Erken müdahale hizmetlerinin doğal bir çevrede (ev, bir topluluk, vb.) nerede sağlanacağı (eğer hizmetler doğal bir çevrede sağlanmayacaksa, neden sağlanamadığını açıklayan bir cümleye yer verilmelidir</a:t>
            </a:r>
            <a:r>
              <a:rPr lang="tr-TR" dirty="0" smtClean="0"/>
              <a:t>);</a:t>
            </a:r>
            <a:endParaRPr lang="tr-TR" dirty="0"/>
          </a:p>
        </p:txBody>
      </p:sp>
    </p:spTree>
    <p:extLst>
      <p:ext uri="{BB962C8B-B14F-4D97-AF65-F5344CB8AC3E}">
        <p14:creationId xmlns:p14="http://schemas.microsoft.com/office/powerpoint/2010/main" val="287488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smtClean="0"/>
              <a:t>Çocuğun </a:t>
            </a:r>
            <a:r>
              <a:rPr lang="tr-TR" dirty="0"/>
              <a:t>erken müdahale hizmetlerini ne zaman ve nerede alacağı;</a:t>
            </a:r>
          </a:p>
          <a:p>
            <a:pPr algn="just"/>
            <a:r>
              <a:rPr lang="tr-TR" dirty="0" smtClean="0"/>
              <a:t>Çocuğun </a:t>
            </a:r>
            <a:r>
              <a:rPr lang="tr-TR" dirty="0"/>
              <a:t>alacağı her bir hizmetin kaç gün veya kaç oturum olacağı ile her </a:t>
            </a:r>
            <a:r>
              <a:rPr lang="tr-TR" dirty="0" smtClean="0"/>
              <a:t>bir oturumun </a:t>
            </a:r>
            <a:r>
              <a:rPr lang="tr-TR" dirty="0"/>
              <a:t>ne kadar süreceği;</a:t>
            </a:r>
          </a:p>
          <a:p>
            <a:pPr algn="just"/>
            <a:r>
              <a:rPr lang="tr-TR" dirty="0" smtClean="0"/>
              <a:t>Erken </a:t>
            </a:r>
            <a:r>
              <a:rPr lang="tr-TR" dirty="0"/>
              <a:t>müdahale hizmetinin bireysel olarak mı yoksa grup olarak mı verileceği;</a:t>
            </a:r>
          </a:p>
          <a:p>
            <a:pPr algn="just"/>
            <a:r>
              <a:rPr lang="tr-TR" dirty="0" err="1" smtClean="0"/>
              <a:t>BAHP’ın</a:t>
            </a:r>
            <a:r>
              <a:rPr lang="tr-TR" dirty="0" smtClean="0"/>
              <a:t> </a:t>
            </a:r>
            <a:r>
              <a:rPr lang="tr-TR" dirty="0"/>
              <a:t>uygulanışını denetleyecek olan hizmet koordinatörünün adı;</a:t>
            </a:r>
          </a:p>
          <a:p>
            <a:pPr algn="just"/>
            <a:r>
              <a:rPr lang="tr-TR" dirty="0" smtClean="0"/>
              <a:t>Zamanı </a:t>
            </a:r>
            <a:r>
              <a:rPr lang="tr-TR" dirty="0"/>
              <a:t>geldiğinde çocuğun erken müdahale kapsamından çıkıp diğer bir </a:t>
            </a:r>
            <a:r>
              <a:rPr lang="tr-TR" dirty="0" smtClean="0"/>
              <a:t>programa geçişini </a:t>
            </a:r>
            <a:r>
              <a:rPr lang="tr-TR" dirty="0"/>
              <a:t>desteklemek için atılacak </a:t>
            </a:r>
            <a:r>
              <a:rPr lang="tr-TR" dirty="0" smtClean="0"/>
              <a:t>adımlar (NICHCY</a:t>
            </a:r>
            <a:r>
              <a:rPr lang="tr-TR" dirty="0"/>
              <a:t>, 2012; akt. </a:t>
            </a:r>
            <a:r>
              <a:rPr lang="tr-TR" dirty="0" err="1"/>
              <a:t>Zhang</a:t>
            </a:r>
            <a:r>
              <a:rPr lang="tr-TR" dirty="0"/>
              <a:t>, </a:t>
            </a:r>
            <a:r>
              <a:rPr lang="tr-TR" dirty="0" err="1"/>
              <a:t>Schwartz</a:t>
            </a:r>
            <a:r>
              <a:rPr lang="tr-TR" dirty="0"/>
              <a:t> </a:t>
            </a:r>
            <a:r>
              <a:rPr lang="tr-TR" dirty="0" smtClean="0"/>
              <a:t>ve Lee</a:t>
            </a:r>
            <a:r>
              <a:rPr lang="tr-TR" dirty="0"/>
              <a:t>, </a:t>
            </a:r>
            <a:r>
              <a:rPr lang="tr-TR" dirty="0" smtClean="0"/>
              <a:t>2006’dan akt. Aytekin ve Bayhan, 2015). </a:t>
            </a:r>
            <a:endParaRPr lang="tr-TR" dirty="0"/>
          </a:p>
        </p:txBody>
      </p:sp>
    </p:spTree>
    <p:extLst>
      <p:ext uri="{BB962C8B-B14F-4D97-AF65-F5344CB8AC3E}">
        <p14:creationId xmlns:p14="http://schemas.microsoft.com/office/powerpoint/2010/main" val="361862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BAHP ayrıca finansal bilgiler ya da engelli bir çocuk yetiştirmekle ilgili bilgiler gibi tüm aileyi ilgilendirebilecek hizmetleri de kapsayabilir. </a:t>
            </a:r>
            <a:endParaRPr lang="tr-TR" dirty="0" smtClean="0"/>
          </a:p>
          <a:p>
            <a:pPr algn="just"/>
            <a:r>
              <a:rPr lang="tr-TR" dirty="0" smtClean="0"/>
              <a:t>BAHP </a:t>
            </a:r>
            <a:r>
              <a:rPr lang="tr-TR" dirty="0"/>
              <a:t>6 ayda bir gözden geçirilir ve yılda en az bir kere güncelleştirilir. Anne-baba tüm bu gözden geçirme ve güncelleştirme sürecinin bir parçasıdır. Erken müdahale ekibi ve anne-baba çocuktaki gelişmeleri gözden geçirir ve belirlenen hedeflere ulaşmada ne gibi değişikliklerin yapılabileceğine karar verir (NICHCY, </a:t>
            </a:r>
            <a:r>
              <a:rPr lang="tr-TR" dirty="0" smtClean="0"/>
              <a:t>2012’den </a:t>
            </a:r>
            <a:r>
              <a:rPr lang="tr-TR" dirty="0"/>
              <a:t>akt. Aytekin ve Bayhan, 2015). </a:t>
            </a:r>
            <a:endParaRPr lang="tr-TR" dirty="0"/>
          </a:p>
        </p:txBody>
      </p:sp>
    </p:spTree>
    <p:extLst>
      <p:ext uri="{BB962C8B-B14F-4D97-AF65-F5344CB8AC3E}">
        <p14:creationId xmlns:p14="http://schemas.microsoft.com/office/powerpoint/2010/main" val="25017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Aile merkezli uygulama, çocukların gelişim ve öğrenmelerini destekleyecek, aynı </a:t>
            </a:r>
            <a:r>
              <a:rPr lang="tr-TR" dirty="0" smtClean="0"/>
              <a:t>zamanda </a:t>
            </a:r>
            <a:r>
              <a:rPr lang="tr-TR" dirty="0"/>
              <a:t>ailedeki rollere ilişkin yeterlilikleri güçlendirecek kaynak ve desteklerin ailelere </a:t>
            </a:r>
            <a:r>
              <a:rPr lang="tr-TR" dirty="0" smtClean="0"/>
              <a:t>sağlanmasıdır </a:t>
            </a:r>
            <a:r>
              <a:rPr lang="tr-TR" dirty="0"/>
              <a:t>(Bredekamp, </a:t>
            </a:r>
            <a:r>
              <a:rPr lang="tr-TR" dirty="0" smtClean="0"/>
              <a:t>2015’ten akt. Yıldız Bıçakçı ve Emre </a:t>
            </a:r>
            <a:r>
              <a:rPr lang="tr-TR" dirty="0"/>
              <a:t>Bolatbaş, </a:t>
            </a:r>
            <a:r>
              <a:rPr lang="tr-TR" dirty="0" smtClean="0"/>
              <a:t>2018</a:t>
            </a:r>
            <a:r>
              <a:rPr lang="tr-TR" dirty="0"/>
              <a:t>). </a:t>
            </a:r>
          </a:p>
        </p:txBody>
      </p:sp>
    </p:spTree>
    <p:extLst>
      <p:ext uri="{BB962C8B-B14F-4D97-AF65-F5344CB8AC3E}">
        <p14:creationId xmlns:p14="http://schemas.microsoft.com/office/powerpoint/2010/main" val="28946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BAHP </a:t>
            </a:r>
            <a:r>
              <a:rPr lang="tr-TR" dirty="0" smtClean="0"/>
              <a:t>Süreci Aşamaları</a:t>
            </a:r>
            <a:endParaRPr lang="tr-TR" dirty="0"/>
          </a:p>
        </p:txBody>
      </p:sp>
      <p:sp>
        <p:nvSpPr>
          <p:cNvPr id="3" name="İçerik Yer Tutucusu 2"/>
          <p:cNvSpPr>
            <a:spLocks noGrp="1"/>
          </p:cNvSpPr>
          <p:nvPr>
            <p:ph idx="1"/>
          </p:nvPr>
        </p:nvSpPr>
        <p:spPr/>
        <p:txBody>
          <a:bodyPr>
            <a:noAutofit/>
          </a:bodyPr>
          <a:lstStyle/>
          <a:p>
            <a:pPr marL="0" indent="0" algn="just">
              <a:buNone/>
            </a:pPr>
            <a:r>
              <a:rPr lang="tr-TR" sz="1200" dirty="0" smtClean="0"/>
              <a:t>X </a:t>
            </a:r>
            <a:r>
              <a:rPr lang="tr-TR" sz="1200" dirty="0"/>
              <a:t>Çocuğun bir problemi olabileceğinden şüphe duyulması,</a:t>
            </a:r>
          </a:p>
          <a:p>
            <a:pPr marL="0" indent="0" algn="just">
              <a:buNone/>
            </a:pPr>
            <a:r>
              <a:rPr lang="tr-TR" sz="1200" dirty="0"/>
              <a:t>X Bir profesyonele başvuru yahut yönlendirme yapılması,</a:t>
            </a:r>
          </a:p>
          <a:p>
            <a:pPr marL="0" indent="0" algn="just">
              <a:buNone/>
            </a:pPr>
            <a:r>
              <a:rPr lang="tr-TR" sz="1200" dirty="0"/>
              <a:t>X Çocuğun ve ailenin değerlendirilmesi,</a:t>
            </a:r>
          </a:p>
          <a:p>
            <a:pPr marL="0" indent="0" algn="just">
              <a:buNone/>
            </a:pPr>
            <a:r>
              <a:rPr lang="tr-TR" sz="1200" dirty="0"/>
              <a:t>X Çocukta var olabileceği düşünülen problemin saptanması için meslek elemanlarının</a:t>
            </a:r>
          </a:p>
          <a:p>
            <a:pPr marL="0" indent="0" algn="just">
              <a:buNone/>
            </a:pPr>
            <a:r>
              <a:rPr lang="tr-TR" sz="1200" dirty="0"/>
              <a:t>iş birliği yapması</a:t>
            </a:r>
            <a:r>
              <a:rPr lang="tr-TR" sz="1200" dirty="0" smtClean="0"/>
              <a:t>,</a:t>
            </a:r>
          </a:p>
          <a:p>
            <a:pPr marL="0" indent="0" algn="just">
              <a:buNone/>
            </a:pPr>
            <a:r>
              <a:rPr lang="tr-TR" sz="1200" dirty="0"/>
              <a:t>Çocuğun meslek elemanlarınca değerlendirilmesi,</a:t>
            </a:r>
          </a:p>
          <a:p>
            <a:pPr marL="0" indent="0" algn="just">
              <a:buNone/>
            </a:pPr>
            <a:r>
              <a:rPr lang="tr-TR" sz="1200" dirty="0"/>
              <a:t>X Çocukta var olan problemin saptanması,</a:t>
            </a:r>
          </a:p>
          <a:p>
            <a:pPr marL="0" indent="0" algn="just">
              <a:buNone/>
            </a:pPr>
            <a:r>
              <a:rPr lang="tr-TR" sz="1200" dirty="0"/>
              <a:t>X Çocuğun tanı alması,</a:t>
            </a:r>
          </a:p>
          <a:p>
            <a:pPr marL="0" indent="0" algn="just">
              <a:buNone/>
            </a:pPr>
            <a:r>
              <a:rPr lang="tr-TR" sz="1200" dirty="0"/>
              <a:t>X Çocuğun tedavi sürecinin ilgili birimce başlatılması</a:t>
            </a:r>
            <a:r>
              <a:rPr lang="tr-TR" sz="1200" dirty="0" smtClean="0"/>
              <a:t>,</a:t>
            </a:r>
            <a:endParaRPr lang="tr-TR" sz="1200" dirty="0"/>
          </a:p>
          <a:p>
            <a:pPr marL="0" indent="0" algn="just">
              <a:buNone/>
            </a:pPr>
            <a:r>
              <a:rPr lang="tr-TR" sz="1200" dirty="0"/>
              <a:t>X Çocuğun tedavisine katkı sağlayacak diğer birim ve meslek elemanları ile </a:t>
            </a:r>
            <a:r>
              <a:rPr lang="tr-TR" sz="1200" dirty="0" smtClean="0"/>
              <a:t>görüştürülmesi,</a:t>
            </a:r>
            <a:endParaRPr lang="tr-TR" sz="1200" dirty="0"/>
          </a:p>
          <a:p>
            <a:pPr marL="0" indent="0" algn="just">
              <a:buNone/>
            </a:pPr>
            <a:r>
              <a:rPr lang="tr-TR" sz="1200" dirty="0"/>
              <a:t>X Çocuğun alınan tanı ile aile merkezli ev tabanlı ve kurum tabanlı eğitim desteğinin</a:t>
            </a:r>
          </a:p>
          <a:p>
            <a:pPr marL="0" indent="0" algn="just">
              <a:buNone/>
            </a:pPr>
            <a:r>
              <a:rPr lang="tr-TR" sz="1200" dirty="0"/>
              <a:t>başlaması,</a:t>
            </a:r>
          </a:p>
          <a:p>
            <a:pPr marL="0" indent="0" algn="just">
              <a:buNone/>
            </a:pPr>
            <a:r>
              <a:rPr lang="tr-TR" sz="1200" dirty="0"/>
              <a:t>X Çocuğa uygulanacak aile merkezli ev tabanlı ve kurum tabanlı müdahale planının</a:t>
            </a:r>
          </a:p>
          <a:p>
            <a:pPr marL="0" indent="0" algn="just">
              <a:buNone/>
            </a:pPr>
            <a:r>
              <a:rPr lang="tr-TR" sz="1200" dirty="0"/>
              <a:t>oluşturulması,</a:t>
            </a:r>
          </a:p>
          <a:p>
            <a:pPr marL="0" indent="0" algn="just">
              <a:buNone/>
            </a:pPr>
            <a:r>
              <a:rPr lang="tr-TR" sz="1200" dirty="0"/>
              <a:t>X Ailenin çocuğun gelişim, sağlık ve eğitimine destek verebilmesi için onlara yönelik</a:t>
            </a:r>
          </a:p>
          <a:p>
            <a:pPr marL="0" indent="0" algn="just">
              <a:buNone/>
            </a:pPr>
            <a:r>
              <a:rPr lang="tr-TR" sz="1200" dirty="0"/>
              <a:t>ev tabanlı ve kurum tabanlı müdahale programının </a:t>
            </a:r>
            <a:r>
              <a:rPr lang="tr-TR" sz="1200" dirty="0" smtClean="0"/>
              <a:t>oluşturulması </a:t>
            </a:r>
            <a:r>
              <a:rPr lang="tr-TR" sz="1200" dirty="0"/>
              <a:t>(Yıldız Bıçakçı ve Emre Bolatbaş, 2018</a:t>
            </a:r>
            <a:r>
              <a:rPr lang="tr-TR" sz="1200" dirty="0" smtClean="0"/>
              <a:t>).</a:t>
            </a:r>
            <a:endParaRPr lang="tr-TR" sz="1200" dirty="0"/>
          </a:p>
        </p:txBody>
      </p:sp>
    </p:spTree>
    <p:extLst>
      <p:ext uri="{BB962C8B-B14F-4D97-AF65-F5344CB8AC3E}">
        <p14:creationId xmlns:p14="http://schemas.microsoft.com/office/powerpoint/2010/main" val="397028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BAHP Toplantıları</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İlk toplantı (</a:t>
            </a:r>
            <a:r>
              <a:rPr lang="tr-TR" dirty="0"/>
              <a:t>İ), </a:t>
            </a:r>
            <a:endParaRPr lang="tr-TR" dirty="0" smtClean="0"/>
          </a:p>
          <a:p>
            <a:pPr algn="just"/>
            <a:r>
              <a:rPr lang="tr-TR" dirty="0" smtClean="0"/>
              <a:t>Gözden </a:t>
            </a:r>
            <a:r>
              <a:rPr lang="tr-TR" dirty="0"/>
              <a:t>geçirme </a:t>
            </a:r>
            <a:r>
              <a:rPr lang="tr-TR" dirty="0" smtClean="0"/>
              <a:t>toplantısı (</a:t>
            </a:r>
            <a:r>
              <a:rPr lang="tr-TR" dirty="0"/>
              <a:t>G) </a:t>
            </a:r>
            <a:endParaRPr lang="tr-TR" dirty="0" smtClean="0"/>
          </a:p>
          <a:p>
            <a:pPr algn="just"/>
            <a:r>
              <a:rPr lang="tr-TR" dirty="0" smtClean="0"/>
              <a:t>Yıllık </a:t>
            </a:r>
            <a:r>
              <a:rPr lang="tr-TR" dirty="0"/>
              <a:t>toplantı </a:t>
            </a:r>
            <a:r>
              <a:rPr lang="tr-TR" dirty="0" smtClean="0"/>
              <a:t>(</a:t>
            </a:r>
            <a:r>
              <a:rPr lang="tr-TR" dirty="0"/>
              <a:t>Y) </a:t>
            </a:r>
            <a:endParaRPr lang="tr-TR" dirty="0" smtClean="0"/>
          </a:p>
          <a:p>
            <a:pPr algn="just"/>
            <a:endParaRPr lang="tr-TR" dirty="0"/>
          </a:p>
          <a:p>
            <a:pPr algn="just"/>
            <a:r>
              <a:rPr lang="tr-TR" dirty="0"/>
              <a:t>Hem tıbbi açıdan hem de gelişimsel açıdan değerlendirme sürecinin, erken müdahale kapsamına alınacak çocuk için en geç 45 gün içerisinde tamamlanması gerekmektedir. Erken müdahale kapsamına alınacak çocuklar için, aile ile yapılacak ilk görüşme olan </a:t>
            </a:r>
            <a:r>
              <a:rPr lang="tr-TR" dirty="0" smtClean="0"/>
              <a:t>BAHP </a:t>
            </a:r>
            <a:r>
              <a:rPr lang="tr-TR" dirty="0"/>
              <a:t>toplantısı (5. basamak) da bu 45 gün içerisinde gerçekleştirilmelidir (Basic of </a:t>
            </a:r>
            <a:r>
              <a:rPr lang="tr-TR" dirty="0" err="1"/>
              <a:t>the</a:t>
            </a:r>
            <a:r>
              <a:rPr lang="tr-TR" dirty="0"/>
              <a:t> Early </a:t>
            </a:r>
            <a:r>
              <a:rPr lang="tr-TR" dirty="0" err="1"/>
              <a:t>Intervention</a:t>
            </a:r>
            <a:r>
              <a:rPr lang="tr-TR" dirty="0"/>
              <a:t> </a:t>
            </a:r>
            <a:r>
              <a:rPr lang="tr-TR" dirty="0" err="1"/>
              <a:t>Process</a:t>
            </a:r>
            <a:r>
              <a:rPr lang="tr-TR" dirty="0"/>
              <a:t> Under </a:t>
            </a:r>
            <a:r>
              <a:rPr lang="tr-TR" dirty="0" err="1"/>
              <a:t>Part</a:t>
            </a:r>
            <a:r>
              <a:rPr lang="tr-TR" dirty="0"/>
              <a:t> C of IDEA, </a:t>
            </a:r>
            <a:r>
              <a:rPr lang="tr-TR" dirty="0" err="1"/>
              <a:t>n.d</a:t>
            </a:r>
            <a:r>
              <a:rPr lang="tr-TR" dirty="0" err="1" smtClean="0"/>
              <a:t>.’den</a:t>
            </a:r>
            <a:r>
              <a:rPr lang="tr-TR" dirty="0" smtClean="0"/>
              <a:t> akt. Aytekin ve Bayhan, 2015).</a:t>
            </a:r>
            <a:endParaRPr lang="tr-TR" dirty="0"/>
          </a:p>
        </p:txBody>
      </p:sp>
    </p:spTree>
    <p:extLst>
      <p:ext uri="{BB962C8B-B14F-4D97-AF65-F5344CB8AC3E}">
        <p14:creationId xmlns:p14="http://schemas.microsoft.com/office/powerpoint/2010/main" val="307891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smtClean="0"/>
              <a:t>Hizmetlerin </a:t>
            </a:r>
            <a:r>
              <a:rPr lang="tr-TR" sz="2800" dirty="0"/>
              <a:t>sıklığını belirlemek </a:t>
            </a:r>
            <a:r>
              <a:rPr lang="tr-TR" sz="2800" dirty="0" smtClean="0"/>
              <a:t>için göz </a:t>
            </a:r>
            <a:r>
              <a:rPr lang="tr-TR" sz="2800" dirty="0"/>
              <a:t>önünde </a:t>
            </a:r>
            <a:r>
              <a:rPr lang="tr-TR" sz="2800" dirty="0" smtClean="0"/>
              <a:t>bulundurması gereken sorular </a:t>
            </a:r>
            <a:endParaRPr lang="tr-TR" sz="2800" dirty="0"/>
          </a:p>
        </p:txBody>
      </p:sp>
      <p:sp>
        <p:nvSpPr>
          <p:cNvPr id="3" name="İçerik Yer Tutucusu 2"/>
          <p:cNvSpPr>
            <a:spLocks noGrp="1"/>
          </p:cNvSpPr>
          <p:nvPr>
            <p:ph idx="1"/>
          </p:nvPr>
        </p:nvSpPr>
        <p:spPr/>
        <p:txBody>
          <a:bodyPr>
            <a:normAutofit fontScale="55000" lnSpcReduction="20000"/>
          </a:bodyPr>
          <a:lstStyle/>
          <a:p>
            <a:pPr algn="just"/>
            <a:r>
              <a:rPr lang="tr-TR" dirty="0" smtClean="0"/>
              <a:t>Aile </a:t>
            </a:r>
            <a:r>
              <a:rPr lang="tr-TR" dirty="0"/>
              <a:t>kendi programlarıyla birlikte kaç tane hizmet sağlayıcı, haftalık veya aylık görüşmeyle başa çıkabileceğini düşünmektedir? Ailelerin çoğu çok meşguldürler ve iş programları, sağlık sorunları veya aile bireylerinin ihtiyaçları nedeniyle birden fazla hizmet sağlayıcıya yer temin edemeyebilirler. (İ, Y, G)</a:t>
            </a:r>
          </a:p>
          <a:p>
            <a:pPr algn="just"/>
            <a:r>
              <a:rPr lang="tr-TR" dirty="0" smtClean="0"/>
              <a:t>Çocuk </a:t>
            </a:r>
            <a:r>
              <a:rPr lang="tr-TR" dirty="0"/>
              <a:t>desteğin gerekli olduğu kaç ortamda zaman harcamaktadır? Örneğin; çocuk bakım ortamındaki bir çocuk hem orada hem de evde desteğe ihtiyaç duyabilir. Ayrıca birden fazla bakıcının evinde zaman harcayan bir çocuk, çocuğu ve/veya bakıcıları çocuğun dâhil olduğu çeşitli aktivitelerle desteklemek amacıyla bu farklı ortamlarda hizmete ihtiyaç duyabilir. (İ, Y, G)</a:t>
            </a:r>
          </a:p>
          <a:p>
            <a:pPr algn="just"/>
            <a:r>
              <a:rPr lang="tr-TR" dirty="0" smtClean="0"/>
              <a:t>Hizmet </a:t>
            </a:r>
            <a:r>
              <a:rPr lang="tr-TR" dirty="0"/>
              <a:t>sağlayıcılar her ziyarette ailelere ve bakıcılara yeni bir şeyler gösteriyor mu? (İ, Y, G)</a:t>
            </a:r>
          </a:p>
          <a:p>
            <a:pPr algn="just"/>
            <a:r>
              <a:rPr lang="tr-TR" dirty="0"/>
              <a:t>Hizmet sağlayıcıların becerileri devam eden bir şekilde mi gerekli yoksa aileler ve bakıcılar hareket açıklığı gibi stratejileri uygulayabiliyorlar mı? (İ, Y, G</a:t>
            </a:r>
            <a:r>
              <a:rPr lang="tr-TR" dirty="0" smtClean="0"/>
              <a:t>)</a:t>
            </a:r>
          </a:p>
          <a:p>
            <a:pPr algn="just"/>
            <a:r>
              <a:rPr lang="tr-TR" dirty="0"/>
              <a:t>Direk hizmet sağlama yerine ekip için danışmanlık hizmetleri uygun olacak mıdır? Eğer uygun olacaksa, hangi ekip üyeleri danışmanlık hizmetlerini vermeli ve almalıdır? (İ, Y, G)</a:t>
            </a:r>
          </a:p>
          <a:p>
            <a:pPr algn="just"/>
            <a:r>
              <a:rPr lang="tr-TR" dirty="0"/>
              <a:t>Bu karar çocuk, aile ve ekibin geri kalanı için en faydalı karar mıdır ve mali açıdan sorumlular mıdır? (İ, Y, G</a:t>
            </a:r>
            <a:r>
              <a:rPr lang="tr-TR" dirty="0" smtClean="0"/>
              <a:t>)</a:t>
            </a:r>
            <a:endParaRPr lang="tr-TR" dirty="0"/>
          </a:p>
        </p:txBody>
      </p:sp>
    </p:spTree>
    <p:extLst>
      <p:ext uri="{BB962C8B-B14F-4D97-AF65-F5344CB8AC3E}">
        <p14:creationId xmlns:p14="http://schemas.microsoft.com/office/powerpoint/2010/main" val="372552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algn="just"/>
            <a:r>
              <a:rPr lang="tr-TR" dirty="0" smtClean="0"/>
              <a:t>Aileler </a:t>
            </a:r>
            <a:r>
              <a:rPr lang="tr-TR" dirty="0"/>
              <a:t>ve bakıcılar ziyaretler arasında daha fazla destek ihtiyacı hissediyorlar mı? (Y, G)</a:t>
            </a:r>
          </a:p>
          <a:p>
            <a:pPr algn="just"/>
            <a:r>
              <a:rPr lang="tr-TR" dirty="0"/>
              <a:t>Aileler ve bakıcılar hizmet sağlayıcıların tavsiyelerini uyguluyorlar mı? Uygulamıyorlarsa, hizmette veya hizmet sağlayıcıda bir değişiklik yapmak gerekiyor mu? (Y, G)</a:t>
            </a:r>
          </a:p>
          <a:p>
            <a:pPr algn="just"/>
            <a:r>
              <a:rPr lang="tr-TR" dirty="0" smtClean="0"/>
              <a:t>Çocuk </a:t>
            </a:r>
            <a:r>
              <a:rPr lang="tr-TR" dirty="0"/>
              <a:t>mevcut sıklıkta bir ilerleme kaydediyor mu? (Y, G)</a:t>
            </a:r>
          </a:p>
          <a:p>
            <a:pPr algn="just"/>
            <a:r>
              <a:rPr lang="tr-TR" dirty="0" smtClean="0"/>
              <a:t>Sıklıkta </a:t>
            </a:r>
            <a:r>
              <a:rPr lang="tr-TR" dirty="0"/>
              <a:t>bir artış veya azalış, çocuk için bir fayda mı yoksa bir risk mi yaratacaktır? Aileler ve bakıcılar açısından? (Y, G)</a:t>
            </a:r>
          </a:p>
          <a:p>
            <a:pPr algn="just"/>
            <a:r>
              <a:rPr lang="tr-TR" dirty="0" smtClean="0"/>
              <a:t>Ekip </a:t>
            </a:r>
            <a:r>
              <a:rPr lang="tr-TR" dirty="0"/>
              <a:t>üyelerinin uzmanlığı ve tecrübesi sayesinde hizmetler çoğaltılıyor  mu? (Y, G)</a:t>
            </a:r>
          </a:p>
          <a:p>
            <a:pPr algn="just"/>
            <a:endParaRPr lang="tr-TR" dirty="0"/>
          </a:p>
        </p:txBody>
      </p:sp>
    </p:spTree>
    <p:extLst>
      <p:ext uri="{BB962C8B-B14F-4D97-AF65-F5344CB8AC3E}">
        <p14:creationId xmlns:p14="http://schemas.microsoft.com/office/powerpoint/2010/main" val="381041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BAHP’ın</a:t>
            </a:r>
            <a:r>
              <a:rPr lang="tr-TR" dirty="0"/>
              <a:t> ailelere sağladığı yararlar</a:t>
            </a:r>
          </a:p>
        </p:txBody>
      </p:sp>
      <p:sp>
        <p:nvSpPr>
          <p:cNvPr id="3" name="İçerik Yer Tutucusu 2"/>
          <p:cNvSpPr>
            <a:spLocks noGrp="1"/>
          </p:cNvSpPr>
          <p:nvPr>
            <p:ph idx="1"/>
          </p:nvPr>
        </p:nvSpPr>
        <p:spPr/>
        <p:txBody>
          <a:bodyPr>
            <a:normAutofit fontScale="77500" lnSpcReduction="20000"/>
          </a:bodyPr>
          <a:lstStyle/>
          <a:p>
            <a:pPr algn="just"/>
            <a:r>
              <a:rPr lang="tr-TR" dirty="0"/>
              <a:t>Ailenin ve çocuğun değişen gereksinimlerini tartışmak ve belgelemek </a:t>
            </a:r>
            <a:r>
              <a:rPr lang="tr-TR" dirty="0" smtClean="0"/>
              <a:t>için öngörülebilir </a:t>
            </a:r>
            <a:r>
              <a:rPr lang="tr-TR" dirty="0"/>
              <a:t>bir süreç </a:t>
            </a:r>
            <a:r>
              <a:rPr lang="tr-TR" dirty="0" smtClean="0"/>
              <a:t>sunar;</a:t>
            </a:r>
          </a:p>
          <a:p>
            <a:pPr algn="just"/>
            <a:r>
              <a:rPr lang="tr-TR" dirty="0" smtClean="0"/>
              <a:t>Hem </a:t>
            </a:r>
            <a:r>
              <a:rPr lang="tr-TR" dirty="0"/>
              <a:t>çocuğun hem de tüm ailenin gereksinimlerinin dikkate alınacağı </a:t>
            </a:r>
            <a:r>
              <a:rPr lang="tr-TR" dirty="0" smtClean="0"/>
              <a:t>aile-merkezli hizmetleri sunar;</a:t>
            </a:r>
          </a:p>
          <a:p>
            <a:pPr algn="just"/>
            <a:r>
              <a:rPr lang="tr-TR" dirty="0" smtClean="0"/>
              <a:t>Aile </a:t>
            </a:r>
            <a:r>
              <a:rPr lang="tr-TR" dirty="0"/>
              <a:t>için en önemli görülen sonuçlar üzerine odaklanmayı sağlar;</a:t>
            </a:r>
          </a:p>
          <a:p>
            <a:pPr algn="just"/>
            <a:r>
              <a:rPr lang="tr-TR" dirty="0" smtClean="0"/>
              <a:t>Çocuğun </a:t>
            </a:r>
            <a:r>
              <a:rPr lang="tr-TR" dirty="0"/>
              <a:t>gereksinimleri ve aileyle ilgili değişiklikler gibi ilerlemeler ve </a:t>
            </a:r>
            <a:r>
              <a:rPr lang="tr-TR" dirty="0" smtClean="0"/>
              <a:t>değişimlere yönelik </a:t>
            </a:r>
            <a:r>
              <a:rPr lang="tr-TR" dirty="0"/>
              <a:t>“canlı” bir doküman </a:t>
            </a:r>
            <a:r>
              <a:rPr lang="tr-TR" dirty="0" smtClean="0"/>
              <a:t>sunar;</a:t>
            </a:r>
          </a:p>
          <a:p>
            <a:pPr algn="just"/>
            <a:r>
              <a:rPr lang="tr-TR" dirty="0" smtClean="0"/>
              <a:t>6-12 </a:t>
            </a:r>
            <a:r>
              <a:rPr lang="tr-TR" dirty="0"/>
              <a:t>aylık periyotlarda kimin ne yapacağı, ne zaman yapacağı, nerede </a:t>
            </a:r>
            <a:r>
              <a:rPr lang="tr-TR" dirty="0" smtClean="0"/>
              <a:t>yapacağına yönelik </a:t>
            </a:r>
            <a:r>
              <a:rPr lang="tr-TR" dirty="0"/>
              <a:t>yazılı bir plan </a:t>
            </a:r>
            <a:r>
              <a:rPr lang="tr-TR" dirty="0" smtClean="0"/>
              <a:t>sunar;</a:t>
            </a:r>
          </a:p>
        </p:txBody>
      </p:sp>
    </p:spTree>
    <p:extLst>
      <p:ext uri="{BB962C8B-B14F-4D97-AF65-F5344CB8AC3E}">
        <p14:creationId xmlns:p14="http://schemas.microsoft.com/office/powerpoint/2010/main" val="114914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Planların geliştirilmesi ve uygulanması için hem aile hem de uzman açısından yapılacakları sunar;</a:t>
            </a:r>
          </a:p>
          <a:p>
            <a:pPr algn="just"/>
            <a:r>
              <a:rPr lang="tr-TR" dirty="0"/>
              <a:t>Aileye ve çocuğa yaşadıkları toplumda yardımcı olacak geçerli eğitimsel, medikal ve sosyal hizmetlere erişim sunar;</a:t>
            </a:r>
          </a:p>
          <a:p>
            <a:pPr algn="just"/>
            <a:r>
              <a:rPr lang="tr-TR" dirty="0"/>
              <a:t>Fizyoterapi, </a:t>
            </a:r>
            <a:r>
              <a:rPr lang="tr-TR" dirty="0" err="1"/>
              <a:t>ergoterapi</a:t>
            </a:r>
            <a:r>
              <a:rPr lang="tr-TR" dirty="0"/>
              <a:t>, konuşma terapisi, sosyal çalışmacılarla ilgili alanlar, bakım, beslenme, </a:t>
            </a:r>
            <a:r>
              <a:rPr lang="tr-TR" dirty="0" err="1"/>
              <a:t>odyoloji</a:t>
            </a:r>
            <a:r>
              <a:rPr lang="tr-TR" dirty="0"/>
              <a:t>, psikoloji, çocuk gelişimi ve eğitimi gibi farklı disiplinlerden mesleki uzmanlık sunar; </a:t>
            </a:r>
          </a:p>
          <a:p>
            <a:pPr algn="just"/>
            <a:r>
              <a:rPr lang="tr-TR" dirty="0"/>
              <a:t>Bir şekilde bireysel olarak her aile için yararlı ve alımlı olan bu özel hizmetlerin kurumlar ve </a:t>
            </a:r>
            <a:r>
              <a:rPr lang="tr-TR" dirty="0" smtClean="0"/>
              <a:t>uzmanlar </a:t>
            </a:r>
            <a:r>
              <a:rPr lang="tr-TR" dirty="0"/>
              <a:t>arasındaki koordinasyonunu </a:t>
            </a:r>
            <a:r>
              <a:rPr lang="tr-TR" dirty="0" smtClean="0"/>
              <a:t>sunar</a:t>
            </a:r>
            <a:r>
              <a:rPr lang="tr-TR" dirty="0"/>
              <a:t> </a:t>
            </a:r>
            <a:r>
              <a:rPr lang="tr-TR" dirty="0" smtClean="0"/>
              <a:t>(</a:t>
            </a:r>
            <a:r>
              <a:rPr lang="en-US" dirty="0"/>
              <a:t>(Nebraska’s </a:t>
            </a:r>
            <a:r>
              <a:rPr lang="en-US" dirty="0" smtClean="0"/>
              <a:t>Individual</a:t>
            </a:r>
            <a:r>
              <a:rPr lang="tr-TR" dirty="0" smtClean="0"/>
              <a:t> </a:t>
            </a:r>
            <a:r>
              <a:rPr lang="en-US" dirty="0" smtClean="0"/>
              <a:t>Family </a:t>
            </a:r>
            <a:r>
              <a:rPr lang="en-US" dirty="0"/>
              <a:t>Service Plan, </a:t>
            </a:r>
            <a:r>
              <a:rPr lang="en-US" dirty="0" err="1"/>
              <a:t>n.d</a:t>
            </a:r>
            <a:r>
              <a:rPr lang="en-US" dirty="0" err="1" smtClean="0"/>
              <a:t>.</a:t>
            </a:r>
            <a:r>
              <a:rPr lang="tr-TR" dirty="0" smtClean="0"/>
              <a:t>’den akt. Aytekin ve Bayhan, 2015).</a:t>
            </a:r>
            <a:endParaRPr lang="tr-TR" dirty="0"/>
          </a:p>
        </p:txBody>
      </p:sp>
    </p:spTree>
    <p:extLst>
      <p:ext uri="{BB962C8B-B14F-4D97-AF65-F5344CB8AC3E}">
        <p14:creationId xmlns:p14="http://schemas.microsoft.com/office/powerpoint/2010/main" val="244894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3311100" cy="530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20687"/>
            <a:ext cx="3381747" cy="530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705898" y="5923078"/>
            <a:ext cx="1732205" cy="369332"/>
          </a:xfrm>
          <a:prstGeom prst="rect">
            <a:avLst/>
          </a:prstGeom>
        </p:spPr>
        <p:txBody>
          <a:bodyPr wrap="none">
            <a:spAutoFit/>
          </a:bodyPr>
          <a:lstStyle/>
          <a:p>
            <a:r>
              <a:rPr lang="tr-TR" dirty="0"/>
              <a:t>(</a:t>
            </a:r>
            <a:r>
              <a:rPr lang="tr-TR" dirty="0" smtClean="0"/>
              <a:t>Aytekin</a:t>
            </a:r>
            <a:r>
              <a:rPr lang="tr-TR" dirty="0"/>
              <a:t>, </a:t>
            </a:r>
            <a:r>
              <a:rPr lang="tr-TR" dirty="0" smtClean="0"/>
              <a:t>2014)</a:t>
            </a:r>
            <a:endParaRPr lang="tr-TR" dirty="0"/>
          </a:p>
        </p:txBody>
      </p:sp>
    </p:spTree>
    <p:extLst>
      <p:ext uri="{BB962C8B-B14F-4D97-AF65-F5344CB8AC3E}">
        <p14:creationId xmlns:p14="http://schemas.microsoft.com/office/powerpoint/2010/main" val="25570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283" y="620688"/>
            <a:ext cx="445543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21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600" y="584684"/>
            <a:ext cx="517680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47" y="620688"/>
            <a:ext cx="5008707"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84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Aile Merkezli Yaklaşım</a:t>
            </a:r>
          </a:p>
        </p:txBody>
      </p:sp>
      <p:sp>
        <p:nvSpPr>
          <p:cNvPr id="3" name="İçerik Yer Tutucusu 2"/>
          <p:cNvSpPr>
            <a:spLocks noGrp="1"/>
          </p:cNvSpPr>
          <p:nvPr>
            <p:ph idx="1"/>
          </p:nvPr>
        </p:nvSpPr>
        <p:spPr/>
        <p:txBody>
          <a:bodyPr>
            <a:normAutofit/>
          </a:bodyPr>
          <a:lstStyle/>
          <a:p>
            <a:pPr algn="just"/>
            <a:r>
              <a:rPr lang="tr-TR" dirty="0"/>
              <a:t>G</a:t>
            </a:r>
            <a:r>
              <a:rPr lang="tr-TR" dirty="0" smtClean="0"/>
              <a:t>elişimsel </a:t>
            </a:r>
            <a:r>
              <a:rPr lang="tr-TR" dirty="0"/>
              <a:t>erken müdahale programında </a:t>
            </a:r>
            <a:r>
              <a:rPr lang="tr-TR" dirty="0" smtClean="0"/>
              <a:t>önemli bir yaklaşımdır</a:t>
            </a:r>
            <a:r>
              <a:rPr lang="tr-TR" dirty="0"/>
              <a:t>. Erken müdahale hizmetlerinde, her aileyle bireysel olarak çalışmak ve ailenin özelliklerini ve görüşlerini dikkate alarak müdahale programları planlamak sonuçları olumlu yönde etkilemektedir. </a:t>
            </a:r>
          </a:p>
        </p:txBody>
      </p:sp>
    </p:spTree>
    <p:extLst>
      <p:ext uri="{BB962C8B-B14F-4D97-AF65-F5344CB8AC3E}">
        <p14:creationId xmlns:p14="http://schemas.microsoft.com/office/powerpoint/2010/main" val="172342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18" y="620688"/>
            <a:ext cx="344932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800" y="620688"/>
            <a:ext cx="357577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625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GELİŞİMSEL ERKEN MÜDAHALE UYGULAMASI: UYGULAMA BASAMAKLARI ÜZERİNE BİR ÖRNEK</a:t>
            </a:r>
          </a:p>
        </p:txBody>
      </p:sp>
      <p:sp>
        <p:nvSpPr>
          <p:cNvPr id="3" name="İçerik Yer Tutucusu 2"/>
          <p:cNvSpPr>
            <a:spLocks noGrp="1"/>
          </p:cNvSpPr>
          <p:nvPr>
            <p:ph idx="1"/>
          </p:nvPr>
        </p:nvSpPr>
        <p:spPr/>
        <p:txBody>
          <a:bodyPr>
            <a:normAutofit/>
          </a:bodyPr>
          <a:lstStyle/>
          <a:p>
            <a:pPr marL="0" indent="0" algn="just">
              <a:buNone/>
            </a:pPr>
            <a:r>
              <a:rPr lang="tr-TR" dirty="0">
                <a:hlinkClick r:id="rId2"/>
              </a:rPr>
              <a:t>https://</a:t>
            </a:r>
            <a:r>
              <a:rPr lang="tr-TR" dirty="0" smtClean="0">
                <a:hlinkClick r:id="rId2"/>
              </a:rPr>
              <a:t>www.researchgate.net/publication/324562917_Gelisimsel_Erken_Mudahale_Uygulamasi_Uygulama_Basamaklari_Uzerine_Bir_Ornek</a:t>
            </a:r>
            <a:endParaRPr lang="tr-TR" dirty="0" smtClean="0"/>
          </a:p>
          <a:p>
            <a:pPr marL="0" indent="0" algn="just">
              <a:buNone/>
            </a:pPr>
            <a:endParaRPr lang="tr-TR" dirty="0"/>
          </a:p>
          <a:p>
            <a:pPr marL="0" indent="0" algn="just">
              <a:buNone/>
            </a:pPr>
            <a:r>
              <a:rPr lang="tr-TR" dirty="0" smtClean="0"/>
              <a:t>(</a:t>
            </a:r>
            <a:r>
              <a:rPr lang="fi-FI" dirty="0" smtClean="0"/>
              <a:t>Aytekin</a:t>
            </a:r>
            <a:r>
              <a:rPr lang="tr-TR" dirty="0" smtClean="0"/>
              <a:t>, </a:t>
            </a:r>
            <a:r>
              <a:rPr lang="fi-FI" dirty="0" smtClean="0"/>
              <a:t>Taştekin</a:t>
            </a:r>
            <a:r>
              <a:rPr lang="tr-TR" dirty="0" smtClean="0"/>
              <a:t> ve </a:t>
            </a:r>
            <a:r>
              <a:rPr lang="fi-FI" dirty="0" smtClean="0"/>
              <a:t>Özkızıklı</a:t>
            </a:r>
            <a:r>
              <a:rPr lang="fi-FI" dirty="0"/>
              <a:t>, </a:t>
            </a:r>
            <a:r>
              <a:rPr lang="fi-FI" dirty="0" smtClean="0"/>
              <a:t>2018</a:t>
            </a:r>
            <a:r>
              <a:rPr lang="fi-FI" dirty="0"/>
              <a:t>). </a:t>
            </a:r>
            <a:endParaRPr lang="tr-TR" dirty="0"/>
          </a:p>
        </p:txBody>
      </p:sp>
    </p:spTree>
    <p:extLst>
      <p:ext uri="{BB962C8B-B14F-4D97-AF65-F5344CB8AC3E}">
        <p14:creationId xmlns:p14="http://schemas.microsoft.com/office/powerpoint/2010/main" val="205583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47500" lnSpcReduction="20000"/>
          </a:bodyPr>
          <a:lstStyle/>
          <a:p>
            <a:pPr algn="just"/>
            <a:r>
              <a:rPr lang="tr-TR" dirty="0"/>
              <a:t>Aile Çalışma ve Sosyal Hizmetler Bakanlığı (2020). ‘Aile Temelli Ulusal Erken Müdahale Programı Geliştirilmesi </a:t>
            </a:r>
            <a:r>
              <a:rPr lang="tr-TR" dirty="0" err="1"/>
              <a:t>Ç</a:t>
            </a:r>
            <a:r>
              <a:rPr lang="tr-TR" dirty="0" err="1" smtClean="0"/>
              <a:t>alıştayı</a:t>
            </a:r>
            <a:r>
              <a:rPr lang="tr-TR" dirty="0" smtClean="0"/>
              <a:t> Sonuç Raporu</a:t>
            </a:r>
            <a:r>
              <a:rPr lang="tr-TR" dirty="0"/>
              <a:t>. 18-20 Şubat </a:t>
            </a:r>
            <a:r>
              <a:rPr lang="tr-TR" dirty="0" smtClean="0"/>
              <a:t>2020, </a:t>
            </a:r>
            <a:r>
              <a:rPr lang="tr-TR" dirty="0"/>
              <a:t>Ankara. </a:t>
            </a:r>
            <a:r>
              <a:rPr lang="tr-TR" dirty="0">
                <a:hlinkClick r:id="rId2"/>
              </a:rPr>
              <a:t>https://</a:t>
            </a:r>
            <a:r>
              <a:rPr lang="tr-TR" dirty="0" smtClean="0">
                <a:hlinkClick r:id="rId2"/>
              </a:rPr>
              <a:t>www.ailevecalisma.gov.tr/media/50399/aile_temelli_ulusal_erken_mudahale_calistay_raporu_2020.pdf</a:t>
            </a:r>
            <a:r>
              <a:rPr lang="tr-TR" dirty="0" smtClean="0"/>
              <a:t> </a:t>
            </a:r>
            <a:endParaRPr lang="tr-TR" dirty="0"/>
          </a:p>
          <a:p>
            <a:pPr algn="just"/>
            <a:r>
              <a:rPr lang="en-US" dirty="0" err="1"/>
              <a:t>Aytekin</a:t>
            </a:r>
            <a:r>
              <a:rPr lang="en-US" dirty="0"/>
              <a:t>, Ç. (2014). </a:t>
            </a:r>
            <a:r>
              <a:rPr lang="en-US" dirty="0" err="1"/>
              <a:t>Ev</a:t>
            </a:r>
            <a:r>
              <a:rPr lang="en-US" dirty="0"/>
              <a:t> </a:t>
            </a:r>
            <a:r>
              <a:rPr lang="en-US" dirty="0" err="1"/>
              <a:t>temelli</a:t>
            </a:r>
            <a:r>
              <a:rPr lang="en-US" dirty="0"/>
              <a:t> </a:t>
            </a:r>
            <a:r>
              <a:rPr lang="en-US" dirty="0" err="1"/>
              <a:t>erken</a:t>
            </a:r>
            <a:r>
              <a:rPr lang="en-US" dirty="0"/>
              <a:t> </a:t>
            </a:r>
            <a:r>
              <a:rPr lang="en-US" dirty="0" err="1"/>
              <a:t>müdahale</a:t>
            </a:r>
            <a:r>
              <a:rPr lang="en-US" dirty="0"/>
              <a:t> </a:t>
            </a:r>
            <a:r>
              <a:rPr lang="en-US" dirty="0" err="1"/>
              <a:t>programının</a:t>
            </a:r>
            <a:r>
              <a:rPr lang="en-US" dirty="0"/>
              <a:t> </a:t>
            </a:r>
            <a:r>
              <a:rPr lang="en-US" dirty="0" err="1"/>
              <a:t>geliştirilmesi</a:t>
            </a:r>
            <a:r>
              <a:rPr lang="en-US" dirty="0"/>
              <a:t>: </a:t>
            </a:r>
            <a:r>
              <a:rPr lang="en-US" dirty="0" err="1"/>
              <a:t>bir</a:t>
            </a:r>
            <a:r>
              <a:rPr lang="en-US" dirty="0"/>
              <a:t> </a:t>
            </a:r>
            <a:r>
              <a:rPr lang="en-US" dirty="0" err="1"/>
              <a:t>vaka</a:t>
            </a:r>
            <a:r>
              <a:rPr lang="en-US" dirty="0"/>
              <a:t> </a:t>
            </a:r>
            <a:r>
              <a:rPr lang="en-US" dirty="0" err="1"/>
              <a:t>çalışması</a:t>
            </a:r>
            <a:r>
              <a:rPr lang="en-US" dirty="0" smtClean="0"/>
              <a:t>.</a:t>
            </a:r>
            <a:r>
              <a:rPr lang="tr-TR" dirty="0"/>
              <a:t> Doktora Tezi. </a:t>
            </a:r>
            <a:r>
              <a:rPr lang="tr-TR" dirty="0" smtClean="0"/>
              <a:t>Hacettepe Üniversitesi Sağlık Bilimleri Enstitüsü.</a:t>
            </a:r>
            <a:endParaRPr lang="tr-TR" dirty="0"/>
          </a:p>
          <a:p>
            <a:pPr algn="just"/>
            <a:r>
              <a:rPr lang="en-US" dirty="0" err="1" smtClean="0"/>
              <a:t>Aytekin</a:t>
            </a:r>
            <a:r>
              <a:rPr lang="en-US" dirty="0"/>
              <a:t>, </a:t>
            </a:r>
            <a:r>
              <a:rPr lang="tr-TR" dirty="0" smtClean="0"/>
              <a:t>Ç</a:t>
            </a:r>
            <a:r>
              <a:rPr lang="en-US" dirty="0" smtClean="0"/>
              <a:t>.,  </a:t>
            </a:r>
            <a:r>
              <a:rPr lang="en-US" dirty="0" err="1"/>
              <a:t>Bayhan</a:t>
            </a:r>
            <a:r>
              <a:rPr lang="en-US" dirty="0"/>
              <a:t>, P. (2016). Developing the Home-based Early Intervention Program: A Case Study. International Journal of Early Childhood Special Education, 8(1</a:t>
            </a:r>
            <a:r>
              <a:rPr lang="en-US" dirty="0" smtClean="0"/>
              <a:t>).</a:t>
            </a:r>
            <a:endParaRPr lang="tr-TR" dirty="0" smtClean="0"/>
          </a:p>
          <a:p>
            <a:pPr algn="just"/>
            <a:r>
              <a:rPr lang="tr-TR" dirty="0" smtClean="0"/>
              <a:t>Aytekin, Ç., Taştekin, E., </a:t>
            </a:r>
            <a:r>
              <a:rPr lang="tr-TR" dirty="0" err="1" smtClean="0"/>
              <a:t>Özkızıklı</a:t>
            </a:r>
            <a:r>
              <a:rPr lang="tr-TR" dirty="0" smtClean="0"/>
              <a:t>, </a:t>
            </a:r>
            <a:r>
              <a:rPr lang="tr-TR" dirty="0"/>
              <a:t>A. S. , (2018).  Gelişimsel Erken Müdahale Uygulaması: Uygulama Basamakları Üzerine Bir Örnek . 2nd International Congress on Early Childhood </a:t>
            </a:r>
            <a:r>
              <a:rPr lang="tr-TR" dirty="0" err="1"/>
              <a:t>Intervention</a:t>
            </a:r>
            <a:r>
              <a:rPr lang="tr-TR" dirty="0"/>
              <a:t> (ICECI 2018</a:t>
            </a:r>
            <a:r>
              <a:rPr lang="tr-TR" dirty="0" smtClean="0"/>
              <a:t>). </a:t>
            </a:r>
          </a:p>
          <a:p>
            <a:pPr algn="just"/>
            <a:r>
              <a:rPr lang="tr-TR" dirty="0" smtClean="0"/>
              <a:t>Bakkaloğlu</a:t>
            </a:r>
            <a:r>
              <a:rPr lang="tr-TR" dirty="0"/>
              <a:t>, H. (2013). Ebeveynlerin gözüyle özel gereksinimli çocukların erken müdahaleden okul öncesi programlara geçiş süreci. Eğitim ve Bilim, 38(169</a:t>
            </a:r>
            <a:r>
              <a:rPr lang="tr-TR" dirty="0" smtClean="0"/>
              <a:t>).</a:t>
            </a:r>
          </a:p>
          <a:p>
            <a:pPr algn="just"/>
            <a:r>
              <a:rPr lang="tr-TR" dirty="0" smtClean="0"/>
              <a:t>Değirmenci</a:t>
            </a:r>
            <a:r>
              <a:rPr lang="tr-TR" dirty="0"/>
              <a:t>, G</a:t>
            </a:r>
            <a:r>
              <a:rPr lang="tr-TR" dirty="0" smtClean="0"/>
              <a:t>., </a:t>
            </a:r>
            <a:r>
              <a:rPr lang="tr-TR" dirty="0" err="1" smtClean="0"/>
              <a:t>Karahisar</a:t>
            </a:r>
            <a:r>
              <a:rPr lang="tr-TR" dirty="0"/>
              <a:t>, S. (2015). Erken Müdahale Programlarında Aile Merkezli Uygulamalara Örnek Bir Model: </a:t>
            </a:r>
            <a:r>
              <a:rPr lang="tr-TR" dirty="0" err="1"/>
              <a:t>National</a:t>
            </a:r>
            <a:r>
              <a:rPr lang="tr-TR" dirty="0"/>
              <a:t> Early </a:t>
            </a:r>
            <a:r>
              <a:rPr lang="tr-TR" dirty="0" err="1"/>
              <a:t>Intervention</a:t>
            </a:r>
            <a:r>
              <a:rPr lang="tr-TR" dirty="0"/>
              <a:t> </a:t>
            </a:r>
            <a:r>
              <a:rPr lang="tr-TR" dirty="0" err="1"/>
              <a:t>Longitudinal</a:t>
            </a:r>
            <a:r>
              <a:rPr lang="tr-TR" dirty="0"/>
              <a:t> Study (NEILS), ABD) . Hacettepe University </a:t>
            </a:r>
            <a:r>
              <a:rPr lang="tr-TR" dirty="0" err="1"/>
              <a:t>Faculty</a:t>
            </a:r>
            <a:r>
              <a:rPr lang="tr-TR" dirty="0"/>
              <a:t> of </a:t>
            </a:r>
            <a:r>
              <a:rPr lang="tr-TR" dirty="0" err="1"/>
              <a:t>Health</a:t>
            </a:r>
            <a:r>
              <a:rPr lang="tr-TR" dirty="0"/>
              <a:t> Sciences Journal, Uluslararası Katılımlı 3. Çocuk Gelişimi ve Eğitimi Kongre Kitabı</a:t>
            </a:r>
            <a:r>
              <a:rPr lang="tr-TR" dirty="0" smtClean="0"/>
              <a:t>.</a:t>
            </a:r>
          </a:p>
          <a:p>
            <a:pPr algn="just"/>
            <a:r>
              <a:rPr lang="tr-TR" dirty="0" smtClean="0"/>
              <a:t>Gözün Kahraman, Ö., Ceylan, Ş., Yıldız Bıçakçı, M.</a:t>
            </a:r>
            <a:r>
              <a:rPr lang="tr-TR" dirty="0"/>
              <a:t> </a:t>
            </a:r>
            <a:r>
              <a:rPr lang="tr-TR" dirty="0" smtClean="0"/>
              <a:t>(2017). Her gün Erken Müdahale</a:t>
            </a:r>
            <a:r>
              <a:rPr lang="tr-TR" dirty="0"/>
              <a:t>! Küçük Çocuklar ve Ailelerine Yönelik Günlük Rutinlere </a:t>
            </a:r>
            <a:r>
              <a:rPr lang="tr-TR" dirty="0" smtClean="0"/>
              <a:t>Yerleştirilmiş Etkinlikler. Nobel.</a:t>
            </a:r>
            <a:endParaRPr lang="tr-TR" dirty="0" smtClean="0"/>
          </a:p>
          <a:p>
            <a:pPr algn="just"/>
            <a:r>
              <a:rPr lang="tr-TR" dirty="0" smtClean="0"/>
              <a:t>Yıldız </a:t>
            </a:r>
            <a:r>
              <a:rPr lang="tr-TR" dirty="0"/>
              <a:t>Bıçakçı, M., </a:t>
            </a:r>
            <a:r>
              <a:rPr lang="tr-TR" dirty="0" smtClean="0"/>
              <a:t>Emre </a:t>
            </a:r>
            <a:r>
              <a:rPr lang="tr-TR" dirty="0"/>
              <a:t>Bolatbaş, E. (</a:t>
            </a:r>
            <a:r>
              <a:rPr lang="tr-TR" dirty="0" smtClean="0"/>
              <a:t>2018). “Erken </a:t>
            </a:r>
            <a:r>
              <a:rPr lang="tr-TR" dirty="0"/>
              <a:t>Müdahale ve Aile Merkezli Uygulamalar”, Erken Müdahale, ed. P. Bayhan, 103-120, Hedef Cs Yayınları, </a:t>
            </a:r>
            <a:r>
              <a:rPr lang="tr-TR" dirty="0" smtClean="0"/>
              <a:t>Ankara. </a:t>
            </a:r>
            <a:r>
              <a:rPr lang="tr-TR" dirty="0"/>
              <a:t>ISBN: </a:t>
            </a:r>
            <a:r>
              <a:rPr lang="tr-TR" dirty="0" smtClean="0"/>
              <a:t>978-605-9877-72-5.</a:t>
            </a:r>
            <a:endParaRPr lang="tr-TR" dirty="0"/>
          </a:p>
        </p:txBody>
      </p:sp>
    </p:spTree>
    <p:extLst>
      <p:ext uri="{BB962C8B-B14F-4D97-AF65-F5344CB8AC3E}">
        <p14:creationId xmlns:p14="http://schemas.microsoft.com/office/powerpoint/2010/main" val="99210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t>Aile merkezli yaklaşımın temel ilkesi; ailenin güçlü yönlerine odaklanmak, ailenin farklılıklarına ve değerlerine saygı duymak, ailenin kendi otoritesine karar vermesine ve desteklemesine izin vermek, aile ile açık ve işbirlikçi bir şekilde iletişim kurmak ve hizmet sunma konusunda esnek bir yaklaşıma sahip olmaktır (</a:t>
            </a:r>
            <a:r>
              <a:rPr lang="tr-TR" dirty="0" err="1"/>
              <a:t>Bailey</a:t>
            </a:r>
            <a:r>
              <a:rPr lang="tr-TR" dirty="0"/>
              <a:t>, Raspa ve </a:t>
            </a:r>
            <a:r>
              <a:rPr lang="tr-TR" dirty="0" err="1"/>
              <a:t>Fox</a:t>
            </a:r>
            <a:r>
              <a:rPr lang="tr-TR" dirty="0"/>
              <a:t>, 2012’den akt. Aytekin ve Bayhan, 2016).</a:t>
            </a:r>
          </a:p>
          <a:p>
            <a:pPr algn="just"/>
            <a:endParaRPr lang="tr-TR" dirty="0"/>
          </a:p>
        </p:txBody>
      </p:sp>
    </p:spTree>
    <p:extLst>
      <p:ext uri="{BB962C8B-B14F-4D97-AF65-F5344CB8AC3E}">
        <p14:creationId xmlns:p14="http://schemas.microsoft.com/office/powerpoint/2010/main" val="241373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Aile </a:t>
            </a:r>
            <a:r>
              <a:rPr lang="tr-TR" dirty="0" smtClean="0"/>
              <a:t>merkezli yaklaşımda program</a:t>
            </a:r>
            <a:r>
              <a:rPr lang="tr-TR" dirty="0"/>
              <a:t>, çocuğun ve ailenin önceliklerini ve ihtiyaçlarını ön planda tutar, programın her adımında ailenin görüş ve fikirlerini dikkate alır. Programın çocuğun ve ailenin güçlü yönlerinin belirlenerek yürütülmesi ve bu güçlü yönlerden programı uygulamaya başlanması hedeflenmektedir </a:t>
            </a:r>
            <a:r>
              <a:rPr lang="tr-TR" dirty="0" smtClean="0"/>
              <a:t>(</a:t>
            </a:r>
            <a:r>
              <a:rPr lang="tr-TR" dirty="0"/>
              <a:t>Aytekin ve Bayhan, 2016</a:t>
            </a:r>
            <a:r>
              <a:rPr lang="tr-TR" dirty="0" smtClean="0"/>
              <a:t>).</a:t>
            </a:r>
            <a:endParaRPr lang="tr-TR" dirty="0"/>
          </a:p>
        </p:txBody>
      </p:sp>
    </p:spTree>
    <p:extLst>
      <p:ext uri="{BB962C8B-B14F-4D97-AF65-F5344CB8AC3E}">
        <p14:creationId xmlns:p14="http://schemas.microsoft.com/office/powerpoint/2010/main" val="2185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Aile Merkezli Uygulamaların Amaçları</a:t>
            </a:r>
          </a:p>
        </p:txBody>
      </p:sp>
      <p:sp>
        <p:nvSpPr>
          <p:cNvPr id="3" name="İçerik Yer Tutucusu 2"/>
          <p:cNvSpPr>
            <a:spLocks noGrp="1"/>
          </p:cNvSpPr>
          <p:nvPr>
            <p:ph idx="1"/>
          </p:nvPr>
        </p:nvSpPr>
        <p:spPr/>
        <p:txBody>
          <a:bodyPr>
            <a:normAutofit fontScale="77500" lnSpcReduction="20000"/>
          </a:bodyPr>
          <a:lstStyle/>
          <a:p>
            <a:pPr algn="just"/>
            <a:r>
              <a:rPr lang="tr-TR" dirty="0"/>
              <a:t>Ailenin </a:t>
            </a:r>
            <a:r>
              <a:rPr lang="tr-TR" dirty="0" smtClean="0"/>
              <a:t>Güçlendirilmesi ve Çocuğun Güçlendirilmesi</a:t>
            </a:r>
          </a:p>
          <a:p>
            <a:pPr marL="0" indent="0" algn="just">
              <a:buNone/>
            </a:pPr>
            <a:r>
              <a:rPr lang="tr-TR" dirty="0"/>
              <a:t>Bu iki ana başlık dışında aile merkezli uygulamaların </a:t>
            </a:r>
            <a:r>
              <a:rPr lang="tr-TR" dirty="0" smtClean="0"/>
              <a:t>amaçları:</a:t>
            </a:r>
          </a:p>
          <a:p>
            <a:pPr marL="0" indent="0" algn="just">
              <a:buNone/>
            </a:pPr>
            <a:r>
              <a:rPr lang="tr-TR" dirty="0" smtClean="0"/>
              <a:t>X </a:t>
            </a:r>
            <a:r>
              <a:rPr lang="tr-TR" dirty="0"/>
              <a:t>Çocuğun gelişimine çok yönlü destek olmak,</a:t>
            </a:r>
          </a:p>
          <a:p>
            <a:pPr marL="0" indent="0" algn="just">
              <a:buNone/>
            </a:pPr>
            <a:r>
              <a:rPr lang="tr-TR" dirty="0"/>
              <a:t>X Çocuğun gelişimine ev ortamında destek olabilmek,</a:t>
            </a:r>
          </a:p>
          <a:p>
            <a:pPr marL="0" indent="0" algn="just">
              <a:buNone/>
            </a:pPr>
            <a:r>
              <a:rPr lang="tr-TR" dirty="0"/>
              <a:t>X Çocuğun ev ortamının düzenlenmesini sağlamak,</a:t>
            </a:r>
          </a:p>
          <a:p>
            <a:pPr marL="0" indent="0" algn="just">
              <a:buNone/>
            </a:pPr>
            <a:r>
              <a:rPr lang="tr-TR" dirty="0"/>
              <a:t>X Aileyi çok yönlü desteklemek,</a:t>
            </a:r>
          </a:p>
          <a:p>
            <a:pPr marL="0" indent="0" algn="just">
              <a:buNone/>
            </a:pPr>
            <a:r>
              <a:rPr lang="tr-TR" dirty="0"/>
              <a:t>X Ailenin çocuğu için yapabildiklerini görmesini sağlamak,</a:t>
            </a:r>
          </a:p>
          <a:p>
            <a:pPr marL="0" indent="0" algn="just">
              <a:buNone/>
            </a:pPr>
            <a:r>
              <a:rPr lang="tr-TR" dirty="0"/>
              <a:t>X Ailenin çocuğunu tanımasını desteklemek,</a:t>
            </a:r>
          </a:p>
          <a:p>
            <a:pPr marL="0" indent="0" algn="just">
              <a:buNone/>
            </a:pPr>
            <a:r>
              <a:rPr lang="tr-TR" dirty="0"/>
              <a:t>X Çocuk ve aile arasındaki iletişimin güçlenmesini </a:t>
            </a:r>
            <a:r>
              <a:rPr lang="tr-TR" dirty="0" smtClean="0"/>
              <a:t>sağlamak (Yıldız </a:t>
            </a:r>
            <a:r>
              <a:rPr lang="tr-TR" dirty="0"/>
              <a:t>Bıçakçı ve Emre Bolatbaş, 2018). </a:t>
            </a:r>
          </a:p>
          <a:p>
            <a:pPr marL="0" indent="0" algn="just">
              <a:buNone/>
            </a:pPr>
            <a:endParaRPr lang="tr-TR" dirty="0"/>
          </a:p>
        </p:txBody>
      </p:sp>
    </p:spTree>
    <p:extLst>
      <p:ext uri="{BB962C8B-B14F-4D97-AF65-F5344CB8AC3E}">
        <p14:creationId xmlns:p14="http://schemas.microsoft.com/office/powerpoint/2010/main" val="25892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Aile Merkezli Uygulamalarda Ev Ziyaretlerinin Önemi</a:t>
            </a:r>
          </a:p>
        </p:txBody>
      </p:sp>
      <p:sp>
        <p:nvSpPr>
          <p:cNvPr id="3" name="İçerik Yer Tutucusu 2"/>
          <p:cNvSpPr>
            <a:spLocks noGrp="1"/>
          </p:cNvSpPr>
          <p:nvPr>
            <p:ph idx="1"/>
          </p:nvPr>
        </p:nvSpPr>
        <p:spPr/>
        <p:txBody>
          <a:bodyPr/>
          <a:lstStyle/>
          <a:p>
            <a:pPr algn="just"/>
            <a:r>
              <a:rPr lang="tr-TR" dirty="0"/>
              <a:t>İlgili profesyonel ev ziyaretleri ile bebek/çocuğa ve onlarla her daim birlikte </a:t>
            </a:r>
            <a:r>
              <a:rPr lang="tr-TR" dirty="0" smtClean="0"/>
              <a:t>olan ailelere </a:t>
            </a:r>
            <a:r>
              <a:rPr lang="tr-TR" dirty="0"/>
              <a:t>destek sağlamayı amaçlamaktadır.</a:t>
            </a:r>
          </a:p>
        </p:txBody>
      </p:sp>
    </p:spTree>
    <p:extLst>
      <p:ext uri="{BB962C8B-B14F-4D97-AF65-F5344CB8AC3E}">
        <p14:creationId xmlns:p14="http://schemas.microsoft.com/office/powerpoint/2010/main" val="113488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ERKEN MÜDAHALE PROGRAMLARINDA AİLE MERKEZLİ </a:t>
            </a:r>
            <a:r>
              <a:rPr lang="tr-TR" sz="2800" dirty="0" smtClean="0"/>
              <a:t>UYGULAMALAR</a:t>
            </a:r>
            <a:endParaRPr lang="tr-TR" sz="2800" dirty="0"/>
          </a:p>
        </p:txBody>
      </p:sp>
      <p:sp>
        <p:nvSpPr>
          <p:cNvPr id="3" name="İçerik Yer Tutucusu 2"/>
          <p:cNvSpPr>
            <a:spLocks noGrp="1"/>
          </p:cNvSpPr>
          <p:nvPr>
            <p:ph idx="1"/>
          </p:nvPr>
        </p:nvSpPr>
        <p:spPr/>
        <p:txBody>
          <a:bodyPr>
            <a:normAutofit/>
          </a:bodyPr>
          <a:lstStyle/>
          <a:p>
            <a:pPr marL="0" indent="0" algn="just">
              <a:buNone/>
            </a:pPr>
            <a:r>
              <a:rPr lang="tr-TR" sz="1700" dirty="0" smtClean="0"/>
              <a:t>Amerika </a:t>
            </a:r>
            <a:r>
              <a:rPr lang="en-US" sz="1700" dirty="0" smtClean="0"/>
              <a:t>National Early</a:t>
            </a:r>
            <a:r>
              <a:rPr lang="tr-TR" sz="1700" dirty="0" smtClean="0"/>
              <a:t> </a:t>
            </a:r>
            <a:r>
              <a:rPr lang="en-US" sz="1700" dirty="0" smtClean="0"/>
              <a:t>Intervention Longitudinal Study</a:t>
            </a:r>
            <a:r>
              <a:rPr lang="tr-TR" sz="1700" dirty="0" smtClean="0"/>
              <a:t> </a:t>
            </a:r>
            <a:r>
              <a:rPr lang="en-US" sz="1700" dirty="0" smtClean="0"/>
              <a:t>(NEILS)</a:t>
            </a:r>
            <a:r>
              <a:rPr lang="tr-TR" sz="1700" dirty="0" smtClean="0"/>
              <a:t> Program </a:t>
            </a:r>
            <a:r>
              <a:rPr lang="tr-TR" sz="1700" dirty="0"/>
              <a:t>Planı </a:t>
            </a:r>
            <a:r>
              <a:rPr lang="tr-TR" sz="1700" dirty="0" smtClean="0"/>
              <a:t>erken </a:t>
            </a:r>
            <a:r>
              <a:rPr lang="tr-TR" sz="1700" dirty="0"/>
              <a:t>müdahale </a:t>
            </a:r>
            <a:r>
              <a:rPr lang="tr-TR" sz="1700" dirty="0" smtClean="0"/>
              <a:t>çalışmasında </a:t>
            </a:r>
            <a:r>
              <a:rPr lang="tr-TR" sz="1700" dirty="0"/>
              <a:t>temelde beş temel soruya cevap verir nitelikte olması hedeflenmiştir: </a:t>
            </a:r>
            <a:endParaRPr lang="tr-TR" sz="1700" dirty="0" smtClean="0"/>
          </a:p>
          <a:p>
            <a:pPr algn="just"/>
            <a:r>
              <a:rPr lang="tr-TR" sz="1700" dirty="0" smtClean="0"/>
              <a:t>Erken </a:t>
            </a:r>
            <a:r>
              <a:rPr lang="tr-TR" sz="1700" dirty="0"/>
              <a:t>müdahale hizmeti alan çocuklar ve aileleri kimlerdir</a:t>
            </a:r>
            <a:r>
              <a:rPr lang="tr-TR" sz="1700" dirty="0" smtClean="0"/>
              <a:t>?</a:t>
            </a:r>
          </a:p>
          <a:p>
            <a:pPr algn="just"/>
            <a:r>
              <a:rPr lang="tr-TR" sz="1700" dirty="0" smtClean="0"/>
              <a:t>Erken </a:t>
            </a:r>
            <a:r>
              <a:rPr lang="tr-TR" sz="1700" dirty="0"/>
              <a:t>müdahale hizmetlerine katılan çocuklar ve aileleri hangi hizmetleri almaktadırlar</a:t>
            </a:r>
            <a:r>
              <a:rPr lang="tr-TR" sz="1700" dirty="0" smtClean="0"/>
              <a:t>?</a:t>
            </a:r>
          </a:p>
          <a:p>
            <a:pPr algn="just"/>
            <a:r>
              <a:rPr lang="tr-TR" sz="1700" dirty="0" smtClean="0"/>
              <a:t>Erken </a:t>
            </a:r>
            <a:r>
              <a:rPr lang="tr-TR" sz="1700" dirty="0"/>
              <a:t>müdahale hizmetlerinin maliyeti ne kadardır? </a:t>
            </a:r>
            <a:endParaRPr lang="tr-TR" sz="1700" dirty="0" smtClean="0"/>
          </a:p>
          <a:p>
            <a:pPr algn="just"/>
            <a:r>
              <a:rPr lang="tr-TR" sz="1700" dirty="0" smtClean="0"/>
              <a:t>Erken </a:t>
            </a:r>
            <a:r>
              <a:rPr lang="tr-TR" sz="1700" dirty="0"/>
              <a:t>müdahale programı sonunda katılan çocuk ve ailenin kazanımları nelerdir</a:t>
            </a:r>
            <a:r>
              <a:rPr lang="tr-TR" sz="1700" dirty="0" smtClean="0"/>
              <a:t>?</a:t>
            </a:r>
          </a:p>
          <a:p>
            <a:pPr algn="just"/>
            <a:r>
              <a:rPr lang="tr-TR" sz="1700" dirty="0" smtClean="0"/>
              <a:t>Çocuk </a:t>
            </a:r>
            <a:r>
              <a:rPr lang="tr-TR" sz="1700" dirty="0"/>
              <a:t>ve aile özellikleri bakımından program sonunda farklılıklar nelerdir</a:t>
            </a:r>
            <a:r>
              <a:rPr lang="tr-TR" sz="1700" dirty="0" smtClean="0"/>
              <a:t>? (</a:t>
            </a:r>
            <a:r>
              <a:rPr lang="tr-TR" sz="1700" dirty="0"/>
              <a:t>Değirmenci </a:t>
            </a:r>
            <a:r>
              <a:rPr lang="tr-TR" sz="1700" dirty="0" smtClean="0"/>
              <a:t>ve </a:t>
            </a:r>
            <a:r>
              <a:rPr lang="tr-TR" sz="1700" dirty="0" err="1" smtClean="0"/>
              <a:t>Karahisar</a:t>
            </a:r>
            <a:r>
              <a:rPr lang="tr-TR" sz="1700" dirty="0"/>
              <a:t>, </a:t>
            </a:r>
            <a:r>
              <a:rPr lang="tr-TR" sz="1700" dirty="0" smtClean="0"/>
              <a:t>2015</a:t>
            </a:r>
            <a:r>
              <a:rPr lang="tr-TR" sz="1700" dirty="0"/>
              <a:t>).</a:t>
            </a:r>
          </a:p>
        </p:txBody>
      </p:sp>
    </p:spTree>
    <p:extLst>
      <p:ext uri="{BB962C8B-B14F-4D97-AF65-F5344CB8AC3E}">
        <p14:creationId xmlns:p14="http://schemas.microsoft.com/office/powerpoint/2010/main" val="356487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Ailenin katılımı ile gerçekleşen erken müdahale </a:t>
            </a:r>
            <a:r>
              <a:rPr lang="tr-TR" dirty="0" smtClean="0"/>
              <a:t>olumsuz durumların </a:t>
            </a:r>
            <a:r>
              <a:rPr lang="tr-TR" dirty="0"/>
              <a:t>gelişime etkilerini çocuklar ve aileleri için azaltmayı hedeflemenin </a:t>
            </a:r>
            <a:r>
              <a:rPr lang="tr-TR" dirty="0" smtClean="0"/>
              <a:t>yanında sağlıklı </a:t>
            </a:r>
            <a:r>
              <a:rPr lang="tr-TR" dirty="0"/>
              <a:t>ve etkili anne babalık uygulamalarını öğretmeyi de amaç edinmektedir (</a:t>
            </a:r>
            <a:r>
              <a:rPr lang="tr-TR" dirty="0" err="1" smtClean="0"/>
              <a:t>Knitzer</a:t>
            </a:r>
            <a:r>
              <a:rPr lang="tr-TR" dirty="0" smtClean="0"/>
              <a:t> &amp;</a:t>
            </a:r>
            <a:r>
              <a:rPr lang="tr-TR" dirty="0" err="1" smtClean="0"/>
              <a:t>Lefkowitz</a:t>
            </a:r>
            <a:r>
              <a:rPr lang="tr-TR" dirty="0"/>
              <a:t>, </a:t>
            </a:r>
            <a:r>
              <a:rPr lang="tr-TR" dirty="0" smtClean="0"/>
              <a:t>2006’dan akt. </a:t>
            </a:r>
            <a:r>
              <a:rPr lang="tr-TR" dirty="0"/>
              <a:t>Değirmenci ve </a:t>
            </a:r>
            <a:r>
              <a:rPr lang="tr-TR" dirty="0" err="1"/>
              <a:t>Karahisar</a:t>
            </a:r>
            <a:r>
              <a:rPr lang="tr-TR" dirty="0"/>
              <a:t>, 2015</a:t>
            </a:r>
            <a:r>
              <a:rPr lang="tr-TR" dirty="0" smtClean="0"/>
              <a:t>).</a:t>
            </a:r>
            <a:endParaRPr lang="tr-TR" dirty="0"/>
          </a:p>
        </p:txBody>
      </p:sp>
    </p:spTree>
    <p:extLst>
      <p:ext uri="{BB962C8B-B14F-4D97-AF65-F5344CB8AC3E}">
        <p14:creationId xmlns:p14="http://schemas.microsoft.com/office/powerpoint/2010/main" val="28334116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276</TotalTime>
  <Words>2137</Words>
  <Application>Microsoft Office PowerPoint</Application>
  <PresentationFormat>Ekran Gösterisi (4:3)</PresentationFormat>
  <Paragraphs>120</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Raptiye</vt:lpstr>
      <vt:lpstr>AİLE MERKEZLİ PROGRAMLAR</vt:lpstr>
      <vt:lpstr>PowerPoint Sunusu</vt:lpstr>
      <vt:lpstr>Aile Merkezli Yaklaşım</vt:lpstr>
      <vt:lpstr>PowerPoint Sunusu</vt:lpstr>
      <vt:lpstr>PowerPoint Sunusu</vt:lpstr>
      <vt:lpstr>Aile Merkezli Uygulamaların Amaçları</vt:lpstr>
      <vt:lpstr>Aile Merkezli Uygulamalarda Ev Ziyaretlerinin Önemi</vt:lpstr>
      <vt:lpstr>ERKEN MÜDAHALE PROGRAMLARINDA AİLE MERKEZLİ UYGULAMALAR</vt:lpstr>
      <vt:lpstr>PowerPoint Sunusu</vt:lpstr>
      <vt:lpstr>PowerPoint Sunusu</vt:lpstr>
      <vt:lpstr>AİLE TEMELLİ ULUSAL ERKEN MÜDAHALE PROGRAMI GELİŞTİRİLMESİ ÇALIŞTAYI SONUÇ RAPORU (18-20 Şubat 2020, Ankara)</vt:lpstr>
      <vt:lpstr>PowerPoint Sunusu</vt:lpstr>
      <vt:lpstr>Bireyselleştirilmiş Aile Hizmet Planı</vt:lpstr>
      <vt:lpstr>PowerPoint Sunusu</vt:lpstr>
      <vt:lpstr>BAHP Ekibi</vt:lpstr>
      <vt:lpstr>BAHP Konuları</vt:lpstr>
      <vt:lpstr>Bir çocuğun BAHP’ı aşağıdakileri içermelidir:</vt:lpstr>
      <vt:lpstr>PowerPoint Sunusu</vt:lpstr>
      <vt:lpstr>PowerPoint Sunusu</vt:lpstr>
      <vt:lpstr>BAHP Süreci Aşamaları</vt:lpstr>
      <vt:lpstr>BAHP Toplantıları</vt:lpstr>
      <vt:lpstr>Hizmetlerin sıklığını belirlemek için göz önünde bulundurması gereken sorular </vt:lpstr>
      <vt:lpstr>PowerPoint Sunusu</vt:lpstr>
      <vt:lpstr>BAHP’ın ailelere sağladığı yararlar</vt:lpstr>
      <vt:lpstr>PowerPoint Sunusu</vt:lpstr>
      <vt:lpstr>PowerPoint Sunusu</vt:lpstr>
      <vt:lpstr>PowerPoint Sunusu</vt:lpstr>
      <vt:lpstr>PowerPoint Sunusu</vt:lpstr>
      <vt:lpstr>PowerPoint Sunusu</vt:lpstr>
      <vt:lpstr>PowerPoint Sunusu</vt:lpstr>
      <vt:lpstr>GELİŞİMSEL ERKEN MÜDAHALE UYGULAMASI: UYGULAMA BASAMAKLARI ÜZERİNE BİR ÖRNEK</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Erken müdahale ile ilgili tanım ve kavramlar</dc:title>
  <dc:creator>AYÇA</dc:creator>
  <cp:lastModifiedBy>Ayçin Köycekaş</cp:lastModifiedBy>
  <cp:revision>39</cp:revision>
  <dcterms:created xsi:type="dcterms:W3CDTF">2021-04-10T13:29:01Z</dcterms:created>
  <dcterms:modified xsi:type="dcterms:W3CDTF">2021-04-18T20:07:53Z</dcterms:modified>
</cp:coreProperties>
</file>