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237591"/>
            <a:ext cx="9068586" cy="2173044"/>
          </a:xfrm>
        </p:spPr>
        <p:txBody>
          <a:bodyPr/>
          <a:lstStyle/>
          <a:p>
            <a:r>
              <a:rPr lang="tr-TR" dirty="0" smtClean="0"/>
              <a:t>MBT-303</a:t>
            </a:r>
            <a:br>
              <a:rPr lang="tr-TR" dirty="0" smtClean="0"/>
            </a:br>
            <a:r>
              <a:rPr lang="tr-TR" dirty="0" smtClean="0"/>
              <a:t>Özel Öğretim Yöntemleri-I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2100" y="4776395"/>
            <a:ext cx="9070848" cy="548640"/>
          </a:xfrm>
        </p:spPr>
        <p:txBody>
          <a:bodyPr>
            <a:normAutofit/>
          </a:bodyPr>
          <a:lstStyle/>
          <a:p>
            <a:r>
              <a:rPr lang="tr-TR" sz="2000" b="1" smtClean="0"/>
              <a:t>Hafta 2:</a:t>
            </a:r>
            <a:r>
              <a:rPr lang="tr-TR" sz="2000" smtClean="0"/>
              <a:t> </a:t>
            </a:r>
            <a:r>
              <a:rPr lang="tr-TR" sz="2000" dirty="0" smtClean="0"/>
              <a:t>Bilişim Teknolojileri Eğitiminin Amaçları-I-İlköğretim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1542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3035" y="448956"/>
            <a:ext cx="10372165" cy="1143175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</a:t>
            </a:r>
            <a:r>
              <a:rPr lang="tr-TR" sz="4000" dirty="0" smtClean="0"/>
              <a:t>Konuları</a:t>
            </a:r>
            <a:endParaRPr lang="tr-TR" sz="4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979" y="1721224"/>
            <a:ext cx="9466729" cy="467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67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Bilişim Teknolojileri ve Yazılım </a:t>
            </a:r>
            <a:r>
              <a:rPr lang="tr-TR" dirty="0" smtClean="0"/>
              <a:t>Dersi Öğretim Programı (2017). </a:t>
            </a:r>
            <a:r>
              <a:rPr lang="tr-TR" smtClean="0"/>
              <a:t>MEB.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857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9525" y="473336"/>
            <a:ext cx="10490499" cy="94667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İlköğretim </a:t>
            </a:r>
            <a:r>
              <a:rPr lang="tr-TR" i="1" dirty="0" smtClean="0"/>
              <a:t>Bilişim Teknolojileri ve Yazılım </a:t>
            </a:r>
            <a:r>
              <a:rPr lang="tr-TR" dirty="0" smtClean="0"/>
              <a:t>Dersinin Hedefleri: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306" y="1882589"/>
            <a:ext cx="7917627" cy="4367604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Bilişim Teknolojileri ve Yazılım Dersi ile Öğrencilerin</a:t>
            </a:r>
            <a:r>
              <a:rPr lang="tr-TR" sz="2000" dirty="0" smtClean="0"/>
              <a:t>;</a:t>
            </a:r>
          </a:p>
          <a:p>
            <a:r>
              <a:rPr lang="tr-TR" sz="2000" dirty="0" smtClean="0"/>
              <a:t>Soyut düşünme, mantık, algoritmalar ve veri temsili dahil olmak üzere bilgisayar biliminin temel kavramlarını anlayıp uygulayabilmesi,</a:t>
            </a:r>
          </a:p>
          <a:p>
            <a:r>
              <a:rPr lang="tr-TR" sz="2000" dirty="0" smtClean="0"/>
              <a:t>Problemleri çözebilmek için bilgi ve iletişim teknolojilerini değerlendirip uygulayabilmesi,</a:t>
            </a:r>
          </a:p>
          <a:p>
            <a:r>
              <a:rPr lang="tr-TR" sz="2000" dirty="0" smtClean="0"/>
              <a:t>Problemleri bilgi-</a:t>
            </a:r>
            <a:r>
              <a:rPr lang="tr-TR" sz="2000" dirty="0" err="1" smtClean="0"/>
              <a:t>işlemsel</a:t>
            </a:r>
            <a:r>
              <a:rPr lang="tr-TR" sz="2000" dirty="0" smtClean="0"/>
              <a:t> terimler ile analiz edebilmesi ve problemlerin çözümü için gerekli bilgi ve zihinsel becerileri edinebilmesi,</a:t>
            </a:r>
          </a:p>
          <a:p>
            <a:r>
              <a:rPr lang="tr-TR" sz="2000" dirty="0" smtClean="0"/>
              <a:t>Bilgi ve iletişim teknolojilerini sorumlu, yetkin, kendinden emin ve yenilikçi kullanabilmesi hedeflenmiştir.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7782" y="1420009"/>
            <a:ext cx="3382047" cy="514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22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3793" y="642594"/>
            <a:ext cx="10361407" cy="1196964"/>
          </a:xfrm>
        </p:spPr>
        <p:txBody>
          <a:bodyPr>
            <a:normAutofit fontScale="90000"/>
          </a:bodyPr>
          <a:lstStyle/>
          <a:p>
            <a:r>
              <a:rPr lang="tr-TR" dirty="0"/>
              <a:t>İlköğretim </a:t>
            </a:r>
            <a:r>
              <a:rPr lang="tr-TR" i="1" dirty="0"/>
              <a:t>Bilişim Teknolojileri ve Yazılım </a:t>
            </a:r>
            <a:r>
              <a:rPr lang="tr-TR" dirty="0" smtClean="0"/>
              <a:t>Dersinin Genel Amaçları: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4701" y="2103120"/>
            <a:ext cx="10897497" cy="4179346"/>
          </a:xfrm>
        </p:spPr>
        <p:txBody>
          <a:bodyPr/>
          <a:lstStyle/>
          <a:p>
            <a:r>
              <a:rPr lang="tr-TR" sz="2000" b="1" dirty="0"/>
              <a:t>Bilişim Teknolojileri ve Yazılım Dersi ile Öğrencilerin</a:t>
            </a:r>
            <a:r>
              <a:rPr lang="tr-TR" sz="2000" dirty="0" smtClean="0"/>
              <a:t>;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b="1" dirty="0" smtClean="0"/>
              <a:t>1-</a:t>
            </a:r>
            <a:r>
              <a:rPr lang="tr-TR" sz="2000" dirty="0" smtClean="0"/>
              <a:t> Dijital vatandaş olarak teknolojik kavramları, sistemleri ve işlemleri iyi anlayan bireyler olmalarını,</a:t>
            </a:r>
          </a:p>
          <a:p>
            <a:r>
              <a:rPr lang="tr-TR" sz="2000" b="1" dirty="0" smtClean="0"/>
              <a:t>2-</a:t>
            </a:r>
            <a:r>
              <a:rPr lang="tr-TR" sz="2000" dirty="0" smtClean="0"/>
              <a:t> Bilişim teknolojilerini etkili ve amacına uygun kullanmalarını,</a:t>
            </a:r>
          </a:p>
          <a:p>
            <a:r>
              <a:rPr lang="tr-TR" sz="2000" b="1" dirty="0" smtClean="0"/>
              <a:t>3-</a:t>
            </a:r>
            <a:r>
              <a:rPr lang="tr-TR" sz="2000" dirty="0" smtClean="0"/>
              <a:t> İnternet tabanlı servislere erişmelerini, araştırmalarını ve kullanmalarını,</a:t>
            </a:r>
          </a:p>
          <a:p>
            <a:r>
              <a:rPr lang="tr-TR" sz="2000" b="1" dirty="0" smtClean="0"/>
              <a:t>4-</a:t>
            </a:r>
            <a:r>
              <a:rPr lang="tr-TR" sz="2000" dirty="0" smtClean="0"/>
              <a:t> Bilgisayar bilimine ilişkin genel bir anlayış ve teknik birikim oluşturmalarını,</a:t>
            </a:r>
          </a:p>
          <a:p>
            <a:r>
              <a:rPr lang="tr-TR" sz="2000" b="1" dirty="0" smtClean="0"/>
              <a:t>5-</a:t>
            </a:r>
            <a:r>
              <a:rPr lang="tr-TR" sz="2000" dirty="0" smtClean="0"/>
              <a:t> Problem çözme ve bilgi-</a:t>
            </a:r>
            <a:r>
              <a:rPr lang="tr-TR" sz="2000" dirty="0" err="1" smtClean="0"/>
              <a:t>işlemsel</a:t>
            </a:r>
            <a:r>
              <a:rPr lang="tr-TR" sz="2000" dirty="0" smtClean="0"/>
              <a:t> düşünme becerileri edinmelerini ve geliştirmelerini,</a:t>
            </a:r>
          </a:p>
          <a:p>
            <a:r>
              <a:rPr lang="tr-TR" sz="2000" b="1" dirty="0" smtClean="0"/>
              <a:t>6-</a:t>
            </a:r>
            <a:r>
              <a:rPr lang="tr-TR" sz="2000" dirty="0" smtClean="0"/>
              <a:t> Akıl yürütme sürecini takip edebilmelerini ve değerlendirmelerini,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74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3793" y="516367"/>
            <a:ext cx="10361407" cy="1054249"/>
          </a:xfrm>
        </p:spPr>
        <p:txBody>
          <a:bodyPr>
            <a:normAutofit fontScale="90000"/>
          </a:bodyPr>
          <a:lstStyle/>
          <a:p>
            <a:r>
              <a:rPr lang="tr-TR" dirty="0"/>
              <a:t>İlköğretim </a:t>
            </a:r>
            <a:r>
              <a:rPr lang="tr-TR" i="1" dirty="0"/>
              <a:t>Bilişim Teknolojileri ve Yazılım </a:t>
            </a:r>
            <a:r>
              <a:rPr lang="tr-TR" dirty="0"/>
              <a:t>Dersinin Genel Amaçları: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3793" y="2103120"/>
            <a:ext cx="10361407" cy="393192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7-</a:t>
            </a:r>
            <a:r>
              <a:rPr lang="tr-TR" sz="2000" dirty="0" smtClean="0"/>
              <a:t> Öğrenme sürecinin bir parçası olarak </a:t>
            </a:r>
            <a:r>
              <a:rPr lang="tr-TR" sz="2000" dirty="0" err="1" smtClean="0"/>
              <a:t>işbirlikli</a:t>
            </a:r>
            <a:r>
              <a:rPr lang="tr-TR" sz="2000" dirty="0" smtClean="0"/>
              <a:t> çalışma becerileri edinmelerini, sosyal ortamlardan faydalanmalarını ve öğrendiklerini paylaşmalarını,</a:t>
            </a:r>
          </a:p>
          <a:p>
            <a:r>
              <a:rPr lang="tr-TR" sz="2000" b="1" dirty="0" smtClean="0"/>
              <a:t>8-</a:t>
            </a:r>
            <a:r>
              <a:rPr lang="tr-TR" sz="2000" dirty="0" smtClean="0"/>
              <a:t> İnternet ortamında öğrenme fırsatları aramalarını,</a:t>
            </a:r>
          </a:p>
          <a:p>
            <a:r>
              <a:rPr lang="tr-TR" sz="2000" b="1" dirty="0" smtClean="0"/>
              <a:t>9-</a:t>
            </a:r>
            <a:r>
              <a:rPr lang="tr-TR" sz="2000" dirty="0" smtClean="0"/>
              <a:t> Algoritma tasarımına ilişkin anlayış geliştirerek, sözel ve görsel olarak ifade edebilmelerini,</a:t>
            </a:r>
          </a:p>
          <a:p>
            <a:r>
              <a:rPr lang="tr-TR" sz="2000" b="1" dirty="0" smtClean="0"/>
              <a:t>10- </a:t>
            </a:r>
            <a:r>
              <a:rPr lang="tr-TR" sz="2000" dirty="0" smtClean="0"/>
              <a:t>Problemleri çözmek için uygun programlama yaklaşımını seçerek uygulayabilmelerini,</a:t>
            </a:r>
          </a:p>
          <a:p>
            <a:r>
              <a:rPr lang="tr-TR" sz="2000" b="1" dirty="0" smtClean="0"/>
              <a:t>11-</a:t>
            </a:r>
            <a:r>
              <a:rPr lang="tr-TR" sz="2000" dirty="0" smtClean="0"/>
              <a:t> Programlama konusunda teknik birikim oluşturmalarını,</a:t>
            </a:r>
          </a:p>
          <a:p>
            <a:r>
              <a:rPr lang="tr-TR" sz="2000" b="1" dirty="0" smtClean="0"/>
              <a:t>12-</a:t>
            </a:r>
            <a:r>
              <a:rPr lang="tr-TR" sz="2000" dirty="0" smtClean="0"/>
              <a:t> Programlama dillerinden en az birini iyi düzeyde kullanabilmelerini,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9937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99247" y="642594"/>
            <a:ext cx="10425953" cy="1371600"/>
          </a:xfrm>
        </p:spPr>
        <p:txBody>
          <a:bodyPr>
            <a:normAutofit fontScale="90000"/>
          </a:bodyPr>
          <a:lstStyle/>
          <a:p>
            <a:r>
              <a:rPr lang="tr-TR" dirty="0"/>
              <a:t>İlköğretim </a:t>
            </a:r>
            <a:r>
              <a:rPr lang="tr-TR" i="1" dirty="0"/>
              <a:t>Bilişim Teknolojileri ve Yazılım </a:t>
            </a:r>
            <a:r>
              <a:rPr lang="tr-TR" dirty="0"/>
              <a:t>Dersinin Genel Amaçları: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3023" y="2113877"/>
            <a:ext cx="10058400" cy="393192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13-</a:t>
            </a:r>
            <a:r>
              <a:rPr lang="tr-TR" sz="2000" dirty="0" smtClean="0"/>
              <a:t> Web sitesi tasarımı ve yönetimi konusunda çalışmalar yürütmelerini,</a:t>
            </a:r>
          </a:p>
          <a:p>
            <a:r>
              <a:rPr lang="tr-TR" sz="2000" b="1" dirty="0" smtClean="0"/>
              <a:t>14- </a:t>
            </a:r>
            <a:r>
              <a:rPr lang="tr-TR" sz="2000" dirty="0" smtClean="0"/>
              <a:t>Günlük hayatta karşılaşılan sorunların çözümüne ilişkin yenilikçi ve özgün projeler geliştirmelerini,</a:t>
            </a:r>
          </a:p>
          <a:p>
            <a:r>
              <a:rPr lang="tr-TR" sz="2000" b="1" dirty="0" smtClean="0"/>
              <a:t>15-</a:t>
            </a:r>
            <a:r>
              <a:rPr lang="tr-TR" sz="2000" dirty="0" smtClean="0"/>
              <a:t> Yaşam boyu öğrenme konusunda bilinç kazanmalarını amaçlamaktadır.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73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7882" y="419548"/>
            <a:ext cx="11220226" cy="935915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 smtClean="0"/>
              <a:t>Dersinin Ünite ve Konuları</a:t>
            </a:r>
            <a:endParaRPr lang="tr-TR" sz="4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1073" y="1527586"/>
            <a:ext cx="8358692" cy="505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4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5585" y="459714"/>
            <a:ext cx="10605247" cy="938780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855" y="1635162"/>
            <a:ext cx="9918551" cy="492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90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459" y="398033"/>
            <a:ext cx="10479741" cy="1065007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6071" y="1699708"/>
            <a:ext cx="9262334" cy="47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70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66800" y="352138"/>
            <a:ext cx="10058400" cy="1371600"/>
          </a:xfrm>
        </p:spPr>
        <p:txBody>
          <a:bodyPr>
            <a:noAutofit/>
          </a:bodyPr>
          <a:lstStyle/>
          <a:p>
            <a:r>
              <a:rPr lang="tr-TR" sz="4000" dirty="0"/>
              <a:t>İlköğretim </a:t>
            </a:r>
            <a:r>
              <a:rPr lang="tr-TR" sz="4000" i="1" dirty="0"/>
              <a:t>Bilişim Teknolojileri ve Yazılım </a:t>
            </a:r>
            <a:r>
              <a:rPr lang="tr-TR" sz="4000" dirty="0"/>
              <a:t>Dersinin Ünite ve Konuları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893" y="1723738"/>
            <a:ext cx="9529762" cy="458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207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40</TotalTime>
  <Words>342</Words>
  <Application>Microsoft Office PowerPoint</Application>
  <PresentationFormat>Geniş ekran</PresentationFormat>
  <Paragraphs>35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Sabun</vt:lpstr>
      <vt:lpstr>MBT-303 Özel Öğretim Yöntemleri-I</vt:lpstr>
      <vt:lpstr>İlköğretim Bilişim Teknolojileri ve Yazılım Dersinin Hedefleri:</vt:lpstr>
      <vt:lpstr>İlköğretim Bilişim Teknolojileri ve Yazılım Dersinin Genel Amaçları:</vt:lpstr>
      <vt:lpstr>İlköğretim Bilişim Teknolojileri ve Yazılım Dersinin Genel Amaçları:</vt:lpstr>
      <vt:lpstr>İlköğretim Bilişim Teknolojileri ve Yazılım Dersinin Genel Amaçları:</vt:lpstr>
      <vt:lpstr>İlköğretim Bilişim Teknolojileri ve Yazılım Dersinin Ünite ve Konuları</vt:lpstr>
      <vt:lpstr>İlköğretim Bilişim Teknolojileri ve Yazılım Dersinin Ünite ve Konuları</vt:lpstr>
      <vt:lpstr>İlköğretim Bilişim Teknolojileri ve Yazılım Dersinin Ünite ve Konuları</vt:lpstr>
      <vt:lpstr>İlköğretim Bilişim Teknolojileri ve Yazılım Dersinin Ünite ve Konuları</vt:lpstr>
      <vt:lpstr>İlköğretim Bilişim Teknolojileri ve Yazılım Dersinin Ünite ve Konuları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MBT-303 Özel Öğretim Yöntemleri-I</dc:title>
  <dc:creator>Deniz</dc:creator>
  <cp:lastModifiedBy>Deniz</cp:lastModifiedBy>
  <cp:revision>22</cp:revision>
  <dcterms:created xsi:type="dcterms:W3CDTF">2017-11-27T10:40:15Z</dcterms:created>
  <dcterms:modified xsi:type="dcterms:W3CDTF">2018-01-22T11:10:24Z</dcterms:modified>
</cp:coreProperties>
</file>