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61" r:id="rId4"/>
    <p:sldId id="258" r:id="rId5"/>
    <p:sldId id="265" r:id="rId6"/>
    <p:sldId id="259" r:id="rId7"/>
    <p:sldId id="266" r:id="rId8"/>
    <p:sldId id="260" r:id="rId9"/>
    <p:sldId id="264" r:id="rId10"/>
    <p:sldId id="267" r:id="rId11"/>
    <p:sldId id="26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C25E3-A4D6-405D-82AA-80BC0BCCAE57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24F24-237F-4DF2-A342-16140B3F2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672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334E-1E47-4435-88B5-BD1ED291E822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94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56AD-BC77-4FA9-9296-CCB28610AE6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847725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56AD-BC77-4FA9-9296-CCB28610AE6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541817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56AD-BC77-4FA9-9296-CCB28610AE6C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190348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56AD-BC77-4FA9-9296-CCB28610AE6C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9160376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56AD-BC77-4FA9-9296-CCB28610AE6C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6200790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56AD-BC77-4FA9-9296-CCB28610AE6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5593696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23119-CB4C-47B8-91C7-75EAE44915AD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558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1E97B-B19B-42F0-8614-519424258E53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86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0A69-C9E8-412A-ABE6-49C84B6BA9CF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2789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3FC2-3EF5-4E29-9AD8-D08844200374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400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C9A2-0BE9-4855-9A21-75E1D3C1B879}" type="datetime1">
              <a:rPr lang="tr-TR" smtClean="0"/>
              <a:t>20.10.2017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051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FB1C-F12F-41C9-9498-BADF65F49A22}" type="datetime1">
              <a:rPr lang="tr-TR" smtClean="0"/>
              <a:t>20.10.2017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252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2847-E8A6-47CE-8247-4B9AC792649D}" type="datetime1">
              <a:rPr lang="tr-TR" smtClean="0"/>
              <a:t>20.10.2017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0768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752-9DA6-4769-AE02-DE8176990490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787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73F4-5DF8-47D3-9580-50ABBB6A5533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316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A56AD-BC77-4FA9-9296-CCB28610AE6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3430F07-A771-4C60-82DE-9F9F636990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225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69581" y="3319207"/>
            <a:ext cx="7654604" cy="695115"/>
          </a:xfrm>
        </p:spPr>
        <p:txBody>
          <a:bodyPr>
            <a:noAutofit/>
          </a:bodyPr>
          <a:lstStyle/>
          <a:p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3600" dirty="0"/>
              <a:t>Din </a:t>
            </a:r>
            <a:r>
              <a:rPr lang="tr-TR" sz="3600" dirty="0" smtClean="0"/>
              <a:t>Psikolojisinde </a:t>
            </a:r>
            <a:r>
              <a:rPr lang="tr-TR" sz="3600" smtClean="0"/>
              <a:t>Kullanılan Yaklaşımlar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92259" y="4581128"/>
            <a:ext cx="4464496" cy="144016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tr-TR" dirty="0"/>
              <a:t>Nuran E. Korkmaz</a:t>
            </a:r>
            <a:br>
              <a:rPr lang="tr-TR" dirty="0"/>
            </a:br>
            <a:r>
              <a:rPr lang="tr-TR" sz="2800" dirty="0" smtClean="0"/>
              <a:t>A.Ü.İ.F./</a:t>
            </a:r>
            <a:r>
              <a:rPr lang="en-US" sz="2800" dirty="0" err="1" smtClean="0"/>
              <a:t>Güz</a:t>
            </a:r>
            <a:r>
              <a:rPr lang="en-US" sz="2800" dirty="0" smtClean="0"/>
              <a:t> </a:t>
            </a:r>
            <a:r>
              <a:rPr lang="tr-TR" sz="2800" dirty="0"/>
              <a:t>D</a:t>
            </a:r>
            <a:r>
              <a:rPr lang="en-US" sz="2800" dirty="0" err="1" smtClean="0"/>
              <a:t>önemi</a:t>
            </a:r>
            <a:r>
              <a:rPr lang="tr-TR" sz="2800" dirty="0" smtClean="0"/>
              <a:t> 4. </a:t>
            </a:r>
            <a:r>
              <a:rPr lang="tr-TR" sz="2800" dirty="0"/>
              <a:t>H</a:t>
            </a:r>
            <a:r>
              <a:rPr lang="tr-TR" sz="2800" dirty="0" smtClean="0"/>
              <a:t>afta</a:t>
            </a:r>
            <a:endParaRPr lang="tr-TR" sz="2800" dirty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827200"/>
            <a:ext cx="1865864" cy="190315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62520"/>
            <a:ext cx="2369468" cy="18002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205" y="406802"/>
            <a:ext cx="3936403" cy="1882551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246" y="4149080"/>
            <a:ext cx="1771650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11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Tartışınız: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Psikoloji bilinde 1. 2. ve 3. güç olarak nitelendirilen yaklaşımları benzerlik ve farklılıklarını dikkate alarak değerlendiriniz? </a:t>
            </a:r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979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Kaynakça: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</a:t>
            </a:r>
            <a:r>
              <a:rPr lang="tr-TR" dirty="0" smtClean="0"/>
              <a:t>ULF</a:t>
            </a:r>
            <a:r>
              <a:rPr lang="en-US" dirty="0" smtClean="0"/>
              <a:t>, </a:t>
            </a:r>
            <a:r>
              <a:rPr lang="en-US" dirty="0"/>
              <a:t>D. (2001). Psychology of </a:t>
            </a:r>
            <a:r>
              <a:rPr lang="en-US" dirty="0" err="1"/>
              <a:t>Religion:Classic</a:t>
            </a:r>
            <a:r>
              <a:rPr lang="en-US" dirty="0"/>
              <a:t> </a:t>
            </a:r>
            <a:r>
              <a:rPr lang="en-US" dirty="0" err="1" smtClean="0"/>
              <a:t>andContemporaray,New</a:t>
            </a:r>
            <a:r>
              <a:rPr lang="tr-TR" dirty="0" err="1" smtClean="0"/>
              <a:t>York:John</a:t>
            </a:r>
            <a:r>
              <a:rPr lang="tr-TR" dirty="0" smtClean="0"/>
              <a:t> </a:t>
            </a:r>
            <a:r>
              <a:rPr lang="tr-TR" dirty="0" err="1"/>
              <a:t>Wiley&amp;Sons</a:t>
            </a:r>
            <a:r>
              <a:rPr lang="tr-TR" dirty="0"/>
              <a:t> </a:t>
            </a:r>
            <a:r>
              <a:rPr lang="tr-TR" dirty="0" err="1"/>
              <a:t>Pub</a:t>
            </a:r>
            <a:r>
              <a:rPr lang="tr-TR" dirty="0" smtClean="0"/>
              <a:t>.</a:t>
            </a:r>
          </a:p>
          <a:p>
            <a:r>
              <a:rPr lang="tr-TR" dirty="0" smtClean="0"/>
              <a:t>BROWN, </a:t>
            </a:r>
            <a:r>
              <a:rPr lang="tr-TR" dirty="0"/>
              <a:t>B. L. (2000). </a:t>
            </a:r>
            <a:r>
              <a:rPr lang="tr-TR" i="1" dirty="0" err="1"/>
              <a:t>Psychology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Religion</a:t>
            </a:r>
            <a:r>
              <a:rPr lang="tr-TR" i="1" dirty="0"/>
              <a:t>: An </a:t>
            </a:r>
            <a:r>
              <a:rPr lang="tr-TR" i="1" dirty="0" err="1"/>
              <a:t>Introduction</a:t>
            </a:r>
            <a:r>
              <a:rPr lang="tr-TR" dirty="0"/>
              <a:t>, , New York: </a:t>
            </a:r>
            <a:r>
              <a:rPr lang="tr-TR" dirty="0" err="1"/>
              <a:t>Rugledge</a:t>
            </a:r>
            <a:r>
              <a:rPr lang="tr-TR" dirty="0"/>
              <a:t> </a:t>
            </a:r>
            <a:r>
              <a:rPr lang="tr-TR" dirty="0" err="1"/>
              <a:t>Pub</a:t>
            </a:r>
            <a:r>
              <a:rPr lang="tr-TR" dirty="0"/>
              <a:t>.</a:t>
            </a:r>
          </a:p>
          <a:p>
            <a:r>
              <a:rPr lang="tr-TR" dirty="0" smtClean="0"/>
              <a:t>GEÇTAN, Engin, (2000</a:t>
            </a:r>
            <a:r>
              <a:rPr lang="tr-TR" dirty="0"/>
              <a:t>). </a:t>
            </a:r>
            <a:r>
              <a:rPr lang="tr-TR" i="1" dirty="0"/>
              <a:t>Psikanaliz ve Sonrası</a:t>
            </a:r>
            <a:r>
              <a:rPr lang="tr-TR" dirty="0"/>
              <a:t>, İstanbul: Remzi Kitabevi. </a:t>
            </a:r>
            <a:endParaRPr lang="tr-TR" dirty="0" smtClean="0"/>
          </a:p>
          <a:p>
            <a:r>
              <a:rPr lang="tr-TR" dirty="0" smtClean="0"/>
              <a:t>MASLOW, </a:t>
            </a:r>
            <a:r>
              <a:rPr lang="tr-TR" dirty="0"/>
              <a:t>A. (1996). </a:t>
            </a:r>
            <a:r>
              <a:rPr lang="tr-TR" i="1" dirty="0"/>
              <a:t>Dinler, Değerler, Doruk Deneyimler</a:t>
            </a:r>
            <a:r>
              <a:rPr lang="tr-TR" dirty="0"/>
              <a:t>, </a:t>
            </a:r>
            <a:r>
              <a:rPr lang="tr-TR" dirty="0" err="1"/>
              <a:t>çev</a:t>
            </a:r>
            <a:r>
              <a:rPr lang="tr-TR" dirty="0"/>
              <a:t>: H. Koray Sönmez, İstanbul: Kuraldışı Yay. </a:t>
            </a:r>
          </a:p>
          <a:p>
            <a:r>
              <a:rPr lang="tr-TR" dirty="0" smtClean="0"/>
              <a:t>MASLOW, </a:t>
            </a:r>
            <a:r>
              <a:rPr lang="tr-TR" dirty="0"/>
              <a:t>A. (2001). </a:t>
            </a:r>
            <a:r>
              <a:rPr lang="tr-TR" i="1" dirty="0"/>
              <a:t>İnsan Olmanın Psikolojisi</a:t>
            </a:r>
            <a:r>
              <a:rPr lang="tr-TR" dirty="0"/>
              <a:t>, </a:t>
            </a:r>
            <a:r>
              <a:rPr lang="tr-TR" dirty="0" err="1"/>
              <a:t>çev</a:t>
            </a:r>
            <a:r>
              <a:rPr lang="tr-TR" dirty="0"/>
              <a:t>: </a:t>
            </a:r>
            <a:r>
              <a:rPr lang="tr-TR" dirty="0" err="1"/>
              <a:t>Okhan</a:t>
            </a:r>
            <a:r>
              <a:rPr lang="tr-TR" dirty="0"/>
              <a:t> Gündüz, İstanbul: Kuraldışı Yay.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476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Davranışçılık: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Davranışçılığın temel ilkeleri 1913 yılında </a:t>
            </a:r>
            <a:r>
              <a:rPr lang="tr-TR" b="1" dirty="0"/>
              <a:t>John Watson</a:t>
            </a:r>
            <a:r>
              <a:rPr lang="tr-TR" dirty="0"/>
              <a:t> (1878–1958) tarafından formüle </a:t>
            </a:r>
            <a:r>
              <a:rPr lang="tr-TR" dirty="0" smtClean="0"/>
              <a:t>edilmiştir. Diğer </a:t>
            </a:r>
            <a:r>
              <a:rPr lang="tr-TR" dirty="0"/>
              <a:t>temsilcileri: </a:t>
            </a:r>
            <a:r>
              <a:rPr lang="tr-TR" b="1" dirty="0" err="1"/>
              <a:t>Ivan</a:t>
            </a:r>
            <a:r>
              <a:rPr lang="tr-TR" b="1" dirty="0"/>
              <a:t> </a:t>
            </a:r>
            <a:r>
              <a:rPr lang="tr-TR" b="1" dirty="0" err="1"/>
              <a:t>Petrovitch</a:t>
            </a:r>
            <a:r>
              <a:rPr lang="tr-TR" b="1" dirty="0"/>
              <a:t> </a:t>
            </a:r>
            <a:r>
              <a:rPr lang="tr-TR" b="1" dirty="0" err="1"/>
              <a:t>Pavlov</a:t>
            </a:r>
            <a:r>
              <a:rPr lang="tr-TR" b="1" dirty="0"/>
              <a:t> (</a:t>
            </a:r>
            <a:r>
              <a:rPr lang="tr-TR" dirty="0"/>
              <a:t>1849–1936), </a:t>
            </a:r>
            <a:r>
              <a:rPr lang="tr-TR" b="1" dirty="0" smtClean="0"/>
              <a:t>Edward </a:t>
            </a:r>
            <a:r>
              <a:rPr lang="tr-TR" b="1" dirty="0" err="1" smtClean="0"/>
              <a:t>Thorndike</a:t>
            </a:r>
            <a:r>
              <a:rPr lang="tr-TR" dirty="0" smtClean="0"/>
              <a:t>(1874-1949</a:t>
            </a:r>
            <a:r>
              <a:rPr lang="tr-TR" dirty="0"/>
              <a:t>)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İçe </a:t>
            </a:r>
            <a:r>
              <a:rPr lang="tr-TR" dirty="0"/>
              <a:t>bakış yöntemini tümüyle reddeder. Doğal ve sistematik dış gözlem yapar.</a:t>
            </a:r>
          </a:p>
          <a:p>
            <a:r>
              <a:rPr lang="tr-TR" dirty="0"/>
              <a:t>Sadece gözlenebilen davranışlar incelenmelidir.</a:t>
            </a:r>
          </a:p>
          <a:p>
            <a:r>
              <a:rPr lang="tr-TR" dirty="0"/>
              <a:t>Psikoloji bir doğa bilimidir. Sübjektiflikten çıkıp, objektif olmalıdır.</a:t>
            </a:r>
          </a:p>
          <a:p>
            <a:r>
              <a:rPr lang="tr-TR" dirty="0"/>
              <a:t>İnsan belirli uyaranlara tepki veren bir makine gibidir.</a:t>
            </a:r>
          </a:p>
          <a:p>
            <a:r>
              <a:rPr lang="tr-TR" dirty="0"/>
              <a:t>Davranışlar Uyaran- Tepki(U-T) zinciri içinde incelenir.</a:t>
            </a:r>
          </a:p>
          <a:p>
            <a:r>
              <a:rPr lang="tr-TR" dirty="0"/>
              <a:t>Davranışların </a:t>
            </a:r>
            <a:r>
              <a:rPr lang="tr-TR" b="1" dirty="0"/>
              <a:t>neden</a:t>
            </a:r>
            <a:r>
              <a:rPr lang="tr-TR" dirty="0"/>
              <a:t> oluştuğuna değil, </a:t>
            </a:r>
            <a:r>
              <a:rPr lang="tr-TR" b="1" dirty="0"/>
              <a:t>nasıl </a:t>
            </a:r>
            <a:r>
              <a:rPr lang="tr-TR" dirty="0"/>
              <a:t>oluştuğuna bakılmalıdır.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491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Dini davranış </a:t>
            </a:r>
            <a:r>
              <a:rPr lang="tr-TR" b="1" dirty="0" smtClean="0"/>
              <a:t>mükafatlandırma, cezalandırma  </a:t>
            </a:r>
            <a:r>
              <a:rPr lang="tr-TR" dirty="0" smtClean="0"/>
              <a:t>yada </a:t>
            </a:r>
            <a:r>
              <a:rPr lang="tr-TR" b="1" dirty="0" smtClean="0"/>
              <a:t>taklit</a:t>
            </a:r>
            <a:r>
              <a:rPr lang="tr-TR" dirty="0" smtClean="0"/>
              <a:t> yoluyla pekiştirilir ve öğrenilir yada terk edilir. </a:t>
            </a:r>
          </a:p>
          <a:p>
            <a:endParaRPr lang="tr-TR" dirty="0" smtClean="0"/>
          </a:p>
          <a:p>
            <a:r>
              <a:rPr lang="tr-TR" dirty="0"/>
              <a:t> </a:t>
            </a:r>
            <a:r>
              <a:rPr lang="tr-TR" b="1" dirty="0" smtClean="0"/>
              <a:t>Ör: </a:t>
            </a:r>
            <a:r>
              <a:rPr lang="tr-TR" dirty="0" smtClean="0"/>
              <a:t>kilise daha camiye giden bir kişinin mükafatlandırılması o kişiyi olumlu yönde güdüleyecektir. Diğer taraftan gitmeyişi cezalandırılırsa dinden uzak duracaktır. Aynı şekilde anne ve babasını  namaz kılarken gören çocuk bu davranışı taklit ederek  içselleştirecektir. </a:t>
            </a: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403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sz="3200" b="1" dirty="0" err="1"/>
              <a:t>Psikoanalitik</a:t>
            </a:r>
            <a:r>
              <a:rPr lang="tr-TR" sz="3200" b="1" dirty="0"/>
              <a:t> </a:t>
            </a:r>
            <a:r>
              <a:rPr lang="tr-TR" sz="3200" b="1" dirty="0" smtClean="0"/>
              <a:t>/</a:t>
            </a:r>
            <a:r>
              <a:rPr lang="tr-TR" sz="3200" b="1" dirty="0" err="1" smtClean="0"/>
              <a:t>psikodinamik</a:t>
            </a:r>
            <a:r>
              <a:rPr lang="tr-TR" sz="3200" b="1" dirty="0" smtClean="0"/>
              <a:t> Yaklaşım: 1 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ekol, </a:t>
            </a:r>
            <a:r>
              <a:rPr lang="tr-TR" dirty="0" err="1"/>
              <a:t>Wundtçuların</a:t>
            </a:r>
            <a:r>
              <a:rPr lang="tr-TR" dirty="0"/>
              <a:t> anladığı anlamda bilinçle değil; bilincin </a:t>
            </a:r>
            <a:r>
              <a:rPr lang="tr-TR" dirty="0" smtClean="0"/>
              <a:t>altında, derinliklerinde </a:t>
            </a:r>
            <a:r>
              <a:rPr lang="tr-TR" dirty="0"/>
              <a:t>kalan kısımla, yani bilinçaltı olaylarıyla meşgul </a:t>
            </a:r>
            <a:r>
              <a:rPr lang="tr-TR" dirty="0" smtClean="0"/>
              <a:t>olur. Bilinç </a:t>
            </a:r>
            <a:r>
              <a:rPr lang="tr-TR" dirty="0"/>
              <a:t>olaylarını incelemek, ruhsal olayların mahiyetini anlamak için yeterli değildir. </a:t>
            </a:r>
            <a:endParaRPr lang="tr-TR" dirty="0" smtClean="0"/>
          </a:p>
          <a:p>
            <a:r>
              <a:rPr lang="tr-TR" dirty="0" smtClean="0"/>
              <a:t>Bilinç </a:t>
            </a:r>
            <a:r>
              <a:rPr lang="tr-TR" dirty="0"/>
              <a:t>olayları, esas ruhsal hayatımızı idare eden bilinçaltı olayların yüzeyinde bulunur ki, Psikoloji de kendisine konu olarak bilinçaltını almalı ve incelemelerine oradan başlamalıdır.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Temsilcileri</a:t>
            </a:r>
            <a:r>
              <a:rPr lang="tr-TR" dirty="0"/>
              <a:t>: </a:t>
            </a:r>
            <a:r>
              <a:rPr lang="tr-TR" b="1" dirty="0"/>
              <a:t>Sigmund Freud</a:t>
            </a:r>
            <a:r>
              <a:rPr lang="tr-TR" dirty="0"/>
              <a:t> (1856–1939</a:t>
            </a:r>
            <a:r>
              <a:rPr lang="tr-TR" dirty="0" smtClean="0"/>
              <a:t>), </a:t>
            </a:r>
            <a:r>
              <a:rPr lang="tr-TR" b="1" dirty="0" err="1" smtClean="0"/>
              <a:t>Alfred</a:t>
            </a:r>
            <a:r>
              <a:rPr lang="tr-TR" b="1" dirty="0" smtClean="0"/>
              <a:t> </a:t>
            </a:r>
            <a:r>
              <a:rPr lang="tr-TR" b="1" dirty="0"/>
              <a:t>Adler</a:t>
            </a:r>
            <a:r>
              <a:rPr lang="tr-TR" dirty="0"/>
              <a:t> (1870–1937) , </a:t>
            </a:r>
            <a:r>
              <a:rPr lang="tr-TR" b="1" dirty="0"/>
              <a:t>Carl </a:t>
            </a:r>
            <a:r>
              <a:rPr lang="tr-TR" b="1" dirty="0" err="1"/>
              <a:t>Gustav</a:t>
            </a:r>
            <a:r>
              <a:rPr lang="tr-TR" b="1" dirty="0"/>
              <a:t> </a:t>
            </a:r>
            <a:r>
              <a:rPr lang="tr-TR" b="1" dirty="0" err="1"/>
              <a:t>Jung</a:t>
            </a:r>
            <a:r>
              <a:rPr lang="tr-TR" dirty="0"/>
              <a:t> (1875–1961),  </a:t>
            </a:r>
            <a:r>
              <a:rPr lang="tr-TR" b="1" dirty="0"/>
              <a:t>Erik </a:t>
            </a:r>
            <a:r>
              <a:rPr lang="tr-TR" b="1" dirty="0" err="1"/>
              <a:t>Erikson</a:t>
            </a:r>
            <a:r>
              <a:rPr lang="tr-TR" dirty="0"/>
              <a:t>(1902-1994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tr-TR" dirty="0"/>
              <a:t>İnsan davranışlarının temel nedeni bilinç </a:t>
            </a:r>
            <a:r>
              <a:rPr lang="tr-TR" dirty="0" smtClean="0"/>
              <a:t>dışıdır/bilinç altıdır.</a:t>
            </a:r>
            <a:endParaRPr lang="tr-TR" dirty="0"/>
          </a:p>
          <a:p>
            <a:r>
              <a:rPr lang="tr-TR" dirty="0"/>
              <a:t>Önemli olan bilinç dışındaki unsurların açığa çıkarılmasıdır.</a:t>
            </a:r>
          </a:p>
          <a:p>
            <a:r>
              <a:rPr lang="tr-TR" dirty="0" smtClean="0"/>
              <a:t>En </a:t>
            </a:r>
            <a:r>
              <a:rPr lang="tr-TR" dirty="0"/>
              <a:t>önemli dürtüler cinsellik ve saldırganlıktır.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035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/>
              <a:t>Psikoanalitik</a:t>
            </a:r>
            <a:r>
              <a:rPr lang="tr-TR" sz="3200" b="1" dirty="0"/>
              <a:t> </a:t>
            </a:r>
            <a:r>
              <a:rPr lang="tr-TR" sz="3200" b="1" dirty="0" smtClean="0"/>
              <a:t>/</a:t>
            </a:r>
            <a:r>
              <a:rPr lang="tr-TR" sz="3200" b="1" dirty="0" err="1" smtClean="0"/>
              <a:t>psikodinamik</a:t>
            </a:r>
            <a:r>
              <a:rPr lang="tr-TR" sz="3200" b="1" dirty="0" smtClean="0"/>
              <a:t> Yaklaşım: 2 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Çocukluk çağı yaşantıları ve bu dönemdeki ebeveyn tutumunun yaşamın geri kalanındaki etkisi önemlidir.</a:t>
            </a:r>
          </a:p>
          <a:p>
            <a:r>
              <a:rPr lang="tr-TR" dirty="0" err="1"/>
              <a:t>Erikson</a:t>
            </a:r>
            <a:r>
              <a:rPr lang="tr-TR" dirty="0"/>
              <a:t>, kişiliğin oluşumunda biyolojik etkenler ile birlikte toplumsal çevreyi de vurgular.</a:t>
            </a:r>
          </a:p>
          <a:p>
            <a:r>
              <a:rPr lang="tr-TR" dirty="0"/>
              <a:t>Bireyin gelişimi yaşam boyu sürer.</a:t>
            </a:r>
          </a:p>
          <a:p>
            <a:r>
              <a:rPr lang="tr-TR" dirty="0"/>
              <a:t>Klinik ve hipnoz yöntemi kullanırlar.</a:t>
            </a:r>
          </a:p>
          <a:p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127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tr-TR" sz="2800" b="1" dirty="0"/>
              <a:t>Hümanist (İnsancıl) Yaklaşım</a:t>
            </a:r>
            <a:r>
              <a:rPr lang="tr-TR" sz="2800" b="1" dirty="0" smtClean="0"/>
              <a:t>: 1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Davranışçılık ve </a:t>
            </a:r>
            <a:r>
              <a:rPr lang="tr-TR" dirty="0" err="1"/>
              <a:t>Psikanaliz’in</a:t>
            </a:r>
            <a:r>
              <a:rPr lang="tr-TR" dirty="0"/>
              <a:t> yanında kendini </a:t>
            </a:r>
            <a:r>
              <a:rPr lang="tr-TR" b="1" dirty="0"/>
              <a:t>üçüncü güç </a:t>
            </a:r>
            <a:r>
              <a:rPr lang="tr-TR" dirty="0"/>
              <a:t>olarak tanımlamış ve amacını, Davranışçılık ve </a:t>
            </a:r>
            <a:r>
              <a:rPr lang="tr-TR" dirty="0" err="1"/>
              <a:t>Psikanaliz’in</a:t>
            </a:r>
            <a:r>
              <a:rPr lang="tr-TR" dirty="0"/>
              <a:t> yerine geçip yeni bir ekol olmadan bu ikisini bütünleştirmek olarak tanımlamıştır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Varoluşçu felsefeden etkilenmişler ve bu felsefi görüşü büyük çapta benimsemişlerdir.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Onlara </a:t>
            </a:r>
            <a:r>
              <a:rPr lang="tr-TR" dirty="0"/>
              <a:t>göre insan, yalnız dünyada değil, belki evrende </a:t>
            </a:r>
            <a:r>
              <a:rPr lang="tr-TR" b="1" dirty="0"/>
              <a:t>en değerli varlıktır</a:t>
            </a:r>
            <a:r>
              <a:rPr lang="tr-TR" dirty="0" smtClean="0"/>
              <a:t>. </a:t>
            </a:r>
            <a:r>
              <a:rPr lang="tr-TR" dirty="0"/>
              <a:t>O, gücünü içeriden alan dinamik bir varlıktır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İnsan ölümlüdür ve onun için geçmiş ya da gelecek önemli değil </a:t>
            </a:r>
            <a:r>
              <a:rPr lang="tr-TR" b="1" dirty="0"/>
              <a:t>yaşanan an </a:t>
            </a:r>
            <a:r>
              <a:rPr lang="tr-TR" dirty="0"/>
              <a:t>önemlidir.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Varoluşcu</a:t>
            </a:r>
            <a:r>
              <a:rPr lang="tr-TR" dirty="0" smtClean="0"/>
              <a:t> </a:t>
            </a:r>
            <a:r>
              <a:rPr lang="tr-TR" dirty="0"/>
              <a:t>felsefenin bu ilkelerini benimseyen Hümanist Psikoloji, yaşamın belirleyicileri insanın geçmişi ve içsel dürtüleriyle sınırlandırılamaz anlayışıyla, Diğer ekollerin olumsuz bakışlarının aksine: insanın </a:t>
            </a:r>
            <a:r>
              <a:rPr lang="tr-TR" b="1" dirty="0"/>
              <a:t>“iyi” </a:t>
            </a:r>
            <a:r>
              <a:rPr lang="tr-TR" dirty="0"/>
              <a:t>olduğunu söylerler.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094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Hümanist (İnsancıl) Yaklaşım</a:t>
            </a:r>
            <a:r>
              <a:rPr lang="tr-TR" sz="2800" b="1" dirty="0" smtClean="0"/>
              <a:t>: 2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tr-TR" dirty="0"/>
              <a:t>Hümanist Psikoloji akımının temsilcileri arasında </a:t>
            </a:r>
            <a:r>
              <a:rPr lang="tr-TR" b="1" dirty="0"/>
              <a:t>Carl </a:t>
            </a:r>
            <a:r>
              <a:rPr lang="tr-TR" b="1" dirty="0" err="1"/>
              <a:t>Rogers</a:t>
            </a:r>
            <a:r>
              <a:rPr lang="tr-TR" dirty="0"/>
              <a:t> (1902–1987),</a:t>
            </a:r>
            <a:r>
              <a:rPr lang="tr-TR" b="1" dirty="0"/>
              <a:t> Abraham </a:t>
            </a:r>
            <a:r>
              <a:rPr lang="tr-TR" b="1" dirty="0" err="1"/>
              <a:t>Maslow</a:t>
            </a:r>
            <a:r>
              <a:rPr lang="tr-TR" dirty="0"/>
              <a:t> (1908–1970),   </a:t>
            </a:r>
            <a:r>
              <a:rPr lang="tr-TR" b="1" dirty="0" err="1"/>
              <a:t>Charlotte</a:t>
            </a:r>
            <a:r>
              <a:rPr lang="tr-TR" b="1" dirty="0"/>
              <a:t> </a:t>
            </a:r>
            <a:r>
              <a:rPr lang="tr-TR" b="1" dirty="0" err="1"/>
              <a:t>Bühler</a:t>
            </a:r>
            <a:r>
              <a:rPr lang="tr-TR" dirty="0"/>
              <a:t> (1893-1974) yer alır. Bireyin kişiliğini ve davranışlarını benlik algısı belirler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Davranışların temelinde ihtiyaçlar vardır.</a:t>
            </a:r>
          </a:p>
          <a:p>
            <a:r>
              <a:rPr lang="tr-TR" dirty="0"/>
              <a:t>Algı ve benlik kavramları üzerinde dururlar.</a:t>
            </a:r>
          </a:p>
          <a:p>
            <a:r>
              <a:rPr lang="tr-TR" dirty="0"/>
              <a:t>Birey kendini gerçekleştirmek ister.</a:t>
            </a:r>
          </a:p>
          <a:p>
            <a:r>
              <a:rPr lang="tr-TR" dirty="0"/>
              <a:t>Eğitim öğrenci merkezli olmalıdır. Bireylerin potansiyellerinin ortaya çıkarılmasına ve kişisel gelişime yardımcı olunmalıdır</a:t>
            </a:r>
            <a:r>
              <a:rPr lang="tr-TR" dirty="0" smtClean="0"/>
              <a:t>.</a:t>
            </a:r>
          </a:p>
          <a:p>
            <a:r>
              <a:rPr lang="tr-TR" dirty="0"/>
              <a:t> </a:t>
            </a:r>
            <a:r>
              <a:rPr lang="tr-TR" dirty="0" smtClean="0"/>
              <a:t>ihtiyaçlar hiyerarşisi</a:t>
            </a:r>
            <a:endParaRPr lang="tr-TR" dirty="0"/>
          </a:p>
          <a:p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95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Sosyokültürel yaklaşım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‘sosyal çevrenin’ öğrenme ve gelişim üzerindeki önemli rolü üzerinde yoğunlaşır. olduğunu ileri sürmüştür. </a:t>
            </a:r>
          </a:p>
          <a:p>
            <a:r>
              <a:rPr lang="tr-TR" dirty="0" err="1" smtClean="0"/>
              <a:t>Vygotsky’e</a:t>
            </a:r>
            <a:r>
              <a:rPr lang="tr-TR" dirty="0" smtClean="0"/>
              <a:t> göre tüm psikolojik süreçler, insanlar arasında, çoğu zaman çocuk ve yetişkinler arasında paylaşılan sosyal süreçlerle başlar. Bunun en açık örneği “</a:t>
            </a:r>
            <a:r>
              <a:rPr lang="tr-TR" dirty="0" err="1" smtClean="0"/>
              <a:t>dil”dir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Sonuç olarak bizim bütün kişisel psikolojik süreçlerimiz, kültürümüz tarafından biçimlendirilmiş sosyal süreçler olarak başlar.</a:t>
            </a:r>
          </a:p>
          <a:p>
            <a:r>
              <a:rPr lang="tr-TR" dirty="0" smtClean="0"/>
              <a:t> </a:t>
            </a:r>
            <a:r>
              <a:rPr lang="tr-TR" b="1" dirty="0" smtClean="0"/>
              <a:t>Sosyal öğrenmeye etki eden faktörler</a:t>
            </a:r>
            <a:r>
              <a:rPr lang="tr-TR" dirty="0" smtClean="0"/>
              <a:t>:</a:t>
            </a:r>
            <a:r>
              <a:rPr lang="tr-TR" b="1" dirty="0"/>
              <a:t> </a:t>
            </a:r>
            <a:endParaRPr lang="tr-TR" b="1" dirty="0" smtClean="0"/>
          </a:p>
          <a:p>
            <a:pPr lvl="1"/>
            <a:r>
              <a:rPr lang="tr-TR" dirty="0" smtClean="0"/>
              <a:t>Kültürün </a:t>
            </a:r>
            <a:r>
              <a:rPr lang="tr-TR" dirty="0"/>
              <a:t>ve sosyal çevrenin </a:t>
            </a:r>
            <a:r>
              <a:rPr lang="tr-TR" dirty="0" smtClean="0"/>
              <a:t>etkisi</a:t>
            </a:r>
          </a:p>
          <a:p>
            <a:pPr lvl="1"/>
            <a:r>
              <a:rPr lang="tr-TR" dirty="0"/>
              <a:t>Çocuk-Yetişkin ve Çocuk-Çocuk </a:t>
            </a:r>
            <a:r>
              <a:rPr lang="tr-TR" dirty="0" smtClean="0"/>
              <a:t>İlişkileri</a:t>
            </a:r>
          </a:p>
          <a:p>
            <a:pPr lvl="1"/>
            <a:r>
              <a:rPr lang="tr-TR" dirty="0" smtClean="0"/>
              <a:t>Dil </a:t>
            </a:r>
          </a:p>
          <a:p>
            <a:pPr lvl="1"/>
            <a:r>
              <a:rPr lang="tr-TR" dirty="0" smtClean="0"/>
              <a:t>Öğretme </a:t>
            </a:r>
          </a:p>
          <a:p>
            <a:pPr lvl="1"/>
            <a:r>
              <a:rPr lang="tr-TR" dirty="0"/>
              <a:t>Nesne, materyal ve olaylarla somut yaşantılar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7174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kültürel ortama adapte olur: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Doğduğumuz ve yetiştiğimiz ortamın dini inancı bizi şekillendirir. </a:t>
            </a:r>
          </a:p>
          <a:p>
            <a:endParaRPr lang="tr-TR" dirty="0"/>
          </a:p>
          <a:p>
            <a:r>
              <a:rPr lang="tr-TR" dirty="0" smtClean="0"/>
              <a:t>Roma da </a:t>
            </a:r>
            <a:r>
              <a:rPr lang="tr-TR" dirty="0"/>
              <a:t>d</a:t>
            </a:r>
            <a:r>
              <a:rPr lang="tr-TR" dirty="0" smtClean="0"/>
              <a:t>oğan  bir insanın Katolik olması ve İran/ Türkiye'de doğan bir insanın Müslüman olması gibi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89533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375</TotalTime>
  <Words>544</Words>
  <Application>Microsoft Office PowerPoint</Application>
  <PresentationFormat>Ekran Gösterisi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Duman</vt:lpstr>
      <vt:lpstr> Din Psikolojisinde Kullanılan Yaklaşımlar  </vt:lpstr>
      <vt:lpstr>Davranışçılık:</vt:lpstr>
      <vt:lpstr>PowerPoint Sunusu</vt:lpstr>
      <vt:lpstr>Psikoanalitik /psikodinamik Yaklaşım: 1 </vt:lpstr>
      <vt:lpstr>Psikoanalitik /psikodinamik Yaklaşım: 2 </vt:lpstr>
      <vt:lpstr>Hümanist (İnsancıl) Yaklaşım: 1</vt:lpstr>
      <vt:lpstr>Hümanist (İnsancıl) Yaklaşım: 2</vt:lpstr>
      <vt:lpstr>Sosyokültürel yaklaşım</vt:lpstr>
      <vt:lpstr>İnsan kültürel ortama adapte olur:</vt:lpstr>
      <vt:lpstr>Tartışınız: </vt:lpstr>
      <vt:lpstr>Kaynakça: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psikolojisinde Kullanılan Modeller</dc:title>
  <dc:creator>user</dc:creator>
  <cp:lastModifiedBy>nuran</cp:lastModifiedBy>
  <cp:revision>29</cp:revision>
  <dcterms:created xsi:type="dcterms:W3CDTF">2016-07-27T10:36:26Z</dcterms:created>
  <dcterms:modified xsi:type="dcterms:W3CDTF">2017-10-20T10:33:10Z</dcterms:modified>
</cp:coreProperties>
</file>