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9" r:id="rId4"/>
    <p:sldId id="261" r:id="rId5"/>
    <p:sldId id="278" r:id="rId6"/>
    <p:sldId id="262" r:id="rId7"/>
    <p:sldId id="263" r:id="rId8"/>
    <p:sldId id="264" r:id="rId9"/>
    <p:sldId id="265" r:id="rId10"/>
    <p:sldId id="267" r:id="rId11"/>
    <p:sldId id="268" r:id="rId12"/>
    <p:sldId id="269" r:id="rId13"/>
    <p:sldId id="270" r:id="rId14"/>
    <p:sldId id="266" r:id="rId15"/>
    <p:sldId id="271" r:id="rId16"/>
    <p:sldId id="272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F3F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BE542F9-0754-4DD6-ABB8-914E0B4309E8}" v="2" dt="2020-01-20T07:40:05.87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8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4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Umut Öneş" userId="6c115fd5070c89cc" providerId="LiveId" clId="{7BE542F9-0754-4DD6-ABB8-914E0B4309E8}"/>
    <pc:docChg chg="custSel delSld modSld">
      <pc:chgData name="Umut Öneş" userId="6c115fd5070c89cc" providerId="LiveId" clId="{7BE542F9-0754-4DD6-ABB8-914E0B4309E8}" dt="2020-01-20T07:38:07.491" v="594" actId="47"/>
      <pc:docMkLst>
        <pc:docMk/>
      </pc:docMkLst>
      <pc:sldChg chg="modSp">
        <pc:chgData name="Umut Öneş" userId="6c115fd5070c89cc" providerId="LiveId" clId="{7BE542F9-0754-4DD6-ABB8-914E0B4309E8}" dt="2020-01-20T07:34:51.496" v="255" actId="20577"/>
        <pc:sldMkLst>
          <pc:docMk/>
          <pc:sldMk cId="845524805" sldId="272"/>
        </pc:sldMkLst>
        <pc:spChg chg="mod">
          <ac:chgData name="Umut Öneş" userId="6c115fd5070c89cc" providerId="LiveId" clId="{7BE542F9-0754-4DD6-ABB8-914E0B4309E8}" dt="2020-01-20T07:33:10.237" v="25" actId="20577"/>
          <ac:spMkLst>
            <pc:docMk/>
            <pc:sldMk cId="845524805" sldId="272"/>
            <ac:spMk id="2" creationId="{378B6575-2322-4C7C-925D-C18E9C0AA8BF}"/>
          </ac:spMkLst>
        </pc:spChg>
        <pc:spChg chg="mod">
          <ac:chgData name="Umut Öneş" userId="6c115fd5070c89cc" providerId="LiveId" clId="{7BE542F9-0754-4DD6-ABB8-914E0B4309E8}" dt="2020-01-20T07:34:51.496" v="255" actId="20577"/>
          <ac:spMkLst>
            <pc:docMk/>
            <pc:sldMk cId="845524805" sldId="272"/>
            <ac:spMk id="4" creationId="{2E7A58E7-D227-429A-881A-C2C411FF0ED6}"/>
          </ac:spMkLst>
        </pc:spChg>
      </pc:sldChg>
      <pc:sldChg chg="modSp del">
        <pc:chgData name="Umut Öneş" userId="6c115fd5070c89cc" providerId="LiveId" clId="{7BE542F9-0754-4DD6-ABB8-914E0B4309E8}" dt="2020-01-20T07:38:07.491" v="594" actId="47"/>
        <pc:sldMkLst>
          <pc:docMk/>
          <pc:sldMk cId="3078491802" sldId="273"/>
        </pc:sldMkLst>
        <pc:spChg chg="mod">
          <ac:chgData name="Umut Öneş" userId="6c115fd5070c89cc" providerId="LiveId" clId="{7BE542F9-0754-4DD6-ABB8-914E0B4309E8}" dt="2020-01-20T07:35:09.264" v="273" actId="20577"/>
          <ac:spMkLst>
            <pc:docMk/>
            <pc:sldMk cId="3078491802" sldId="273"/>
            <ac:spMk id="2" creationId="{378B6575-2322-4C7C-925D-C18E9C0AA8BF}"/>
          </ac:spMkLst>
        </pc:spChg>
        <pc:spChg chg="mod">
          <ac:chgData name="Umut Öneş" userId="6c115fd5070c89cc" providerId="LiveId" clId="{7BE542F9-0754-4DD6-ABB8-914E0B4309E8}" dt="2020-01-20T07:38:01.960" v="593" actId="20577"/>
          <ac:spMkLst>
            <pc:docMk/>
            <pc:sldMk cId="3078491802" sldId="273"/>
            <ac:spMk id="4" creationId="{2E7A58E7-D227-429A-881A-C2C411FF0ED6}"/>
          </ac:spMkLst>
        </pc:spChg>
      </pc:sldChg>
      <pc:sldChg chg="del">
        <pc:chgData name="Umut Öneş" userId="6c115fd5070c89cc" providerId="LiveId" clId="{7BE542F9-0754-4DD6-ABB8-914E0B4309E8}" dt="2020-01-20T07:38:07.491" v="594" actId="47"/>
        <pc:sldMkLst>
          <pc:docMk/>
          <pc:sldMk cId="239835500" sldId="274"/>
        </pc:sldMkLst>
      </pc:sldChg>
      <pc:sldChg chg="del">
        <pc:chgData name="Umut Öneş" userId="6c115fd5070c89cc" providerId="LiveId" clId="{7BE542F9-0754-4DD6-ABB8-914E0B4309E8}" dt="2020-01-20T07:38:07.491" v="594" actId="47"/>
        <pc:sldMkLst>
          <pc:docMk/>
          <pc:sldMk cId="2208215665" sldId="275"/>
        </pc:sldMkLst>
      </pc:sldChg>
      <pc:sldChg chg="del">
        <pc:chgData name="Umut Öneş" userId="6c115fd5070c89cc" providerId="LiveId" clId="{7BE542F9-0754-4DD6-ABB8-914E0B4309E8}" dt="2020-01-20T07:38:07.491" v="594" actId="47"/>
        <pc:sldMkLst>
          <pc:docMk/>
          <pc:sldMk cId="871567538" sldId="276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E63653-4325-4E12-B594-30A6F6C2B1AD}" type="datetimeFigureOut">
              <a:rPr lang="en-US" smtClean="0"/>
              <a:t>20-Jan-20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261889-232E-416B-9011-3A193C0510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2280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782F27-97C4-4DF6-86E8-B1A45A1BC6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F24A65-3C47-48D4-94BD-C15188CE86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DAC5DC-570F-475F-9D0B-E952F25BB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3EBC8-E81C-40D9-A0F3-A9C14912DCD3}" type="datetime1">
              <a:rPr lang="en-US" smtClean="0"/>
              <a:t>20-Jan-20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D36BDF-CA48-464C-80B5-89BF972DD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Ankara Üniversitesi SBF İktisat Bölümü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F717AA-A0E7-40E1-A691-E80C1F66A8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DE928-0D37-43A2-B209-EF364DF3C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797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410FC6-9F93-4DEB-88BE-DFE9BE869F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DED9E5-ECC5-4B0C-BFD9-711A2BAA56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570F4D-A51A-4395-8D07-5416F6049D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22EB4-D4AB-4ADF-A969-139E4F2684E9}" type="datetime1">
              <a:rPr lang="en-US" smtClean="0"/>
              <a:t>20-Jan-20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46BF5B-7BB9-4F42-A3BD-2DC853327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Ankara Üniversitesi SBF İktisat Bölümü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906DF3-A458-409B-8A0F-8D0BD41BF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DE928-0D37-43A2-B209-EF364DF3C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7966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5E35CBD-C520-4BE7-BD09-87B90D3A55D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0C5F36-883D-4802-9865-B82C1A2EB5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A96A9C-3AD5-43E1-AEA4-EF325E67D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50849-B722-467E-848A-E290411BB4E1}" type="datetime1">
              <a:rPr lang="en-US" smtClean="0"/>
              <a:t>20-Jan-20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89D158-BE94-48AC-9E4D-1FB7835708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Ankara Üniversitesi SBF İktisat Bölümü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7FE10C-B060-48A3-81BD-71EBDDAEE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DE928-0D37-43A2-B209-EF364DF3C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6720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85C2D0-D9C0-43EF-B98D-72A4996EA7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0B9538-B0B8-4350-B03A-7927D848A3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920E8C-23CE-4947-80FE-3AA69B9F19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48CA1-09B9-4856-B382-9015F423D9E6}" type="datetime1">
              <a:rPr lang="en-US" smtClean="0"/>
              <a:t>20-Jan-20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E56F88-FD28-43E9-8CCD-849BCE3890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Ankara Üniversitesi SBF İktisat Bölümü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B2CAFF-3F0F-49B3-8BCF-9C3F0049E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DE928-0D37-43A2-B209-EF364DF3C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3926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5F3972-9C95-4EE5-AA70-BE6D979DF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F2BB8D-CF95-4F32-B1C6-9F94764B6A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020B84-FE47-4A6A-9BB4-1856AA94FB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2F04E-04B6-46A1-BCED-7618C61C3454}" type="datetime1">
              <a:rPr lang="en-US" smtClean="0"/>
              <a:t>20-Jan-20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B13F6F-D59B-45BE-9197-70E4FD702E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Ankara Üniversitesi SBF İktisat Bölümü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96E71E-9B07-43C3-A3E5-78679B45B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DE928-0D37-43A2-B209-EF364DF3C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58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8B6AD3-FF00-4C69-B63D-59426C6579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502F29-5D64-4C50-8C19-25F07AE0A0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EAA3B3-ABE8-4F78-9967-4670E94892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15F844-CB63-4901-B9BC-C16426ACE8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055F8-2608-4CB5-BC26-83CC88AD70BD}" type="datetime1">
              <a:rPr lang="en-US" smtClean="0"/>
              <a:t>20-Jan-20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3A1082-6412-4C9E-8E82-BE90D514E7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Ankara Üniversitesi SBF İktisat Bölümü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110C67-6946-4917-94EA-905B2F506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DE928-0D37-43A2-B209-EF364DF3C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6455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E0ADB2-DD29-45F0-B412-29FD2BB8C4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579A05-69A0-49B8-8B84-AFE0681458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5D62BD-9DE2-46B2-81D8-B1473943E0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458361C-294C-4F4F-95D8-4CB0BEF1A3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8E40306-CD19-4D2D-8E0C-551E34CA60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6D28BDE-B97B-4476-BAFD-C72A03541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11A54-A8EB-4011-888B-248BD7BE3715}" type="datetime1">
              <a:rPr lang="en-US" smtClean="0"/>
              <a:t>20-Jan-20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E08A095-B1A6-4509-A2BD-C28664A52B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Ankara Üniversitesi SBF İktisat Bölümü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E92D2-15B8-4526-965E-C631A8FA9E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DE928-0D37-43A2-B209-EF364DF3C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56724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964A2F-1DB4-46A4-910B-EB78600C59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534DD7C-58D3-4C85-9508-AD3F91ACB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12905-0476-4712-8C4E-A8C2D98F03E0}" type="datetime1">
              <a:rPr lang="en-US" smtClean="0"/>
              <a:t>20-Jan-20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F76392B-CC5E-463A-87AE-149C51FFD6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Ankara Üniversitesi SBF İktisat Bölümü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B7D1F75-2E47-4022-8FC6-007E52457A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DE928-0D37-43A2-B209-EF364DF3C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3178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DAF27ED-3D4D-41E2-837A-E91BF9A36E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F931A-14DB-4067-8327-59078D567DDA}" type="datetime1">
              <a:rPr lang="en-US" smtClean="0"/>
              <a:t>20-Jan-20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3E292A4-425F-4952-BC26-686AF8F38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Ankara Üniversitesi SBF İktisat Bölümü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E2480B-19EC-4C23-9552-AA9E281811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DE928-0D37-43A2-B209-EF364DF3C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375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D0D012-BE65-46E4-B5C1-5DF1F12DFC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CF69D5-B4E8-4772-83B0-E6C029EA23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34BA53-7C56-4222-9E9E-6E69A379AD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FC865A-9C5C-4708-825F-CFFEA13AC9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9FA0F-6886-44B0-B701-E3304EB30195}" type="datetime1">
              <a:rPr lang="en-US" smtClean="0"/>
              <a:t>20-Jan-20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380E7C-3A5C-4C1F-BB24-E7CDD0AB49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Ankara Üniversitesi SBF İktisat Bölümü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DE6B64-BEA4-4C44-9650-25C07F71D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DE928-0D37-43A2-B209-EF364DF3C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6750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CE006-96FC-450A-8C7D-F8848FF370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22F7F75-083F-4FFC-B694-427C0BB7BC6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932E0A-5F02-4602-8158-B36EB37CAF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FEC0CE-A8B5-44BC-9B93-D8CC59FF7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9DC28-D0AB-49B3-BA90-8BDD1156AB45}" type="datetime1">
              <a:rPr lang="en-US" smtClean="0"/>
              <a:t>20-Jan-20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5B0EA5-7459-4BF8-8B37-95EDB075CF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Ankara Üniversitesi SBF İktisat Bölümü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394120-EDEE-4B4A-BFC7-7862AB817B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DE928-0D37-43A2-B209-EF364DF3C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581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5C384BE-BBD2-45A9-89BC-7702A20E0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617F42-7336-4CD7-B9DF-36B6147188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859031-7544-4D92-8394-54AE4BF097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45BEE0-C2C9-4A80-9A84-75FAD58EE3A4}" type="datetime1">
              <a:rPr lang="en-US" smtClean="0"/>
              <a:t>20-Jan-20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659BD5-09C8-4DE7-99BE-71029E3E5C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Umut Öneş Ankara Üniversitesi SBF İktisat Bölümü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EB0A95-800D-4EF9-AC44-528ABC49EE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DE928-0D37-43A2-B209-EF364DF3C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7026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PfIwUlY44CM" TargetMode="External"/><Relationship Id="rId7" Type="http://schemas.openxmlformats.org/officeDocument/2006/relationships/hyperlink" Target="https://youtu.be/s6MwGeOm8iI" TargetMode="External"/><Relationship Id="rId2" Type="http://schemas.openxmlformats.org/officeDocument/2006/relationships/hyperlink" Target="https://youtu.be/ZK3c9GCjSx8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youtu.be/DnPmg0R1M04" TargetMode="External"/><Relationship Id="rId5" Type="http://schemas.openxmlformats.org/officeDocument/2006/relationships/hyperlink" Target="https://youtu.be/vmDwDHwJTQI" TargetMode="External"/><Relationship Id="rId4" Type="http://schemas.openxmlformats.org/officeDocument/2006/relationships/hyperlink" Target="https://youtu.be/01PUSrLCvcM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AA8F84D-BF31-4985-9EAF-99870D1124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2B23DD5-979A-497D-BB0A-2F50B9E855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5320" y="2631125"/>
            <a:ext cx="4983480" cy="2397443"/>
          </a:xfrm>
        </p:spPr>
        <p:txBody>
          <a:bodyPr anchor="t">
            <a:normAutofit/>
          </a:bodyPr>
          <a:lstStyle/>
          <a:p>
            <a:pPr algn="l"/>
            <a:r>
              <a:rPr lang="tr-TR" sz="5600" dirty="0"/>
              <a:t>Sanayi İktisadı Nedir?</a:t>
            </a:r>
            <a:endParaRPr lang="en-US" sz="5600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6ECA813D-A627-44A3-A28E-DB84CEC991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5320" y="487681"/>
            <a:ext cx="4983480" cy="1499975"/>
          </a:xfrm>
        </p:spPr>
        <p:txBody>
          <a:bodyPr anchor="b">
            <a:normAutofit/>
          </a:bodyPr>
          <a:lstStyle/>
          <a:p>
            <a:pPr algn="l"/>
            <a:r>
              <a:rPr lang="tr-TR" dirty="0">
                <a:cs typeface="Calibri"/>
              </a:rPr>
              <a:t>Sanayi İktisadı Yansı 1</a:t>
            </a:r>
            <a:endParaRPr lang="en-US" dirty="0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BCD0BBC1-A7D4-445D-98AC-95A6A45D8E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3326" y="2316480"/>
            <a:ext cx="457200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817B5381-FFCA-4325-8FBB-B1481666A0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13121" y="-2"/>
            <a:ext cx="6278879" cy="6858002"/>
          </a:xfrm>
          <a:custGeom>
            <a:avLst/>
            <a:gdLst>
              <a:gd name="connsiteX0" fmla="*/ 45572 w 6278879"/>
              <a:gd name="connsiteY0" fmla="*/ 0 h 6858002"/>
              <a:gd name="connsiteX1" fmla="*/ 6278879 w 6278879"/>
              <a:gd name="connsiteY1" fmla="*/ 0 h 6858002"/>
              <a:gd name="connsiteX2" fmla="*/ 6278879 w 6278879"/>
              <a:gd name="connsiteY2" fmla="*/ 6858002 h 6858002"/>
              <a:gd name="connsiteX3" fmla="*/ 3292308 w 6278879"/>
              <a:gd name="connsiteY3" fmla="*/ 6858002 h 6858002"/>
              <a:gd name="connsiteX4" fmla="*/ 3181526 w 6278879"/>
              <a:gd name="connsiteY4" fmla="*/ 6786982 h 6858002"/>
              <a:gd name="connsiteX5" fmla="*/ 0 w 6278879"/>
              <a:gd name="connsiteY5" fmla="*/ 803254 h 6858002"/>
              <a:gd name="connsiteX6" fmla="*/ 37255 w 6278879"/>
              <a:gd name="connsiteY6" fmla="*/ 65447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78879" h="6858002">
                <a:moveTo>
                  <a:pt x="45572" y="0"/>
                </a:moveTo>
                <a:lnTo>
                  <a:pt x="6278879" y="0"/>
                </a:lnTo>
                <a:lnTo>
                  <a:pt x="6278879" y="6858002"/>
                </a:lnTo>
                <a:lnTo>
                  <a:pt x="3292308" y="6858002"/>
                </a:lnTo>
                <a:lnTo>
                  <a:pt x="3181526" y="6786982"/>
                </a:lnTo>
                <a:cubicBezTo>
                  <a:pt x="1262021" y="5490191"/>
                  <a:pt x="0" y="3294103"/>
                  <a:pt x="0" y="803254"/>
                </a:cubicBezTo>
                <a:cubicBezTo>
                  <a:pt x="0" y="554169"/>
                  <a:pt x="12620" y="308032"/>
                  <a:pt x="37255" y="6544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00EE00C-D86A-4180-80CB-5B357075D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Ankara Üniversitesi SBF İktisat Bölümü</a:t>
            </a:r>
          </a:p>
        </p:txBody>
      </p:sp>
    </p:spTree>
    <p:extLst>
      <p:ext uri="{BB962C8B-B14F-4D97-AF65-F5344CB8AC3E}">
        <p14:creationId xmlns:p14="http://schemas.microsoft.com/office/powerpoint/2010/main" val="15220649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F3F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8B6575-2322-4C7C-925D-C18E9C0AA8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Başka kanıt?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7A58E7-D227-429A-881A-C2C411FF0E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r>
              <a:rPr lang="tr-TR" dirty="0"/>
              <a:t>Az sayıda firmanın kontrolündeki havaalanlarında uçuşların fiyatı yüzde 31 daha yüksek.</a:t>
            </a:r>
          </a:p>
          <a:p>
            <a:r>
              <a:rPr lang="tr-TR" dirty="0"/>
              <a:t>Ofis malzemelerinin fiyatları az sayıda satıcının olduğu bölgelerde yüzde 15 daha pahalı.</a:t>
            </a:r>
            <a:endParaRPr lang="en-US" dirty="0"/>
          </a:p>
          <a:p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D98DE6C-23BE-4E37-8906-0BB74FDD95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Ankara Üniversitesi SBF İktisat Bölümü</a:t>
            </a:r>
          </a:p>
        </p:txBody>
      </p:sp>
    </p:spTree>
    <p:extLst>
      <p:ext uri="{BB962C8B-B14F-4D97-AF65-F5344CB8AC3E}">
        <p14:creationId xmlns:p14="http://schemas.microsoft.com/office/powerpoint/2010/main" val="31658357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F3F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8B6575-2322-4C7C-925D-C18E9C0AA8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Piyasa gücünün kökenleri	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7A58E7-D227-429A-881A-C2C411FF0E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Yasal (patent ve telif hakları)</a:t>
            </a:r>
            <a:endParaRPr lang="en-US" dirty="0"/>
          </a:p>
          <a:p>
            <a:r>
              <a:rPr lang="tr-TR" dirty="0"/>
              <a:t>Saldırgan fiyatlandırma ve müşteri sadakati</a:t>
            </a:r>
            <a:endParaRPr lang="en-US" dirty="0"/>
          </a:p>
          <a:p>
            <a:r>
              <a:rPr lang="tr-TR" dirty="0"/>
              <a:t>Nasıl korunur</a:t>
            </a:r>
            <a:r>
              <a:rPr lang="en-US" dirty="0"/>
              <a:t>?</a:t>
            </a:r>
          </a:p>
          <a:p>
            <a:pPr marL="0" indent="0">
              <a:buNone/>
            </a:pPr>
            <a:r>
              <a:rPr lang="tr-TR" dirty="0"/>
              <a:t>Japonya’da iki havayolu firması tüm uçak bakım ve tamir firmalarını kontrol ederek diğer havayollarını dışarda tutar.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675C5BF-A459-4DD1-BFE7-6246389459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Ankara Üniversitesi SBF İktisat Bölümü</a:t>
            </a:r>
          </a:p>
        </p:txBody>
      </p:sp>
    </p:spTree>
    <p:extLst>
      <p:ext uri="{BB962C8B-B14F-4D97-AF65-F5344CB8AC3E}">
        <p14:creationId xmlns:p14="http://schemas.microsoft.com/office/powerpoint/2010/main" val="4675471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F3F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8B6575-2322-4C7C-925D-C18E9C0AA8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	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7A58E7-D227-429A-881A-C2C411FF0E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Saldırgan fiyatlandırma.</a:t>
            </a:r>
          </a:p>
          <a:p>
            <a:r>
              <a:rPr lang="tr-TR" dirty="0"/>
              <a:t>Saldırgan bir geçmişe sahip olma da işe yarıyor.</a:t>
            </a:r>
            <a:endParaRPr lang="en-US" dirty="0"/>
          </a:p>
          <a:p>
            <a:endParaRPr lang="tr-TR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9745691-D42A-4A2B-BC81-892E2DAF28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Ankara Üniversitesi SBF İktisat Bölümü</a:t>
            </a:r>
          </a:p>
        </p:txBody>
      </p:sp>
    </p:spTree>
    <p:extLst>
      <p:ext uri="{BB962C8B-B14F-4D97-AF65-F5344CB8AC3E}">
        <p14:creationId xmlns:p14="http://schemas.microsoft.com/office/powerpoint/2010/main" val="35944420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F3F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8B6575-2322-4C7C-925D-C18E9C0AA8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Piyasa gücünün sonuçları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7A58E7-D227-429A-881A-C2C411FF0E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Firmalar için harika ama ya toplum için?</a:t>
            </a:r>
          </a:p>
          <a:p>
            <a:r>
              <a:rPr lang="tr-TR" dirty="0"/>
              <a:t>Piyasa gücü tüketiciden üreticiye bir gelir transferidir. </a:t>
            </a:r>
          </a:p>
          <a:p>
            <a:r>
              <a:rPr lang="en-US" dirty="0"/>
              <a:t>“The best of all monopoly profits is the quiet life”</a:t>
            </a:r>
            <a:endParaRPr lang="tr-TR" dirty="0"/>
          </a:p>
          <a:p>
            <a:r>
              <a:rPr lang="tr-TR" dirty="0"/>
              <a:t>Üretim verimsizliği.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F6398F4-F29A-421C-903A-0CB66CDD7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Ankara Üniversitesi SBF İktisat Bölümü</a:t>
            </a:r>
          </a:p>
        </p:txBody>
      </p:sp>
    </p:spTree>
    <p:extLst>
      <p:ext uri="{BB962C8B-B14F-4D97-AF65-F5344CB8AC3E}">
        <p14:creationId xmlns:p14="http://schemas.microsoft.com/office/powerpoint/2010/main" val="6994678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F3F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8B6575-2322-4C7C-925D-C18E9C0AA8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Rant arayışı</a:t>
            </a:r>
            <a:br>
              <a:rPr lang="tr-TR" dirty="0"/>
            </a:br>
            <a:r>
              <a:rPr lang="tr-TR" dirty="0"/>
              <a:t>	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7A58E7-D227-429A-881A-C2C411FF0E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tr-TR" dirty="0"/>
          </a:p>
          <a:p>
            <a:r>
              <a:rPr lang="tr-TR" dirty="0"/>
              <a:t>Kaynakların üretime değil kanunları değiştirmeye veya politik etki amaçlı kullanılmasına yol açar. </a:t>
            </a:r>
            <a:endParaRPr lang="tr-TR" dirty="0">
              <a:cs typeface="Calibri"/>
            </a:endParaRPr>
          </a:p>
          <a:p>
            <a:r>
              <a:rPr lang="tr-TR" dirty="0"/>
              <a:t>Örnek: net neutrality.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0066EDA-EB1F-49F4-8F10-C643895C70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Ankara Üniversitesi SBF İktisat Bölümü</a:t>
            </a:r>
          </a:p>
        </p:txBody>
      </p:sp>
    </p:spTree>
    <p:extLst>
      <p:ext uri="{BB962C8B-B14F-4D97-AF65-F5344CB8AC3E}">
        <p14:creationId xmlns:p14="http://schemas.microsoft.com/office/powerpoint/2010/main" val="105103261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F3F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8B6575-2322-4C7C-925D-C18E9C0AA8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Dinamik açıdan ise...</a:t>
            </a:r>
            <a:br>
              <a:rPr lang="tr-TR" dirty="0"/>
            </a:b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7A58E7-D227-429A-881A-C2C411FF0E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tr-TR" dirty="0"/>
              <a:t>Schumpeter ve Avusturya ekolü: Piyasa gücü potansiyeli firmaları yenilik geliştirmeye iter.</a:t>
            </a:r>
            <a:endParaRPr lang="en-US" dirty="0"/>
          </a:p>
          <a:p>
            <a:r>
              <a:rPr lang="tr-TR" dirty="0"/>
              <a:t>Ancak: Günümüzde elektronik sanayinde dev şirketlerle «start-up»ların bir arada bulunmasını açıklamıyor.</a:t>
            </a:r>
            <a:endParaRPr lang="tr-TR" dirty="0">
              <a:cs typeface="Calibri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3AC2ED-C260-4A16-8970-26D3CE3FB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Ankara Üniversitesi SBF İktisat Bölümü</a:t>
            </a:r>
          </a:p>
        </p:txBody>
      </p:sp>
    </p:spTree>
    <p:extLst>
      <p:ext uri="{BB962C8B-B14F-4D97-AF65-F5344CB8AC3E}">
        <p14:creationId xmlns:p14="http://schemas.microsoft.com/office/powerpoint/2010/main" val="14983494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F3F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8B6575-2322-4C7C-925D-C18E9C0AA8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Regülasyon ve Anti-Tröst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7A58E7-D227-429A-881A-C2C411FF0E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r>
              <a:rPr lang="tr-TR" dirty="0"/>
              <a:t>Monopol fiyatlarının regülasyonu</a:t>
            </a:r>
          </a:p>
          <a:p>
            <a:r>
              <a:rPr lang="tr-TR" dirty="0"/>
              <a:t>Anti-tröst: yasa dışı olarak elde edilen piyasa gücüyle mücadele.</a:t>
            </a:r>
          </a:p>
          <a:p>
            <a:r>
              <a:rPr lang="tr-TR" dirty="0"/>
              <a:t>Birleşmeleri engelleme ve düzenleme</a:t>
            </a:r>
          </a:p>
          <a:p>
            <a:r>
              <a:rPr lang="tr-TR" dirty="0"/>
              <a:t>Saldırgan fiyatlandırmaların tesbiti</a:t>
            </a:r>
          </a:p>
          <a:p>
            <a:pPr marL="0" indent="0">
              <a:buNone/>
            </a:pPr>
            <a:endParaRPr lang="tr-TR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41C0730-F100-4931-8929-6B54ED0C9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Ankara Üniversitesi SBF İktisat Bölümü</a:t>
            </a:r>
          </a:p>
        </p:txBody>
      </p:sp>
    </p:spTree>
    <p:extLst>
      <p:ext uri="{BB962C8B-B14F-4D97-AF65-F5344CB8AC3E}">
        <p14:creationId xmlns:p14="http://schemas.microsoft.com/office/powerpoint/2010/main" val="8455248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F3F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3629EAD-3C43-4A7E-8901-CE16C93C12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2668" y="812801"/>
            <a:ext cx="5483876" cy="524187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z="3200" dirty="0"/>
              <a:t>Zantac (ülser ilacı)</a:t>
            </a:r>
          </a:p>
          <a:p>
            <a:r>
              <a:rPr lang="tr-TR" sz="3200" dirty="0"/>
              <a:t>Glaxo Wellcome $1.6 milyar satış.Ortalama maliyet aşırı düşük ve kar marjı yüksek.</a:t>
            </a:r>
          </a:p>
          <a:p>
            <a:endParaRPr lang="en-US" sz="1800" dirty="0"/>
          </a:p>
        </p:txBody>
      </p:sp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CF62D2A7-8207-488C-9F46-316BA81A16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582780" y="-2008"/>
            <a:ext cx="5609220" cy="584027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Image result for zantac">
            <a:extLst>
              <a:ext uri="{FF2B5EF4-FFF2-40B4-BE49-F238E27FC236}">
                <a16:creationId xmlns:a16="http://schemas.microsoft.com/office/drawing/2014/main" id="{85DF1C71-6265-40BE-BD54-7D3A85F3D391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35" r="12683" b="-1"/>
          <a:stretch/>
        </p:blipFill>
        <p:spPr bwMode="auto">
          <a:xfrm>
            <a:off x="6750141" y="-2"/>
            <a:ext cx="5441859" cy="5654940"/>
          </a:xfrm>
          <a:custGeom>
            <a:avLst/>
            <a:gdLst>
              <a:gd name="connsiteX0" fmla="*/ 1041368 w 5441859"/>
              <a:gd name="connsiteY0" fmla="*/ 0 h 5654940"/>
              <a:gd name="connsiteX1" fmla="*/ 5441859 w 5441859"/>
              <a:gd name="connsiteY1" fmla="*/ 0 h 5654940"/>
              <a:gd name="connsiteX2" fmla="*/ 5441859 w 5441859"/>
              <a:gd name="connsiteY2" fmla="*/ 4820612 h 5654940"/>
              <a:gd name="connsiteX3" fmla="*/ 5285166 w 5441859"/>
              <a:gd name="connsiteY3" fmla="*/ 4957981 h 5654940"/>
              <a:gd name="connsiteX4" fmla="*/ 3267719 w 5441859"/>
              <a:gd name="connsiteY4" fmla="*/ 5654940 h 5654940"/>
              <a:gd name="connsiteX5" fmla="*/ 0 w 5441859"/>
              <a:gd name="connsiteY5" fmla="*/ 2387221 h 5654940"/>
              <a:gd name="connsiteX6" fmla="*/ 957093 w 5441859"/>
              <a:gd name="connsiteY6" fmla="*/ 76595 h 5654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41859" h="5654940">
                <a:moveTo>
                  <a:pt x="1041368" y="0"/>
                </a:moveTo>
                <a:lnTo>
                  <a:pt x="5441859" y="0"/>
                </a:lnTo>
                <a:lnTo>
                  <a:pt x="5441859" y="4820612"/>
                </a:lnTo>
                <a:lnTo>
                  <a:pt x="5285166" y="4957981"/>
                </a:lnTo>
                <a:cubicBezTo>
                  <a:pt x="4729628" y="5394557"/>
                  <a:pt x="4029081" y="5654940"/>
                  <a:pt x="3267719" y="5654940"/>
                </a:cubicBezTo>
                <a:cubicBezTo>
                  <a:pt x="1463008" y="5654940"/>
                  <a:pt x="0" y="4191932"/>
                  <a:pt x="0" y="2387221"/>
                </a:cubicBezTo>
                <a:cubicBezTo>
                  <a:pt x="0" y="1484866"/>
                  <a:pt x="365752" y="667936"/>
                  <a:pt x="957093" y="7659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A040D09-5BA4-4BC2-AE6E-5C43943BF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Ankara Üniversitesi SBF İktisat Bölümü</a:t>
            </a:r>
          </a:p>
        </p:txBody>
      </p:sp>
    </p:spTree>
    <p:extLst>
      <p:ext uri="{BB962C8B-B14F-4D97-AF65-F5344CB8AC3E}">
        <p14:creationId xmlns:p14="http://schemas.microsoft.com/office/powerpoint/2010/main" val="5028094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F3F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8B6575-2322-4C7C-925D-C18E9C0AA8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1874"/>
            <a:ext cx="10515600" cy="1325563"/>
          </a:xfrm>
        </p:spPr>
        <p:txBody>
          <a:bodyPr/>
          <a:lstStyle/>
          <a:p>
            <a:r>
              <a:rPr lang="tr-TR" dirty="0"/>
              <a:t>Nasıl?	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7A58E7-D227-429A-881A-C2C411FF0E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Zantac</a:t>
            </a:r>
            <a:r>
              <a:rPr lang="tr-TR" dirty="0"/>
              <a:t>’ın ikameleri yok mu</a:t>
            </a:r>
            <a:r>
              <a:rPr lang="en-US" dirty="0"/>
              <a:t>?</a:t>
            </a:r>
          </a:p>
          <a:p>
            <a:r>
              <a:rPr lang="tr-TR" dirty="0"/>
              <a:t>Patent süresi dolduğu için var</a:t>
            </a:r>
            <a:r>
              <a:rPr lang="en-US" dirty="0"/>
              <a:t>.</a:t>
            </a:r>
            <a:endParaRPr lang="tr-TR" dirty="0"/>
          </a:p>
          <a:p>
            <a:r>
              <a:rPr lang="tr-TR" dirty="0"/>
              <a:t>30 tablet  Zantac $85.95 vs. 250 tablet muadil for $95. Tüketiciler Zantac için 7.5 kat fazla para ödüyorlar.</a:t>
            </a:r>
            <a:endParaRPr lang="tr-TR" dirty="0">
              <a:cs typeface="Calibri"/>
            </a:endParaRPr>
          </a:p>
          <a:p>
            <a:r>
              <a:rPr lang="tr-TR" dirty="0"/>
              <a:t>Aynı zamanda kimyasal olarak farklı ikameler de var.Öyleyse neden fiyat rekabeti bu kadar zayıf?</a:t>
            </a:r>
          </a:p>
          <a:p>
            <a:endParaRPr lang="tr-TR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FA3295-654C-4C14-9715-22498C9DBC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Ankara Üniversitesi SBF İktisat Bölümü</a:t>
            </a:r>
          </a:p>
        </p:txBody>
      </p:sp>
    </p:spTree>
    <p:extLst>
      <p:ext uri="{BB962C8B-B14F-4D97-AF65-F5344CB8AC3E}">
        <p14:creationId xmlns:p14="http://schemas.microsoft.com/office/powerpoint/2010/main" val="21684681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F3F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8B6575-2322-4C7C-925D-C18E9C0AA8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Reklam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7A58E7-D227-429A-881A-C2C411FF0E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tr-TR" sz="3200" dirty="0"/>
          </a:p>
          <a:p>
            <a:r>
              <a:rPr lang="tr-TR" sz="3200" dirty="0"/>
              <a:t>Ülkemzde yasak olsa da eczacılık sektöründe reklamlar çok yaygın ve ciddi yatırımlar söz konusu.</a:t>
            </a:r>
          </a:p>
          <a:p>
            <a:r>
              <a:rPr lang="tr-TR" sz="3200" dirty="0"/>
              <a:t>Ürünün gerçek değeri değil hasta ve doktorların gözündeki değeri önemli.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3EB987C-D958-43F9-84F5-539D162C3C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Ankara Üniversitesi SBF İktisat Bölümü</a:t>
            </a:r>
          </a:p>
        </p:txBody>
      </p:sp>
    </p:spTree>
    <p:extLst>
      <p:ext uri="{BB962C8B-B14F-4D97-AF65-F5344CB8AC3E}">
        <p14:creationId xmlns:p14="http://schemas.microsoft.com/office/powerpoint/2010/main" val="27136897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F3F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8B6575-2322-4C7C-925D-C18E9C0AA8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Reklamlar</a:t>
            </a:r>
            <a:r>
              <a:rPr lang="en-US" dirty="0"/>
              <a:t>	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7A58E7-D227-429A-881A-C2C411FF0E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dirty="0">
                <a:hlinkClick r:id="rId2"/>
              </a:rPr>
              <a:t>https://youtu.be/ZK3c9GCjSx8</a:t>
            </a:r>
            <a:r>
              <a:rPr lang="en-US" dirty="0">
                <a:cs typeface="Calibri"/>
              </a:rPr>
              <a:t>     (</a:t>
            </a:r>
            <a:r>
              <a:rPr lang="tr-TR" dirty="0">
                <a:cs typeface="Calibri"/>
              </a:rPr>
              <a:t>Doğada</a:t>
            </a:r>
            <a:r>
              <a:rPr lang="en-US" dirty="0">
                <a:cs typeface="Calibri"/>
              </a:rPr>
              <a:t>)</a:t>
            </a:r>
            <a:endParaRPr lang="tr-TR" dirty="0"/>
          </a:p>
          <a:p>
            <a:r>
              <a:rPr lang="en-US" dirty="0">
                <a:cs typeface="Calibri"/>
                <a:hlinkClick r:id="rId3"/>
              </a:rPr>
              <a:t>https://youtu.be/PfIwUlY44CM</a:t>
            </a:r>
            <a:r>
              <a:rPr lang="en-US" dirty="0">
                <a:cs typeface="Calibri"/>
              </a:rPr>
              <a:t>   (</a:t>
            </a:r>
            <a:r>
              <a:rPr lang="tr-TR" dirty="0">
                <a:cs typeface="Calibri"/>
              </a:rPr>
              <a:t>Reklam gelirlerinin gazetecilik etiğine etkisi</a:t>
            </a:r>
            <a:r>
              <a:rPr lang="en-US" dirty="0">
                <a:cs typeface="Calibri"/>
              </a:rPr>
              <a:t>)</a:t>
            </a:r>
            <a:endParaRPr lang="en-US" dirty="0"/>
          </a:p>
          <a:p>
            <a:r>
              <a:rPr lang="en-US" dirty="0">
                <a:hlinkClick r:id="rId4"/>
              </a:rPr>
              <a:t>https://youtu.be/01PUSrLCvcM</a:t>
            </a:r>
            <a:endParaRPr lang="tr-TR" dirty="0">
              <a:cs typeface="Calibri"/>
            </a:endParaRPr>
          </a:p>
          <a:p>
            <a:r>
              <a:rPr lang="en-US" dirty="0">
                <a:hlinkClick r:id="rId5"/>
              </a:rPr>
              <a:t>https://youtu.be/vmDwDHwJTQI</a:t>
            </a:r>
            <a:r>
              <a:rPr lang="en-US" dirty="0">
                <a:cs typeface="Calibri"/>
              </a:rPr>
              <a:t> (</a:t>
            </a:r>
            <a:r>
              <a:rPr lang="tr-TR" dirty="0">
                <a:cs typeface="Calibri"/>
              </a:rPr>
              <a:t>İnternet reklamcılığı ve sahte haberler</a:t>
            </a:r>
            <a:r>
              <a:rPr lang="en-US" dirty="0">
                <a:cs typeface="Calibri"/>
              </a:rPr>
              <a:t>)</a:t>
            </a:r>
          </a:p>
          <a:p>
            <a:r>
              <a:rPr lang="en-US" dirty="0">
                <a:cs typeface="Calibri"/>
              </a:rPr>
              <a:t>https://youtu.be/eJ3RzGoQC4s (Adam Curtis: Century of Self, </a:t>
            </a:r>
            <a:r>
              <a:rPr lang="tr-TR" dirty="0">
                <a:cs typeface="Calibri"/>
              </a:rPr>
              <a:t>Halkla İlişkilerin doğuşu</a:t>
            </a:r>
            <a:r>
              <a:rPr lang="en-US" dirty="0">
                <a:cs typeface="Calibri"/>
              </a:rPr>
              <a:t>)</a:t>
            </a:r>
          </a:p>
          <a:p>
            <a:r>
              <a:rPr lang="en-US" dirty="0">
                <a:cs typeface="Calibri"/>
                <a:hlinkClick r:id="rId6"/>
              </a:rPr>
              <a:t>https://youtu.be/DnPmg0R1M04</a:t>
            </a:r>
            <a:endParaRPr lang="en-US" dirty="0">
              <a:cs typeface="Calibri"/>
            </a:endParaRPr>
          </a:p>
          <a:p>
            <a:r>
              <a:rPr lang="en-US" dirty="0">
                <a:cs typeface="Calibri"/>
                <a:hlinkClick r:id="rId7"/>
              </a:rPr>
              <a:t>https://youtu.be/s6MwGeOm8iI</a:t>
            </a:r>
            <a:r>
              <a:rPr lang="en-US" dirty="0">
                <a:cs typeface="Calibri"/>
              </a:rPr>
              <a:t> </a:t>
            </a:r>
            <a:r>
              <a:rPr lang="tr-TR" dirty="0">
                <a:cs typeface="Calibri"/>
              </a:rPr>
              <a:t>Çok aşamalı reklamcılık</a:t>
            </a:r>
            <a:endParaRPr lang="en-US" dirty="0">
              <a:cs typeface="Calibri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88750A4-A833-4394-BFFF-902F16FA2B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Ankara Üniversitesi SBF İktisat Bölümü</a:t>
            </a:r>
          </a:p>
        </p:txBody>
      </p:sp>
    </p:spTree>
    <p:extLst>
      <p:ext uri="{BB962C8B-B14F-4D97-AF65-F5344CB8AC3E}">
        <p14:creationId xmlns:p14="http://schemas.microsoft.com/office/powerpoint/2010/main" val="9579020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F3F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8B6575-2322-4C7C-925D-C18E9C0AA8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Glaxo, Wellcome ile birleşti	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7A58E7-D227-429A-881A-C2C411FF0E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r>
              <a:rPr lang="tr-TR" dirty="0"/>
              <a:t>Birleşme ARGE ve reklam gibi konularda sinerji yaratır.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FD3EE99-CCDF-4FB9-8898-4A496E77E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Ankara Üniversitesi SBF İktisat Bölümü</a:t>
            </a:r>
          </a:p>
        </p:txBody>
      </p:sp>
    </p:spTree>
    <p:extLst>
      <p:ext uri="{BB962C8B-B14F-4D97-AF65-F5344CB8AC3E}">
        <p14:creationId xmlns:p14="http://schemas.microsoft.com/office/powerpoint/2010/main" val="31700697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F3F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8B6575-2322-4C7C-925D-C18E9C0AA8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	Glaxo Wellcome firmasının analizinde şu ana kadar gördüğümüz kavramlar: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7A58E7-D227-429A-881A-C2C411FF0E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tr-TR" dirty="0"/>
          </a:p>
          <a:p>
            <a:r>
              <a:rPr lang="tr-TR" dirty="0"/>
              <a:t>Piyasa Gücü</a:t>
            </a:r>
          </a:p>
          <a:p>
            <a:r>
              <a:rPr lang="tr-TR" dirty="0"/>
              <a:t>Piyasa tanımı</a:t>
            </a:r>
          </a:p>
          <a:p>
            <a:r>
              <a:rPr lang="tr-TR" dirty="0"/>
              <a:t>Birleşme</a:t>
            </a:r>
          </a:p>
          <a:p>
            <a:r>
              <a:rPr lang="tr-TR" dirty="0"/>
              <a:t>ARGE Stratejisi</a:t>
            </a:r>
          </a:p>
          <a:p>
            <a:r>
              <a:rPr lang="tr-TR" dirty="0"/>
              <a:t>Saldırgan Piyasa stratejisi</a:t>
            </a:r>
          </a:p>
          <a:p>
            <a:r>
              <a:rPr lang="tr-TR" dirty="0"/>
              <a:t>Patent</a:t>
            </a:r>
          </a:p>
          <a:p>
            <a:r>
              <a:rPr lang="tr-TR" dirty="0"/>
              <a:t>Ürün çeşitlemesi</a:t>
            </a:r>
            <a:endParaRPr lang="en-US" dirty="0">
              <a:cs typeface="Calibri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95BA52-2D64-44D0-A097-8BA18FD971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Ankara Üniversitesi SBF İktisat Bölümü</a:t>
            </a:r>
          </a:p>
        </p:txBody>
      </p:sp>
    </p:spTree>
    <p:extLst>
      <p:ext uri="{BB962C8B-B14F-4D97-AF65-F5344CB8AC3E}">
        <p14:creationId xmlns:p14="http://schemas.microsoft.com/office/powerpoint/2010/main" val="7493637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F3F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8B6575-2322-4C7C-925D-C18E9C0AA8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	Piyasa Gücü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7A58E7-D227-429A-881A-C2C411FF0E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r>
              <a:rPr lang="tr-TR" b="1" dirty="0"/>
              <a:t>Fiyatı marjinal maliyetin üzerinde belirleme gücü</a:t>
            </a:r>
            <a:endParaRPr lang="tr-TR" dirty="0"/>
          </a:p>
          <a:p>
            <a:r>
              <a:rPr lang="tr-TR" dirty="0"/>
              <a:t>Bir kutu Zantac 10 dolara mal edilirken 50 dolara satılıyor</a:t>
            </a:r>
            <a:endParaRPr lang="en-US" dirty="0"/>
          </a:p>
          <a:p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B033D76-86E7-4A12-829A-8DB6618C6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Ankara Üniversitesi SBF İktisat Bölümü</a:t>
            </a:r>
          </a:p>
        </p:txBody>
      </p:sp>
    </p:spTree>
    <p:extLst>
      <p:ext uri="{BB962C8B-B14F-4D97-AF65-F5344CB8AC3E}">
        <p14:creationId xmlns:p14="http://schemas.microsoft.com/office/powerpoint/2010/main" val="40156488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F3F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8B6575-2322-4C7C-925D-C18E9C0AA8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Gerçekte piyasa gücü var mı?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7A58E7-D227-429A-881A-C2C411FF0E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/>
          </a:p>
          <a:p>
            <a:r>
              <a:rPr lang="tr-TR" dirty="0"/>
              <a:t>Aslında teorik olarak olmamalı çünkü aşırı karlar yeni firmaların girişine neden olur</a:t>
            </a:r>
            <a:r>
              <a:rPr lang="en-US" dirty="0"/>
              <a:t>.</a:t>
            </a:r>
          </a:p>
          <a:p>
            <a:r>
              <a:rPr lang="tr-TR" dirty="0"/>
              <a:t>Ancak son yıllarda azalan maliyetlerin fiyatlara yansımaması ciddi piyasa gücünün işareti.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FE03227-8E97-45A6-B75D-F28D5918E3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Ankara Üniversitesi SBF İktisat Bölümü</a:t>
            </a:r>
          </a:p>
        </p:txBody>
      </p:sp>
    </p:spTree>
    <p:extLst>
      <p:ext uri="{BB962C8B-B14F-4D97-AF65-F5344CB8AC3E}">
        <p14:creationId xmlns:p14="http://schemas.microsoft.com/office/powerpoint/2010/main" val="33564555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</TotalTime>
  <Words>586</Words>
  <Application>Microsoft Office PowerPoint</Application>
  <PresentationFormat>Widescreen</PresentationFormat>
  <Paragraphs>90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Sanayi İktisadı Nedir?</vt:lpstr>
      <vt:lpstr>PowerPoint Presentation</vt:lpstr>
      <vt:lpstr>Nasıl? </vt:lpstr>
      <vt:lpstr>Reklam</vt:lpstr>
      <vt:lpstr>Reklamlar </vt:lpstr>
      <vt:lpstr>Glaxo, Wellcome ile birleşti </vt:lpstr>
      <vt:lpstr> Glaxo Wellcome firmasının analizinde şu ana kadar gördüğümüz kavramlar:</vt:lpstr>
      <vt:lpstr> Piyasa Gücü</vt:lpstr>
      <vt:lpstr>Gerçekte piyasa gücü var mı?</vt:lpstr>
      <vt:lpstr>Başka kanıt?</vt:lpstr>
      <vt:lpstr>Piyasa gücünün kökenleri </vt:lpstr>
      <vt:lpstr> </vt:lpstr>
      <vt:lpstr>Piyasa gücünün sonuçları</vt:lpstr>
      <vt:lpstr>Rant arayışı  </vt:lpstr>
      <vt:lpstr>Dinamik açıdan ise... </vt:lpstr>
      <vt:lpstr>Regülasyon ve Anti-Tröst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Umut Öneş</dc:creator>
  <cp:lastModifiedBy>Umut Öneş</cp:lastModifiedBy>
  <cp:revision>98</cp:revision>
  <dcterms:created xsi:type="dcterms:W3CDTF">2018-09-25T14:28:05Z</dcterms:created>
  <dcterms:modified xsi:type="dcterms:W3CDTF">2020-01-20T07:40:15Z</dcterms:modified>
</cp:coreProperties>
</file>