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1" r:id="rId5"/>
    <p:sldId id="278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66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E542F9-0754-4DD6-ABB8-914E0B4309E8}" v="2" dt="2020-01-20T07:40:05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mut Öneş" userId="6c115fd5070c89cc" providerId="LiveId" clId="{7BE542F9-0754-4DD6-ABB8-914E0B4309E8}"/>
    <pc:docChg chg="custSel delSld modSld">
      <pc:chgData name="Umut Öneş" userId="6c115fd5070c89cc" providerId="LiveId" clId="{7BE542F9-0754-4DD6-ABB8-914E0B4309E8}" dt="2020-01-20T07:38:07.491" v="594" actId="47"/>
      <pc:docMkLst>
        <pc:docMk/>
      </pc:docMkLst>
      <pc:sldChg chg="modSp">
        <pc:chgData name="Umut Öneş" userId="6c115fd5070c89cc" providerId="LiveId" clId="{7BE542F9-0754-4DD6-ABB8-914E0B4309E8}" dt="2020-01-20T07:34:51.496" v="255" actId="20577"/>
        <pc:sldMkLst>
          <pc:docMk/>
          <pc:sldMk cId="845524805" sldId="272"/>
        </pc:sldMkLst>
        <pc:spChg chg="mod">
          <ac:chgData name="Umut Öneş" userId="6c115fd5070c89cc" providerId="LiveId" clId="{7BE542F9-0754-4DD6-ABB8-914E0B4309E8}" dt="2020-01-20T07:33:10.237" v="25" actId="20577"/>
          <ac:spMkLst>
            <pc:docMk/>
            <pc:sldMk cId="845524805" sldId="272"/>
            <ac:spMk id="2" creationId="{378B6575-2322-4C7C-925D-C18E9C0AA8BF}"/>
          </ac:spMkLst>
        </pc:spChg>
        <pc:spChg chg="mod">
          <ac:chgData name="Umut Öneş" userId="6c115fd5070c89cc" providerId="LiveId" clId="{7BE542F9-0754-4DD6-ABB8-914E0B4309E8}" dt="2020-01-20T07:34:51.496" v="255" actId="20577"/>
          <ac:spMkLst>
            <pc:docMk/>
            <pc:sldMk cId="845524805" sldId="272"/>
            <ac:spMk id="4" creationId="{2E7A58E7-D227-429A-881A-C2C411FF0ED6}"/>
          </ac:spMkLst>
        </pc:spChg>
      </pc:sldChg>
      <pc:sldChg chg="modSp del">
        <pc:chgData name="Umut Öneş" userId="6c115fd5070c89cc" providerId="LiveId" clId="{7BE542F9-0754-4DD6-ABB8-914E0B4309E8}" dt="2020-01-20T07:38:07.491" v="594" actId="47"/>
        <pc:sldMkLst>
          <pc:docMk/>
          <pc:sldMk cId="3078491802" sldId="273"/>
        </pc:sldMkLst>
        <pc:spChg chg="mod">
          <ac:chgData name="Umut Öneş" userId="6c115fd5070c89cc" providerId="LiveId" clId="{7BE542F9-0754-4DD6-ABB8-914E0B4309E8}" dt="2020-01-20T07:35:09.264" v="273" actId="20577"/>
          <ac:spMkLst>
            <pc:docMk/>
            <pc:sldMk cId="3078491802" sldId="273"/>
            <ac:spMk id="2" creationId="{378B6575-2322-4C7C-925D-C18E9C0AA8BF}"/>
          </ac:spMkLst>
        </pc:spChg>
        <pc:spChg chg="mod">
          <ac:chgData name="Umut Öneş" userId="6c115fd5070c89cc" providerId="LiveId" clId="{7BE542F9-0754-4DD6-ABB8-914E0B4309E8}" dt="2020-01-20T07:38:01.960" v="593" actId="20577"/>
          <ac:spMkLst>
            <pc:docMk/>
            <pc:sldMk cId="3078491802" sldId="273"/>
            <ac:spMk id="4" creationId="{2E7A58E7-D227-429A-881A-C2C411FF0ED6}"/>
          </ac:spMkLst>
        </pc:spChg>
      </pc:sldChg>
      <pc:sldChg chg="del">
        <pc:chgData name="Umut Öneş" userId="6c115fd5070c89cc" providerId="LiveId" clId="{7BE542F9-0754-4DD6-ABB8-914E0B4309E8}" dt="2020-01-20T07:38:07.491" v="594" actId="47"/>
        <pc:sldMkLst>
          <pc:docMk/>
          <pc:sldMk cId="239835500" sldId="274"/>
        </pc:sldMkLst>
      </pc:sldChg>
      <pc:sldChg chg="del">
        <pc:chgData name="Umut Öneş" userId="6c115fd5070c89cc" providerId="LiveId" clId="{7BE542F9-0754-4DD6-ABB8-914E0B4309E8}" dt="2020-01-20T07:38:07.491" v="594" actId="47"/>
        <pc:sldMkLst>
          <pc:docMk/>
          <pc:sldMk cId="2208215665" sldId="275"/>
        </pc:sldMkLst>
      </pc:sldChg>
      <pc:sldChg chg="del">
        <pc:chgData name="Umut Öneş" userId="6c115fd5070c89cc" providerId="LiveId" clId="{7BE542F9-0754-4DD6-ABB8-914E0B4309E8}" dt="2020-01-20T07:38:07.491" v="594" actId="47"/>
        <pc:sldMkLst>
          <pc:docMk/>
          <pc:sldMk cId="871567538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63653-4325-4E12-B594-30A6F6C2B1AD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61889-232E-416B-9011-3A193C051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28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82F27-97C4-4DF6-86E8-B1A45A1BC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24A65-3C47-48D4-94BD-C15188CE8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AC5DC-570F-475F-9D0B-E952F25BB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EBC8-E81C-40D9-A0F3-A9C14912DCD3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36BDF-CA48-464C-80B5-89BF972DD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717AA-A0E7-40E1-A691-E80C1F66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9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10FC6-9F93-4DEB-88BE-DFE9BE869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ED9E5-ECC5-4B0C-BFD9-711A2BAA5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70F4D-A51A-4395-8D07-5416F6049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2EB4-D4AB-4ADF-A969-139E4F2684E9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6BF5B-7BB9-4F42-A3BD-2DC85332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06DF3-A458-409B-8A0F-8D0BD41BF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9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E35CBD-C520-4BE7-BD09-87B90D3A55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C5F36-883D-4802-9865-B82C1A2EB5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96A9C-3AD5-43E1-AEA4-EF325E67D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50849-B722-467E-848A-E290411BB4E1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9D158-BE94-48AC-9E4D-1FB783570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FE10C-B060-48A3-81BD-71EBDDAEE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72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5C2D0-D9C0-43EF-B98D-72A4996EA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B9538-B0B8-4350-B03A-7927D848A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20E8C-23CE-4947-80FE-3AA69B9F1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8CA1-09B9-4856-B382-9015F423D9E6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56F88-FD28-43E9-8CCD-849BCE389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2CAFF-3F0F-49B3-8BCF-9C3F0049E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9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F3972-9C95-4EE5-AA70-BE6D979D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2BB8D-CF95-4F32-B1C6-9F94764B6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20B84-FE47-4A6A-9BB4-1856AA94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2F04E-04B6-46A1-BCED-7618C61C3454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13F6F-D59B-45BE-9197-70E4FD702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6E71E-9B07-43C3-A3E5-78679B45B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B6AD3-FF00-4C69-B63D-59426C657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02F29-5D64-4C50-8C19-25F07AE0A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EAA3B3-ABE8-4F78-9967-4670E9489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5F844-CB63-4901-B9BC-C16426AC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55F8-2608-4CB5-BC26-83CC88AD70BD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A1082-6412-4C9E-8E82-BE90D514E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10C67-6946-4917-94EA-905B2F50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4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0ADB2-DD29-45F0-B412-29FD2BB8C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79A05-69A0-49B8-8B84-AFE068145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5D62BD-9DE2-46B2-81D8-B1473943E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58361C-294C-4F4F-95D8-4CB0BEF1A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40306-CD19-4D2D-8E0C-551E34CA6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D28BDE-B97B-4476-BAFD-C72A03541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1A54-A8EB-4011-888B-248BD7BE3715}" type="datetime1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08A095-B1A6-4509-A2BD-C28664A52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8E92D2-15B8-4526-965E-C631A8FA9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7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4A2F-1DB4-46A4-910B-EB78600C5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34DD7C-58D3-4C85-9508-AD3F91ACB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12905-0476-4712-8C4E-A8C2D98F03E0}" type="datetime1">
              <a:rPr lang="en-US" smtClean="0"/>
              <a:t>20-Jan-20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6392B-CC5E-463A-87AE-149C51FFD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D1F75-2E47-4022-8FC6-007E52457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F27ED-3D4D-41E2-837A-E91BF9A3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931A-14DB-4067-8327-59078D567DDA}" type="datetime1">
              <a:rPr lang="en-US" smtClean="0"/>
              <a:t>20-Jan-20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E292A4-425F-4952-BC26-686AF8F3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2480B-19EC-4C23-9552-AA9E2818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75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0D012-BE65-46E4-B5C1-5DF1F12DF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F69D5-B4E8-4772-83B0-E6C029EA2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4BA53-7C56-4222-9E9E-6E69A379A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C865A-9C5C-4708-825F-CFFEA13AC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FA0F-6886-44B0-B701-E3304EB30195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380E7C-3A5C-4C1F-BB24-E7CDD0AB4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E6B64-BEA4-4C44-9650-25C07F71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7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CE006-96FC-450A-8C7D-F8848FF37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2F7F75-083F-4FFC-B694-427C0BB7B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932E0A-5F02-4602-8158-B36EB37CA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EC0CE-A8B5-44BC-9B93-D8CC59FF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9DC28-D0AB-49B3-BA90-8BDD1156AB45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B0EA5-7459-4BF8-8B37-95EDB075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94120-EDEE-4B4A-BFC7-7862AB817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8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C384BE-BBD2-45A9-89BC-7702A20E0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17F42-7336-4CD7-B9DF-36B614718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59031-7544-4D92-8394-54AE4BF09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5BEE0-C2C9-4A80-9A84-75FAD58EE3A4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59BD5-09C8-4DE7-99BE-71029E3E5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Umut Öneş Ankara Üniversitesi SBF İktisat Bölümü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B0A95-800D-4EF9-AC44-528ABC49E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DE928-0D37-43A2-B209-EF364DF3C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2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fIwUlY44CM" TargetMode="External"/><Relationship Id="rId7" Type="http://schemas.openxmlformats.org/officeDocument/2006/relationships/hyperlink" Target="https://youtu.be/s6MwGeOm8iI" TargetMode="External"/><Relationship Id="rId2" Type="http://schemas.openxmlformats.org/officeDocument/2006/relationships/hyperlink" Target="https://youtu.be/ZK3c9GCjSx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DnPmg0R1M04" TargetMode="External"/><Relationship Id="rId5" Type="http://schemas.openxmlformats.org/officeDocument/2006/relationships/hyperlink" Target="https://youtu.be/vmDwDHwJTQI" TargetMode="External"/><Relationship Id="rId4" Type="http://schemas.openxmlformats.org/officeDocument/2006/relationships/hyperlink" Target="https://youtu.be/01PUSrLCvc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AA8F84D-BF31-4985-9EAF-99870D112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B23DD5-979A-497D-BB0A-2F50B9E85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/>
          </a:bodyPr>
          <a:lstStyle/>
          <a:p>
            <a:pPr algn="l"/>
            <a:r>
              <a:rPr lang="tr-TR" sz="5600" dirty="0"/>
              <a:t>Sanayi İktisadı Nedir?</a:t>
            </a:r>
            <a:endParaRPr lang="en-US" sz="56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ECA813D-A627-44A3-A28E-DB84CEC99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20" y="487681"/>
            <a:ext cx="4983480" cy="1499975"/>
          </a:xfrm>
        </p:spPr>
        <p:txBody>
          <a:bodyPr anchor="b">
            <a:normAutofit/>
          </a:bodyPr>
          <a:lstStyle/>
          <a:p>
            <a:pPr algn="l"/>
            <a:r>
              <a:rPr lang="tr-TR" dirty="0">
                <a:cs typeface="Calibri"/>
              </a:rPr>
              <a:t>Sanayi İktisadı Yansı 1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CD0BBC1-A7D4-445D-98AC-95A6A45D8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3326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17B5381-FFCA-4325-8FBB-B1481666A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00EE00C-D86A-4180-80CB-5B357075D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15220649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Başka kanıt?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Az sayıda firmanın kontrolündeki havaalanlarında uçuşların fiyatı yüzde 31 daha yüksek.</a:t>
            </a:r>
          </a:p>
          <a:p>
            <a:r>
              <a:rPr lang="tr-TR" dirty="0"/>
              <a:t>Ofis malzemelerinin fiyatları az sayıda satıcının olduğu bölgelerde yüzde 15 daha pahalı.</a:t>
            </a:r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98DE6C-23BE-4E37-8906-0BB74FDD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3165835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Piyasa gücünün kökenleri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Yasal (patent ve telif hakları)</a:t>
            </a:r>
            <a:endParaRPr lang="en-US" dirty="0"/>
          </a:p>
          <a:p>
            <a:r>
              <a:rPr lang="tr-TR" dirty="0"/>
              <a:t>Saldırgan fiyatlandırma ve müşteri sadakati</a:t>
            </a:r>
            <a:endParaRPr lang="en-US" dirty="0"/>
          </a:p>
          <a:p>
            <a:r>
              <a:rPr lang="tr-TR" dirty="0"/>
              <a:t>Nasıl korunur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tr-TR" dirty="0"/>
              <a:t>Japonya’da iki havayolu firması tüm uçak bakım ve tamir firmalarını kontrol ederek diğer havayollarını dışarda tutar.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75C5BF-A459-4DD1-BFE7-624638945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467547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Saldırgan fiyatlandırma.</a:t>
            </a:r>
          </a:p>
          <a:p>
            <a:r>
              <a:rPr lang="tr-TR" dirty="0"/>
              <a:t>Saldırgan bir geçmişe sahip olma da işe yarıyor.</a:t>
            </a:r>
            <a:endParaRPr lang="en-US" dirty="0"/>
          </a:p>
          <a:p>
            <a:endParaRPr lang="tr-TR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745691-D42A-4A2B-BC81-892E2DAF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35944420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Piyasa gücünün sonuçları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Firmalar için harika ama ya toplum için?</a:t>
            </a:r>
          </a:p>
          <a:p>
            <a:r>
              <a:rPr lang="tr-TR" dirty="0"/>
              <a:t>Piyasa gücü tüketiciden üreticiye bir gelir transferidir. </a:t>
            </a:r>
          </a:p>
          <a:p>
            <a:r>
              <a:rPr lang="en-US" dirty="0"/>
              <a:t>“The best of all monopoly profits is the quiet life”</a:t>
            </a:r>
            <a:endParaRPr lang="tr-TR" dirty="0"/>
          </a:p>
          <a:p>
            <a:r>
              <a:rPr lang="tr-TR" dirty="0"/>
              <a:t>Üretim verimsizliği.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6398F4-F29A-421C-903A-0CB66CDD7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699467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Rant arayışı</a:t>
            </a:r>
            <a:br>
              <a:rPr lang="tr-TR" dirty="0"/>
            </a:br>
            <a:r>
              <a:rPr lang="tr-TR" dirty="0"/>
              <a:t>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tr-TR" dirty="0"/>
          </a:p>
          <a:p>
            <a:r>
              <a:rPr lang="tr-TR" dirty="0"/>
              <a:t>Kaynakların üretime değil kanunları değiştirmeye veya politik etki amaçlı kullanılmasına yol açar. </a:t>
            </a:r>
            <a:endParaRPr lang="tr-TR" dirty="0">
              <a:cs typeface="Calibri"/>
            </a:endParaRPr>
          </a:p>
          <a:p>
            <a:r>
              <a:rPr lang="tr-TR" dirty="0"/>
              <a:t>Örnek: net neutrality.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066EDA-EB1F-49F4-8F10-C643895C7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1051032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Dinamik açıdan ise...</a:t>
            </a:r>
            <a:br>
              <a:rPr lang="tr-TR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Schumpeter ve Avusturya ekolü: Piyasa gücü potansiyeli firmaları yenilik geliştirmeye iter.</a:t>
            </a:r>
            <a:endParaRPr lang="en-US" dirty="0"/>
          </a:p>
          <a:p>
            <a:r>
              <a:rPr lang="tr-TR" dirty="0"/>
              <a:t>Ancak: Günümüzde elektronik sanayinde dev şirketlerle «start-up»ların bir arada bulunmasını açıklamıyor.</a:t>
            </a:r>
            <a:endParaRPr lang="tr-TR" dirty="0">
              <a:cs typeface="Calibri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AC2ED-C260-4A16-8970-26D3CE3FB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1498349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Regülasyon ve Anti-Tröst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Monopol fiyatlarının regülasyonu</a:t>
            </a:r>
          </a:p>
          <a:p>
            <a:r>
              <a:rPr lang="tr-TR" dirty="0"/>
              <a:t>Anti-tröst: yasa dışı olarak elde edilen piyasa gücüyle mücadele.</a:t>
            </a:r>
          </a:p>
          <a:p>
            <a:r>
              <a:rPr lang="tr-TR" dirty="0"/>
              <a:t>Birleşmeleri engelleme ve düzenleme</a:t>
            </a:r>
          </a:p>
          <a:p>
            <a:r>
              <a:rPr lang="tr-TR" dirty="0"/>
              <a:t>Saldırgan fiyatlandırmaların tesbiti</a:t>
            </a:r>
          </a:p>
          <a:p>
            <a:pPr marL="0" indent="0">
              <a:buNone/>
            </a:pPr>
            <a:endParaRPr lang="tr-TR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1C0730-F100-4931-8929-6B54ED0C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845524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629EAD-3C43-4A7E-8901-CE16C93C1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668" y="812801"/>
            <a:ext cx="5483876" cy="52418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3200" dirty="0"/>
              <a:t>Zantac (ülser ilacı)</a:t>
            </a:r>
          </a:p>
          <a:p>
            <a:r>
              <a:rPr lang="tr-TR" sz="3200" dirty="0"/>
              <a:t>Glaxo Wellcome $1.6 milyar satış.Ortalama maliyet aşırı düşük ve kar marjı yüksek.</a:t>
            </a:r>
          </a:p>
          <a:p>
            <a:endParaRPr lang="en-US" sz="1800" dirty="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Image result for zantac">
            <a:extLst>
              <a:ext uri="{FF2B5EF4-FFF2-40B4-BE49-F238E27FC236}">
                <a16:creationId xmlns:a16="http://schemas.microsoft.com/office/drawing/2014/main" id="{85DF1C71-6265-40BE-BD54-7D3A85F3D39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35" r="12683" b="-1"/>
          <a:stretch/>
        </p:blipFill>
        <p:spPr bwMode="auto"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040D09-5BA4-4BC2-AE6E-5C43943B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5028094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874"/>
            <a:ext cx="10515600" cy="1325563"/>
          </a:xfrm>
        </p:spPr>
        <p:txBody>
          <a:bodyPr/>
          <a:lstStyle/>
          <a:p>
            <a:r>
              <a:rPr lang="tr-TR" dirty="0"/>
              <a:t>Nasıl?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Zantac</a:t>
            </a:r>
            <a:r>
              <a:rPr lang="tr-TR" dirty="0"/>
              <a:t>’ın ikameleri yok mu</a:t>
            </a:r>
            <a:r>
              <a:rPr lang="en-US" dirty="0"/>
              <a:t>?</a:t>
            </a:r>
          </a:p>
          <a:p>
            <a:r>
              <a:rPr lang="tr-TR" dirty="0"/>
              <a:t>Patent süresi dolduğu için var</a:t>
            </a:r>
            <a:r>
              <a:rPr lang="en-US" dirty="0"/>
              <a:t>.</a:t>
            </a:r>
            <a:endParaRPr lang="tr-TR" dirty="0"/>
          </a:p>
          <a:p>
            <a:r>
              <a:rPr lang="tr-TR" dirty="0"/>
              <a:t>30 tablet  Zantac $85.95 vs. 250 tablet muadil for $95. Tüketiciler Zantac için 7.5 kat fazla para ödüyorlar.</a:t>
            </a:r>
            <a:endParaRPr lang="tr-TR" dirty="0">
              <a:cs typeface="Calibri"/>
            </a:endParaRPr>
          </a:p>
          <a:p>
            <a:r>
              <a:rPr lang="tr-TR" dirty="0"/>
              <a:t>Aynı zamanda kimyasal olarak farklı ikameler de var.Öyleyse neden fiyat rekabeti bu kadar zayıf?</a:t>
            </a:r>
          </a:p>
          <a:p>
            <a:endParaRPr lang="tr-TR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FA3295-654C-4C14-9715-22498C9DB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21684681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tr-TR" sz="3200" dirty="0"/>
          </a:p>
          <a:p>
            <a:r>
              <a:rPr lang="tr-TR" sz="3200" dirty="0"/>
              <a:t>Ülkemzde yasak olsa da eczacılık sektöründe reklamlar çok yaygın ve ciddi yatırımlar söz konusu.</a:t>
            </a:r>
          </a:p>
          <a:p>
            <a:r>
              <a:rPr lang="tr-TR" sz="3200" dirty="0"/>
              <a:t>Ürünün gerçek değeri değil hasta ve doktorların gözündeki değeri önemli.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EB987C-D958-43F9-84F5-539D162C3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2713689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Reklamlar</a:t>
            </a:r>
            <a:r>
              <a:rPr lang="en-US" dirty="0"/>
              <a:t>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hlinkClick r:id="rId2"/>
              </a:rPr>
              <a:t>https://youtu.be/ZK3c9GCjSx8</a:t>
            </a:r>
            <a:r>
              <a:rPr lang="en-US" dirty="0">
                <a:cs typeface="Calibri"/>
              </a:rPr>
              <a:t>     (</a:t>
            </a:r>
            <a:r>
              <a:rPr lang="tr-TR" dirty="0">
                <a:cs typeface="Calibri"/>
              </a:rPr>
              <a:t>Doğada</a:t>
            </a:r>
            <a:r>
              <a:rPr lang="en-US" dirty="0">
                <a:cs typeface="Calibri"/>
              </a:rPr>
              <a:t>)</a:t>
            </a:r>
            <a:endParaRPr lang="tr-TR" dirty="0"/>
          </a:p>
          <a:p>
            <a:r>
              <a:rPr lang="en-US" dirty="0">
                <a:cs typeface="Calibri"/>
                <a:hlinkClick r:id="rId3"/>
              </a:rPr>
              <a:t>https://youtu.be/PfIwUlY44CM</a:t>
            </a:r>
            <a:r>
              <a:rPr lang="en-US" dirty="0">
                <a:cs typeface="Calibri"/>
              </a:rPr>
              <a:t>   (</a:t>
            </a:r>
            <a:r>
              <a:rPr lang="tr-TR" dirty="0">
                <a:cs typeface="Calibri"/>
              </a:rPr>
              <a:t>Reklam gelirlerinin gazetecilik etiğine etkisi</a:t>
            </a:r>
            <a:r>
              <a:rPr lang="en-US" dirty="0">
                <a:cs typeface="Calibri"/>
              </a:rPr>
              <a:t>)</a:t>
            </a:r>
            <a:endParaRPr lang="en-US" dirty="0"/>
          </a:p>
          <a:p>
            <a:r>
              <a:rPr lang="en-US" dirty="0">
                <a:hlinkClick r:id="rId4"/>
              </a:rPr>
              <a:t>https://youtu.be/01PUSrLCvcM</a:t>
            </a:r>
            <a:endParaRPr lang="tr-TR" dirty="0">
              <a:cs typeface="Calibri"/>
            </a:endParaRPr>
          </a:p>
          <a:p>
            <a:r>
              <a:rPr lang="en-US" dirty="0">
                <a:hlinkClick r:id="rId5"/>
              </a:rPr>
              <a:t>https://youtu.be/vmDwDHwJTQI</a:t>
            </a:r>
            <a:r>
              <a:rPr lang="en-US" dirty="0">
                <a:cs typeface="Calibri"/>
              </a:rPr>
              <a:t> (</a:t>
            </a:r>
            <a:r>
              <a:rPr lang="tr-TR" dirty="0">
                <a:cs typeface="Calibri"/>
              </a:rPr>
              <a:t>İnternet reklamcılığı ve sahte haberler</a:t>
            </a:r>
            <a:r>
              <a:rPr lang="en-US" dirty="0">
                <a:cs typeface="Calibri"/>
              </a:rPr>
              <a:t>)</a:t>
            </a:r>
          </a:p>
          <a:p>
            <a:r>
              <a:rPr lang="en-US" dirty="0">
                <a:cs typeface="Calibri"/>
              </a:rPr>
              <a:t>https://youtu.be/eJ3RzGoQC4s (Adam Curtis: Century of Self, </a:t>
            </a:r>
            <a:r>
              <a:rPr lang="tr-TR" dirty="0">
                <a:cs typeface="Calibri"/>
              </a:rPr>
              <a:t>Halkla İlişkilerin doğuşu</a:t>
            </a:r>
            <a:r>
              <a:rPr lang="en-US" dirty="0">
                <a:cs typeface="Calibri"/>
              </a:rPr>
              <a:t>)</a:t>
            </a:r>
          </a:p>
          <a:p>
            <a:r>
              <a:rPr lang="en-US" dirty="0">
                <a:cs typeface="Calibri"/>
                <a:hlinkClick r:id="rId6"/>
              </a:rPr>
              <a:t>https://youtu.be/DnPmg0R1M04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  <a:hlinkClick r:id="rId7"/>
              </a:rPr>
              <a:t>https://youtu.be/s6MwGeOm8iI</a:t>
            </a:r>
            <a:r>
              <a:rPr lang="en-US" dirty="0">
                <a:cs typeface="Calibri"/>
              </a:rPr>
              <a:t> </a:t>
            </a:r>
            <a:r>
              <a:rPr lang="tr-TR" dirty="0">
                <a:cs typeface="Calibri"/>
              </a:rPr>
              <a:t>Çok aşamalı reklamcılık</a:t>
            </a:r>
            <a:endParaRPr lang="en-US" dirty="0">
              <a:cs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8750A4-A833-4394-BFFF-902F16FA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957902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Glaxo, Wellcome ile birleşti	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Birleşme ARGE ve reklam gibi konularda sinerji yaratır.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D3EE99-CCDF-4FB9-8898-4A496E77E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31700697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	Glaxo Wellcome firmasının analizinde şu ana kadar gördüğümüz kavramlar: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tr-TR" dirty="0"/>
          </a:p>
          <a:p>
            <a:r>
              <a:rPr lang="tr-TR" dirty="0"/>
              <a:t>Piyasa Gücü</a:t>
            </a:r>
          </a:p>
          <a:p>
            <a:r>
              <a:rPr lang="tr-TR" dirty="0"/>
              <a:t>Piyasa tanımı</a:t>
            </a:r>
          </a:p>
          <a:p>
            <a:r>
              <a:rPr lang="tr-TR" dirty="0"/>
              <a:t>Birleşme</a:t>
            </a:r>
          </a:p>
          <a:p>
            <a:r>
              <a:rPr lang="tr-TR" dirty="0"/>
              <a:t>ARGE Stratejisi</a:t>
            </a:r>
          </a:p>
          <a:p>
            <a:r>
              <a:rPr lang="tr-TR" dirty="0"/>
              <a:t>Saldırgan Piyasa stratejisi</a:t>
            </a:r>
          </a:p>
          <a:p>
            <a:r>
              <a:rPr lang="tr-TR" dirty="0"/>
              <a:t>Patent</a:t>
            </a:r>
          </a:p>
          <a:p>
            <a:r>
              <a:rPr lang="tr-TR" dirty="0"/>
              <a:t>Ürün çeşitlemesi</a:t>
            </a:r>
            <a:endParaRPr lang="en-US" dirty="0">
              <a:cs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5BA52-2D64-44D0-A097-8BA18FD9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7493637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	Piyasa Gücü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b="1" dirty="0"/>
              <a:t>Fiyatı marjinal maliyetin üzerinde belirleme gücü</a:t>
            </a:r>
            <a:endParaRPr lang="tr-TR" dirty="0"/>
          </a:p>
          <a:p>
            <a:r>
              <a:rPr lang="tr-TR" dirty="0"/>
              <a:t>Bir kutu Zantac 10 dolara mal edilirken 50 dolara satılıyor</a:t>
            </a:r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33D76-86E7-4A12-829A-8DB6618C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4015648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575-2322-4C7C-925D-C18E9C0A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Gerçekte piyasa gücü var mı?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A58E7-D227-429A-881A-C2C411FF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/>
              <a:t>Aslında teorik olarak olmamalı çünkü aşırı karlar yeni firmaların girişine neden olur</a:t>
            </a:r>
            <a:r>
              <a:rPr lang="en-US" dirty="0"/>
              <a:t>.</a:t>
            </a:r>
          </a:p>
          <a:p>
            <a:r>
              <a:rPr lang="tr-TR" dirty="0"/>
              <a:t>Ancak son yıllarda azalan maliyetlerin fiyatlara yansımaması ciddi piyasa gücünün işareti.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E03227-8E97-45A6-B75D-F28D5918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Ankara Üniversitesi SBF İktisat Bölümü</a:t>
            </a:r>
          </a:p>
        </p:txBody>
      </p:sp>
    </p:spTree>
    <p:extLst>
      <p:ext uri="{BB962C8B-B14F-4D97-AF65-F5344CB8AC3E}">
        <p14:creationId xmlns:p14="http://schemas.microsoft.com/office/powerpoint/2010/main" val="3356455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586</Words>
  <Application>Microsoft Office PowerPoint</Application>
  <PresentationFormat>Widescreen</PresentationFormat>
  <Paragraphs>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Sanayi İktisadı Nedir?</vt:lpstr>
      <vt:lpstr>PowerPoint Presentation</vt:lpstr>
      <vt:lpstr>Nasıl? </vt:lpstr>
      <vt:lpstr>Reklam</vt:lpstr>
      <vt:lpstr>Reklamlar </vt:lpstr>
      <vt:lpstr>Glaxo, Wellcome ile birleşti </vt:lpstr>
      <vt:lpstr> Glaxo Wellcome firmasının analizinde şu ana kadar gördüğümüz kavramlar:</vt:lpstr>
      <vt:lpstr> Piyasa Gücü</vt:lpstr>
      <vt:lpstr>Gerçekte piyasa gücü var mı?</vt:lpstr>
      <vt:lpstr>Başka kanıt?</vt:lpstr>
      <vt:lpstr>Piyasa gücünün kökenleri </vt:lpstr>
      <vt:lpstr> </vt:lpstr>
      <vt:lpstr>Piyasa gücünün sonuçları</vt:lpstr>
      <vt:lpstr>Rant arayışı  </vt:lpstr>
      <vt:lpstr>Dinamik açıdan ise... </vt:lpstr>
      <vt:lpstr>Regülasyon ve Anti-Tröst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Umut Öneş</dc:creator>
  <cp:lastModifiedBy>Umut Öneş</cp:lastModifiedBy>
  <cp:revision>98</cp:revision>
  <dcterms:created xsi:type="dcterms:W3CDTF">2018-09-25T14:28:05Z</dcterms:created>
  <dcterms:modified xsi:type="dcterms:W3CDTF">2020-01-20T07:40:15Z</dcterms:modified>
</cp:coreProperties>
</file>