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306" r:id="rId2"/>
    <p:sldId id="302" r:id="rId3"/>
    <p:sldId id="307" r:id="rId4"/>
    <p:sldId id="303" r:id="rId5"/>
    <p:sldId id="308" r:id="rId6"/>
    <p:sldId id="304" r:id="rId7"/>
    <p:sldId id="30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241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700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170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180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3556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750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616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963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9517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364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566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39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98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8825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631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556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071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237677-9489-4E66-B8C6-174C9C876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7355" y="1838739"/>
            <a:ext cx="8369519" cy="2262781"/>
          </a:xfrm>
        </p:spPr>
        <p:txBody>
          <a:bodyPr>
            <a:normAutofit/>
          </a:bodyPr>
          <a:lstStyle/>
          <a:p>
            <a:r>
              <a:rPr lang="tr-TR" sz="3200" b="1" dirty="0"/>
              <a:t>BİLGİ SİSTEMLERİ VE YÖNETİM ETKİLEŞİMİ</a:t>
            </a:r>
          </a:p>
        </p:txBody>
      </p:sp>
    </p:spTree>
    <p:extLst>
      <p:ext uri="{BB962C8B-B14F-4D97-AF65-F5344CB8AC3E}">
        <p14:creationId xmlns:p14="http://schemas.microsoft.com/office/powerpoint/2010/main" val="1614863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/>
              <a:t>Bilgi Teknolojileri Kullanımında Stratejik Planlama Kuralları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800" dirty="0"/>
              <a:t>Öncelikle işe ve başarılması gereken konulara odaklanılmalı.</a:t>
            </a:r>
          </a:p>
          <a:p>
            <a:pPr algn="just"/>
            <a:r>
              <a:rPr lang="tr-TR" sz="2800" dirty="0"/>
              <a:t>Bilgi teknolojileri yatırım imkan ve alternatifleri rasyonel biçimde değerlendirilmeli.</a:t>
            </a:r>
          </a:p>
          <a:p>
            <a:pPr algn="just"/>
            <a:r>
              <a:rPr lang="tr-TR" sz="2800" dirty="0"/>
              <a:t>Risk tanımlanmalı ve risk yönetimi için hazırlık yapılmalı.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597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295401" y="2556932"/>
            <a:ext cx="9452112" cy="3318936"/>
          </a:xfrm>
        </p:spPr>
        <p:txBody>
          <a:bodyPr>
            <a:normAutofit/>
          </a:bodyPr>
          <a:lstStyle/>
          <a:p>
            <a:pPr algn="just"/>
            <a:r>
              <a:rPr lang="tr-TR" sz="2800" dirty="0"/>
              <a:t>Gereksiz teknolojik değişimlerden kaçınılmalı</a:t>
            </a:r>
          </a:p>
          <a:p>
            <a:pPr algn="just"/>
            <a:r>
              <a:rPr lang="tr-TR" sz="2800" dirty="0"/>
              <a:t>İleriye yönelik planlar yapılmalı</a:t>
            </a:r>
          </a:p>
          <a:p>
            <a:pPr algn="just"/>
            <a:r>
              <a:rPr lang="tr-TR" sz="2800" dirty="0"/>
              <a:t>Bilgi teknolojileri ile ilgili her kurumsal birim ve personelin bütünsel katkısı ve kararlığı sağlanmalıdır.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9731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40156" y="1119809"/>
            <a:ext cx="8911687" cy="1042748"/>
          </a:xfrm>
        </p:spPr>
        <p:txBody>
          <a:bodyPr>
            <a:normAutofit fontScale="90000"/>
          </a:bodyPr>
          <a:lstStyle/>
          <a:p>
            <a:br>
              <a:rPr lang="tr-TR" dirty="0"/>
            </a:br>
            <a:r>
              <a:rPr lang="tr-TR" dirty="0"/>
              <a:t>Bilgi Sistemleri Ve Yönetim Etkileşimi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295401" y="2851777"/>
            <a:ext cx="9465363" cy="2846657"/>
          </a:xfrm>
        </p:spPr>
        <p:txBody>
          <a:bodyPr>
            <a:noAutofit/>
          </a:bodyPr>
          <a:lstStyle/>
          <a:p>
            <a:r>
              <a:rPr lang="tr-TR" dirty="0"/>
              <a:t>Bilgi sistemi: belirli hedefleri karşılamak üzere, verileri karar verici için anlamlı bilgilere çeviren insan gücü, programlar ve yönetsel süreçlerden oluşan bir dizidir.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               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2297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966387" y="3167963"/>
            <a:ext cx="1584176" cy="11521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Bilgi </a:t>
            </a:r>
          </a:p>
          <a:p>
            <a:pPr algn="ctr"/>
            <a:r>
              <a:rPr lang="tr-TR" dirty="0"/>
              <a:t>Strateji </a:t>
            </a:r>
          </a:p>
          <a:p>
            <a:pPr algn="ctr"/>
            <a:r>
              <a:rPr lang="tr-TR" dirty="0"/>
              <a:t>Kurallar </a:t>
            </a:r>
          </a:p>
          <a:p>
            <a:pPr algn="ctr"/>
            <a:r>
              <a:rPr lang="tr-TR" dirty="0"/>
              <a:t>yönergeler</a:t>
            </a:r>
          </a:p>
        </p:txBody>
      </p:sp>
      <p:sp>
        <p:nvSpPr>
          <p:cNvPr id="7" name="Dikdörtgen 6"/>
          <p:cNvSpPr/>
          <p:nvPr/>
        </p:nvSpPr>
        <p:spPr>
          <a:xfrm>
            <a:off x="4590106" y="3632939"/>
            <a:ext cx="1440160" cy="2880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Yazılım </a:t>
            </a:r>
          </a:p>
        </p:txBody>
      </p:sp>
      <p:sp>
        <p:nvSpPr>
          <p:cNvPr id="8" name="Dikdörtgen 7"/>
          <p:cNvSpPr/>
          <p:nvPr/>
        </p:nvSpPr>
        <p:spPr>
          <a:xfrm>
            <a:off x="8421169" y="3042066"/>
            <a:ext cx="1440160" cy="2880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Donanım  </a:t>
            </a:r>
          </a:p>
        </p:txBody>
      </p:sp>
      <p:sp>
        <p:nvSpPr>
          <p:cNvPr id="9" name="Dikdörtgen 8"/>
          <p:cNvSpPr/>
          <p:nvPr/>
        </p:nvSpPr>
        <p:spPr>
          <a:xfrm>
            <a:off x="8421169" y="3573016"/>
            <a:ext cx="1440160" cy="2880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Veri tabanı 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8371994" y="4134611"/>
            <a:ext cx="1440160" cy="2880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İletişim  </a:t>
            </a:r>
          </a:p>
        </p:txBody>
      </p:sp>
      <p:cxnSp>
        <p:nvCxnSpPr>
          <p:cNvPr id="12" name="Düz Ok Bağlayıcısı 11"/>
          <p:cNvCxnSpPr>
            <a:cxnSpLocks/>
          </p:cNvCxnSpPr>
          <p:nvPr/>
        </p:nvCxnSpPr>
        <p:spPr>
          <a:xfrm>
            <a:off x="3550563" y="3776955"/>
            <a:ext cx="924361" cy="0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>
            <a:off x="6030266" y="3776955"/>
            <a:ext cx="1859663" cy="0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Düz Ok Bağlayıcısı 19"/>
          <p:cNvCxnSpPr>
            <a:cxnSpLocks/>
          </p:cNvCxnSpPr>
          <p:nvPr/>
        </p:nvCxnSpPr>
        <p:spPr>
          <a:xfrm>
            <a:off x="7270590" y="3140968"/>
            <a:ext cx="929832" cy="0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Düz Ok Bağlayıcısı 20"/>
          <p:cNvCxnSpPr/>
          <p:nvPr/>
        </p:nvCxnSpPr>
        <p:spPr>
          <a:xfrm>
            <a:off x="7270590" y="4278627"/>
            <a:ext cx="929832" cy="0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Düz Bağlayıcı 22"/>
          <p:cNvCxnSpPr/>
          <p:nvPr/>
        </p:nvCxnSpPr>
        <p:spPr>
          <a:xfrm>
            <a:off x="7270590" y="3140968"/>
            <a:ext cx="0" cy="1152128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Başlık 13">
            <a:extLst>
              <a:ext uri="{FF2B5EF4-FFF2-40B4-BE49-F238E27FC236}">
                <a16:creationId xmlns:a16="http://schemas.microsoft.com/office/drawing/2014/main" id="{0C0761A5-F3DE-4153-AED5-3595690C5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5220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tr-TR" dirty="0"/>
            </a:br>
            <a:r>
              <a:rPr lang="tr-TR" b="1" dirty="0"/>
              <a:t>Bilgi Sistemleri Öğeleri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tr-TR" dirty="0"/>
              <a:t>Geri bildirimler</a:t>
            </a:r>
          </a:p>
          <a:p>
            <a:pPr marL="514350" indent="-514350">
              <a:buAutoNum type="arabicPeriod"/>
            </a:pPr>
            <a:r>
              <a:rPr lang="tr-TR" dirty="0"/>
              <a:t>Merkezi işlem birimi</a:t>
            </a:r>
          </a:p>
          <a:p>
            <a:pPr marL="514350" indent="-514350">
              <a:buAutoNum type="arabicPeriod"/>
            </a:pPr>
            <a:r>
              <a:rPr lang="tr-TR" dirty="0"/>
              <a:t>Çıktı birimleri</a:t>
            </a:r>
          </a:p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31871E2-9C6C-40CC-B057-6DAB46D38D9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tr-TR" dirty="0"/>
              <a:t>Yazılım</a:t>
            </a:r>
          </a:p>
          <a:p>
            <a:pPr marL="514350" indent="-514350">
              <a:buAutoNum type="arabicPeriod" startAt="4"/>
            </a:pPr>
            <a:r>
              <a:rPr lang="tr-TR" dirty="0"/>
              <a:t>İnsan kaynakları</a:t>
            </a:r>
          </a:p>
          <a:p>
            <a:pPr marL="514350" indent="-514350">
              <a:buAutoNum type="arabicPeriod" startAt="4"/>
            </a:pPr>
            <a:r>
              <a:rPr lang="tr-TR" dirty="0"/>
              <a:t>Prosedürler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9504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Bilgi Sistemleri Uygulamaları</a:t>
            </a: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3106746"/>
              </p:ext>
            </p:extLst>
          </p:nvPr>
        </p:nvGraphicFramePr>
        <p:xfrm>
          <a:off x="1391478" y="1461052"/>
          <a:ext cx="9329532" cy="4171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4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4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151">
                <a:tc>
                  <a:txBody>
                    <a:bodyPr/>
                    <a:lstStyle/>
                    <a:p>
                      <a:r>
                        <a:rPr lang="tr-TR" dirty="0"/>
                        <a:t>Bilgi sistemleri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Bilgi kullanımı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6917">
                <a:tc>
                  <a:txBody>
                    <a:bodyPr/>
                    <a:lstStyle/>
                    <a:p>
                      <a:r>
                        <a:rPr lang="tr-TR" dirty="0"/>
                        <a:t>Elektronik veri sistemleri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Organizasyon faaliyetlerine ilişkin rutin veriler, amaçlı bilgiler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151">
                <a:tc>
                  <a:txBody>
                    <a:bodyPr/>
                    <a:lstStyle/>
                    <a:p>
                      <a:r>
                        <a:rPr lang="tr-TR" dirty="0"/>
                        <a:t>Ofis otomasyon sistemleri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Operasyonel</a:t>
                      </a:r>
                      <a:r>
                        <a:rPr lang="tr-TR" dirty="0"/>
                        <a:t> düzey için dijital veriler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6917">
                <a:tc>
                  <a:txBody>
                    <a:bodyPr/>
                    <a:lstStyle/>
                    <a:p>
                      <a:r>
                        <a:rPr lang="tr-TR" dirty="0"/>
                        <a:t>Yönetim bilgi sistemleri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Genel yönetim düzeyleri için planlama, kontrol, karar verme ve amaçlı bilgiler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151">
                <a:tc>
                  <a:txBody>
                    <a:bodyPr/>
                    <a:lstStyle/>
                    <a:p>
                      <a:r>
                        <a:rPr lang="tr-TR" dirty="0"/>
                        <a:t>Karar destek sistemleri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Etkileşimli destek içeren analitik bilgiler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6917">
                <a:tc>
                  <a:txBody>
                    <a:bodyPr/>
                    <a:lstStyle/>
                    <a:p>
                      <a:r>
                        <a:rPr lang="tr-TR" dirty="0"/>
                        <a:t>Üst düzey yönetici</a:t>
                      </a:r>
                      <a:r>
                        <a:rPr lang="tr-TR" baseline="0" dirty="0"/>
                        <a:t> bilgi sistemleri</a:t>
                      </a:r>
                      <a:endParaRPr lang="tr-TR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Tepe yöneticileri için kurum içi ve kurum dışı grafiksel bilgiler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6917">
                <a:tc>
                  <a:txBody>
                    <a:bodyPr/>
                    <a:lstStyle/>
                    <a:p>
                      <a:r>
                        <a:rPr lang="tr-TR" dirty="0"/>
                        <a:t>Uzman sistemler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Spesifik konularda uzmanlık önerileri içeren yapay zeka destekli üst bilgiler. 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32089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</TotalTime>
  <Words>192</Words>
  <Application>Microsoft Office PowerPoint</Application>
  <PresentationFormat>Geniş ekran</PresentationFormat>
  <Paragraphs>51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Organik</vt:lpstr>
      <vt:lpstr>BİLGİ SİSTEMLERİ VE YÖNETİM ETKİLEŞİMİ</vt:lpstr>
      <vt:lpstr>Bilgi Teknolojileri Kullanımında Stratejik Planlama Kuralları</vt:lpstr>
      <vt:lpstr>PowerPoint Sunusu</vt:lpstr>
      <vt:lpstr> Bilgi Sistemleri Ve Yönetim Etkileşimi</vt:lpstr>
      <vt:lpstr>PowerPoint Sunusu</vt:lpstr>
      <vt:lpstr> Bilgi Sistemleri Öğeleri</vt:lpstr>
      <vt:lpstr>Bilgi Sistemleri Uygulamaları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9</cp:revision>
  <dcterms:created xsi:type="dcterms:W3CDTF">2020-02-22T14:31:07Z</dcterms:created>
  <dcterms:modified xsi:type="dcterms:W3CDTF">2020-04-30T15:03:19Z</dcterms:modified>
</cp:coreProperties>
</file>