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79333-BDBA-4F38-8B94-A8168E507B6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AFD5BC-D395-42CB-865B-583046E0C48D}">
      <dgm:prSet/>
      <dgm:spPr/>
      <dgm:t>
        <a:bodyPr/>
        <a:lstStyle/>
        <a:p>
          <a:r>
            <a:rPr lang="tr-TR"/>
            <a:t>Geleneksel olarak kültürel antropolog olmanın süreci başka bir toplumda saha çalışması gerekir.</a:t>
          </a:r>
          <a:endParaRPr lang="en-US"/>
        </a:p>
      </dgm:t>
    </dgm:pt>
    <dgm:pt modelId="{CBFB94E9-D8DC-44E6-AE12-9D2F2A9DB41C}" type="parTrans" cxnId="{57229187-C757-42CB-B0BA-A8B8A3672C56}">
      <dgm:prSet/>
      <dgm:spPr/>
      <dgm:t>
        <a:bodyPr/>
        <a:lstStyle/>
        <a:p>
          <a:endParaRPr lang="en-US"/>
        </a:p>
      </dgm:t>
    </dgm:pt>
    <dgm:pt modelId="{4E11C09F-75CA-45EC-B014-3E5514820432}" type="sibTrans" cxnId="{57229187-C757-42CB-B0BA-A8B8A3672C56}">
      <dgm:prSet/>
      <dgm:spPr/>
      <dgm:t>
        <a:bodyPr/>
        <a:lstStyle/>
        <a:p>
          <a:endParaRPr lang="en-US"/>
        </a:p>
      </dgm:t>
    </dgm:pt>
    <dgm:pt modelId="{39B23B2E-40F6-4E57-BDF6-E4604EEA20D4}">
      <dgm:prSet/>
      <dgm:spPr/>
      <dgm:t>
        <a:bodyPr/>
        <a:lstStyle/>
        <a:p>
          <a:r>
            <a:rPr lang="tr-TR"/>
            <a:t>Araştırmada, araştırılan kültürün olabildiğiyle kadarıyla tümüyle anlaşılması amacı vardır. </a:t>
          </a:r>
          <a:endParaRPr lang="en-US"/>
        </a:p>
      </dgm:t>
    </dgm:pt>
    <dgm:pt modelId="{166C95E5-21A5-4095-AD37-0B88FF9C8815}" type="parTrans" cxnId="{F1DCFA5F-DA79-43E8-8FF2-B8D7822F6C2B}">
      <dgm:prSet/>
      <dgm:spPr/>
      <dgm:t>
        <a:bodyPr/>
        <a:lstStyle/>
        <a:p>
          <a:endParaRPr lang="en-US"/>
        </a:p>
      </dgm:t>
    </dgm:pt>
    <dgm:pt modelId="{6AC97B16-4AA7-4AAC-8B62-9ECAC2FA77C5}" type="sibTrans" cxnId="{F1DCFA5F-DA79-43E8-8FF2-B8D7822F6C2B}">
      <dgm:prSet/>
      <dgm:spPr/>
      <dgm:t>
        <a:bodyPr/>
        <a:lstStyle/>
        <a:p>
          <a:endParaRPr lang="en-US"/>
        </a:p>
      </dgm:t>
    </dgm:pt>
    <dgm:pt modelId="{197F3A04-AC0B-44F9-8119-51D56C92457E}" type="pres">
      <dgm:prSet presAssocID="{59779333-BDBA-4F38-8B94-A8168E507B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8D29A8-5795-40E7-8EEC-2F2A9790AD85}" type="pres">
      <dgm:prSet presAssocID="{66AFD5BC-D395-42CB-865B-583046E0C48D}" presName="hierRoot1" presStyleCnt="0"/>
      <dgm:spPr/>
    </dgm:pt>
    <dgm:pt modelId="{04CC121D-7444-48CB-B2F0-14B348F924A4}" type="pres">
      <dgm:prSet presAssocID="{66AFD5BC-D395-42CB-865B-583046E0C48D}" presName="composite" presStyleCnt="0"/>
      <dgm:spPr/>
    </dgm:pt>
    <dgm:pt modelId="{340A2E08-9A18-433B-A14E-E3146BB02E50}" type="pres">
      <dgm:prSet presAssocID="{66AFD5BC-D395-42CB-865B-583046E0C48D}" presName="background" presStyleLbl="node0" presStyleIdx="0" presStyleCnt="2"/>
      <dgm:spPr/>
    </dgm:pt>
    <dgm:pt modelId="{A3B67024-479B-4398-9941-43F650F1A17B}" type="pres">
      <dgm:prSet presAssocID="{66AFD5BC-D395-42CB-865B-583046E0C48D}" presName="text" presStyleLbl="fgAcc0" presStyleIdx="0" presStyleCnt="2">
        <dgm:presLayoutVars>
          <dgm:chPref val="3"/>
        </dgm:presLayoutVars>
      </dgm:prSet>
      <dgm:spPr/>
    </dgm:pt>
    <dgm:pt modelId="{6F886D07-C54E-4EE8-A0DA-397D8D40A487}" type="pres">
      <dgm:prSet presAssocID="{66AFD5BC-D395-42CB-865B-583046E0C48D}" presName="hierChild2" presStyleCnt="0"/>
      <dgm:spPr/>
    </dgm:pt>
    <dgm:pt modelId="{9CF8DDCC-2885-47FE-BD1A-6D0AD3611B02}" type="pres">
      <dgm:prSet presAssocID="{39B23B2E-40F6-4E57-BDF6-E4604EEA20D4}" presName="hierRoot1" presStyleCnt="0"/>
      <dgm:spPr/>
    </dgm:pt>
    <dgm:pt modelId="{847BBEF0-0842-4761-8A75-ED7EF2A87508}" type="pres">
      <dgm:prSet presAssocID="{39B23B2E-40F6-4E57-BDF6-E4604EEA20D4}" presName="composite" presStyleCnt="0"/>
      <dgm:spPr/>
    </dgm:pt>
    <dgm:pt modelId="{5BC063DF-A368-4FA8-98C1-DFE9D43F566A}" type="pres">
      <dgm:prSet presAssocID="{39B23B2E-40F6-4E57-BDF6-E4604EEA20D4}" presName="background" presStyleLbl="node0" presStyleIdx="1" presStyleCnt="2"/>
      <dgm:spPr/>
    </dgm:pt>
    <dgm:pt modelId="{77D27596-5BF2-41B6-8503-8BF7DECE0CC4}" type="pres">
      <dgm:prSet presAssocID="{39B23B2E-40F6-4E57-BDF6-E4604EEA20D4}" presName="text" presStyleLbl="fgAcc0" presStyleIdx="1" presStyleCnt="2">
        <dgm:presLayoutVars>
          <dgm:chPref val="3"/>
        </dgm:presLayoutVars>
      </dgm:prSet>
      <dgm:spPr/>
    </dgm:pt>
    <dgm:pt modelId="{11BFBD42-EDFA-4AFF-B86D-E7479E9A8FB0}" type="pres">
      <dgm:prSet presAssocID="{39B23B2E-40F6-4E57-BDF6-E4604EEA20D4}" presName="hierChild2" presStyleCnt="0"/>
      <dgm:spPr/>
    </dgm:pt>
  </dgm:ptLst>
  <dgm:cxnLst>
    <dgm:cxn modelId="{23D2D713-4F92-4A9C-8A67-5B92CCA80CDC}" type="presOf" srcId="{66AFD5BC-D395-42CB-865B-583046E0C48D}" destId="{A3B67024-479B-4398-9941-43F650F1A17B}" srcOrd="0" destOrd="0" presId="urn:microsoft.com/office/officeart/2005/8/layout/hierarchy1"/>
    <dgm:cxn modelId="{F1DCFA5F-DA79-43E8-8FF2-B8D7822F6C2B}" srcId="{59779333-BDBA-4F38-8B94-A8168E507B6C}" destId="{39B23B2E-40F6-4E57-BDF6-E4604EEA20D4}" srcOrd="1" destOrd="0" parTransId="{166C95E5-21A5-4095-AD37-0B88FF9C8815}" sibTransId="{6AC97B16-4AA7-4AAC-8B62-9ECAC2FA77C5}"/>
    <dgm:cxn modelId="{E4BC2A55-17E9-48F5-BBB7-AC0090EC9275}" type="presOf" srcId="{59779333-BDBA-4F38-8B94-A8168E507B6C}" destId="{197F3A04-AC0B-44F9-8119-51D56C92457E}" srcOrd="0" destOrd="0" presId="urn:microsoft.com/office/officeart/2005/8/layout/hierarchy1"/>
    <dgm:cxn modelId="{57229187-C757-42CB-B0BA-A8B8A3672C56}" srcId="{59779333-BDBA-4F38-8B94-A8168E507B6C}" destId="{66AFD5BC-D395-42CB-865B-583046E0C48D}" srcOrd="0" destOrd="0" parTransId="{CBFB94E9-D8DC-44E6-AE12-9D2F2A9DB41C}" sibTransId="{4E11C09F-75CA-45EC-B014-3E5514820432}"/>
    <dgm:cxn modelId="{ED2376B8-C1D3-4517-B296-834B5CCB56DC}" type="presOf" srcId="{39B23B2E-40F6-4E57-BDF6-E4604EEA20D4}" destId="{77D27596-5BF2-41B6-8503-8BF7DECE0CC4}" srcOrd="0" destOrd="0" presId="urn:microsoft.com/office/officeart/2005/8/layout/hierarchy1"/>
    <dgm:cxn modelId="{17FA0098-2FBD-41E8-9561-6CA4FE2C846E}" type="presParOf" srcId="{197F3A04-AC0B-44F9-8119-51D56C92457E}" destId="{3A8D29A8-5795-40E7-8EEC-2F2A9790AD85}" srcOrd="0" destOrd="0" presId="urn:microsoft.com/office/officeart/2005/8/layout/hierarchy1"/>
    <dgm:cxn modelId="{513FEBF3-F419-4AE6-8D6C-E9B21DF0C289}" type="presParOf" srcId="{3A8D29A8-5795-40E7-8EEC-2F2A9790AD85}" destId="{04CC121D-7444-48CB-B2F0-14B348F924A4}" srcOrd="0" destOrd="0" presId="urn:microsoft.com/office/officeart/2005/8/layout/hierarchy1"/>
    <dgm:cxn modelId="{735571C9-9BAF-481F-A0D1-8EA59824E248}" type="presParOf" srcId="{04CC121D-7444-48CB-B2F0-14B348F924A4}" destId="{340A2E08-9A18-433B-A14E-E3146BB02E50}" srcOrd="0" destOrd="0" presId="urn:microsoft.com/office/officeart/2005/8/layout/hierarchy1"/>
    <dgm:cxn modelId="{13585E2F-01FC-46C8-BCEC-38EE8BF34B0A}" type="presParOf" srcId="{04CC121D-7444-48CB-B2F0-14B348F924A4}" destId="{A3B67024-479B-4398-9941-43F650F1A17B}" srcOrd="1" destOrd="0" presId="urn:microsoft.com/office/officeart/2005/8/layout/hierarchy1"/>
    <dgm:cxn modelId="{B6E0EFF3-411C-4015-9EF6-D9FB8DCAB341}" type="presParOf" srcId="{3A8D29A8-5795-40E7-8EEC-2F2A9790AD85}" destId="{6F886D07-C54E-4EE8-A0DA-397D8D40A487}" srcOrd="1" destOrd="0" presId="urn:microsoft.com/office/officeart/2005/8/layout/hierarchy1"/>
    <dgm:cxn modelId="{30E3DE45-A409-4D8B-A818-96E75B24A831}" type="presParOf" srcId="{197F3A04-AC0B-44F9-8119-51D56C92457E}" destId="{9CF8DDCC-2885-47FE-BD1A-6D0AD3611B02}" srcOrd="1" destOrd="0" presId="urn:microsoft.com/office/officeart/2005/8/layout/hierarchy1"/>
    <dgm:cxn modelId="{733FDAF9-8109-4E84-82BD-ACF445692BCB}" type="presParOf" srcId="{9CF8DDCC-2885-47FE-BD1A-6D0AD3611B02}" destId="{847BBEF0-0842-4761-8A75-ED7EF2A87508}" srcOrd="0" destOrd="0" presId="urn:microsoft.com/office/officeart/2005/8/layout/hierarchy1"/>
    <dgm:cxn modelId="{0D02FF27-71A0-462D-9957-E29596A61C3E}" type="presParOf" srcId="{847BBEF0-0842-4761-8A75-ED7EF2A87508}" destId="{5BC063DF-A368-4FA8-98C1-DFE9D43F566A}" srcOrd="0" destOrd="0" presId="urn:microsoft.com/office/officeart/2005/8/layout/hierarchy1"/>
    <dgm:cxn modelId="{2BCB5FC1-EFA3-4368-9DAD-62802FC0E495}" type="presParOf" srcId="{847BBEF0-0842-4761-8A75-ED7EF2A87508}" destId="{77D27596-5BF2-41B6-8503-8BF7DECE0CC4}" srcOrd="1" destOrd="0" presId="urn:microsoft.com/office/officeart/2005/8/layout/hierarchy1"/>
    <dgm:cxn modelId="{43679E82-5241-4975-8276-C87BB9513599}" type="presParOf" srcId="{9CF8DDCC-2885-47FE-BD1A-6D0AD3611B02}" destId="{11BFBD42-EDFA-4AFF-B86D-E7479E9A8F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A2E08-9A18-433B-A14E-E3146BB02E50}">
      <dsp:nvSpPr>
        <dsp:cNvPr id="0" name=""/>
        <dsp:cNvSpPr/>
      </dsp:nvSpPr>
      <dsp:spPr>
        <a:xfrm>
          <a:off x="971" y="420813"/>
          <a:ext cx="3409880" cy="216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67024-479B-4398-9941-43F650F1A17B}">
      <dsp:nvSpPr>
        <dsp:cNvPr id="0" name=""/>
        <dsp:cNvSpPr/>
      </dsp:nvSpPr>
      <dsp:spPr>
        <a:xfrm>
          <a:off x="379847" y="780745"/>
          <a:ext cx="3409880" cy="216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Geleneksel olarak kültürel antropolog olmanın süreci başka bir toplumda saha çalışması gerekir.</a:t>
          </a:r>
          <a:endParaRPr lang="en-US" sz="2500" kern="1200"/>
        </a:p>
      </dsp:txBody>
      <dsp:txXfrm>
        <a:off x="443266" y="844164"/>
        <a:ext cx="3283042" cy="2038436"/>
      </dsp:txXfrm>
    </dsp:sp>
    <dsp:sp modelId="{5BC063DF-A368-4FA8-98C1-DFE9D43F566A}">
      <dsp:nvSpPr>
        <dsp:cNvPr id="0" name=""/>
        <dsp:cNvSpPr/>
      </dsp:nvSpPr>
      <dsp:spPr>
        <a:xfrm>
          <a:off x="4168603" y="420813"/>
          <a:ext cx="3409880" cy="216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27596-5BF2-41B6-8503-8BF7DECE0CC4}">
      <dsp:nvSpPr>
        <dsp:cNvPr id="0" name=""/>
        <dsp:cNvSpPr/>
      </dsp:nvSpPr>
      <dsp:spPr>
        <a:xfrm>
          <a:off x="4547478" y="780745"/>
          <a:ext cx="3409880" cy="216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Araştırmada, araştırılan kültürün olabildiğiyle kadarıyla tümüyle anlaşılması amacı vardır. </a:t>
          </a:r>
          <a:endParaRPr lang="en-US" sz="2500" kern="1200"/>
        </a:p>
      </dsp:txBody>
      <dsp:txXfrm>
        <a:off x="4610897" y="844164"/>
        <a:ext cx="3283042" cy="2038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1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48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15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6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48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3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53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02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61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5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E9FFAB6-4D5C-44F9-A7E1-FCB1DE48E528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DD7E0-7829-4A64-9239-D89D06CF0FF8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457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tlindfors/29839864561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family-tree-disintegrating-paper-cut-2743626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FC0BDA-6820-40F7-B39F-BD1B16D6D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157" y="3428998"/>
            <a:ext cx="7633699" cy="2268559"/>
          </a:xfrm>
        </p:spPr>
        <p:txBody>
          <a:bodyPr>
            <a:noAutofit/>
          </a:bodyPr>
          <a:lstStyle/>
          <a:p>
            <a:r>
              <a:rPr lang="tr-TR" sz="4400" dirty="0"/>
              <a:t>SHB125 Sosyal Antropoloji</a:t>
            </a:r>
            <a:br>
              <a:rPr lang="tr-TR" sz="4400" dirty="0"/>
            </a:br>
            <a:r>
              <a:rPr lang="tr-TR" sz="4400"/>
              <a:t>Konu 4: </a:t>
            </a:r>
            <a:r>
              <a:rPr lang="tr-TR" sz="4400" dirty="0"/>
              <a:t>Sosyal Antropolojide Yöntem ve Kuram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DDAFC6-325F-4C47-A61C-1B820A33E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Dr. Ezgi ARSLAN ÖZDEMİR</a:t>
            </a:r>
          </a:p>
        </p:txBody>
      </p:sp>
    </p:spTree>
    <p:extLst>
      <p:ext uri="{BB962C8B-B14F-4D97-AF65-F5344CB8AC3E}">
        <p14:creationId xmlns:p14="http://schemas.microsoft.com/office/powerpoint/2010/main" val="53225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98ADF5-9B57-423A-9BCB-DE43B545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Boylamsal</a:t>
            </a:r>
            <a:r>
              <a:rPr lang="tr-TR" dirty="0"/>
              <a:t> Araştırma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0CD94E-8F65-4390-A23F-87DD4307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topluluğun, bölgenin, toplumun, kültürün uzun süreli olarak çalışılmasıdır.</a:t>
            </a:r>
          </a:p>
          <a:p>
            <a:r>
              <a:rPr lang="tr-TR" dirty="0"/>
              <a:t>Örneğin; </a:t>
            </a:r>
            <a:r>
              <a:rPr lang="tr-TR" dirty="0" err="1"/>
              <a:t>Afrikadaki</a:t>
            </a:r>
            <a:r>
              <a:rPr lang="tr-TR" dirty="0"/>
              <a:t> bir kabile 50 yıl boyunca araştırılmıştır. Zaman içinde değişen gelenekler, kabileden ayrılanlar, katılanlar, bunlar arasındaki fark, nüfus ve ekonomi gibi alanlar incelenmiştir.</a:t>
            </a:r>
          </a:p>
        </p:txBody>
      </p:sp>
    </p:spTree>
    <p:extLst>
      <p:ext uri="{BB962C8B-B14F-4D97-AF65-F5344CB8AC3E}">
        <p14:creationId xmlns:p14="http://schemas.microsoft.com/office/powerpoint/2010/main" val="81314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F9DE5C-133A-43AD-919F-2C6A868D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Ekip Araştırması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19E95F-25FD-4E05-94BD-C3008A2F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Boylamsal</a:t>
            </a:r>
            <a:r>
              <a:rPr lang="tr-TR" dirty="0"/>
              <a:t> araştırmalar gibi uzun sürelere yayılan veya araştırılacak çok fazla konunun olduğu araştırmalarda bir ekip birlikte çalışır. Bir veya iki araştırmacının başarmayacağı kadar veri toplanıp analiz edilebilir.</a:t>
            </a:r>
          </a:p>
        </p:txBody>
      </p:sp>
    </p:spTree>
    <p:extLst>
      <p:ext uri="{BB962C8B-B14F-4D97-AF65-F5344CB8AC3E}">
        <p14:creationId xmlns:p14="http://schemas.microsoft.com/office/powerpoint/2010/main" val="280463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886BA3-D61D-4292-BDD9-312E796A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Antopolojide</a:t>
            </a:r>
            <a:r>
              <a:rPr lang="tr-TR" dirty="0"/>
              <a:t> Zaman İçinde Kuramlar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D81F9D-1559-49AE-AF17-DC3FC230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Doğrudan Evrimcilik (19.yy)</a:t>
            </a:r>
          </a:p>
          <a:p>
            <a:r>
              <a:rPr lang="tr-TR" dirty="0"/>
              <a:t>İnsan topluluklarının vahşileşme, barbarlık ve medeniyet denilen bir dizi aşamada evrimleştiğini var saymaktaydı. Her insan topluluğunun mutlaka bu evrelerden geçeceği/geçtiği varsayılmaktaydı. Bazı toplumların barbarlıktan öteye geçemediği bazılarının gelişerek medeniyet seviyesine geldiği görüşü hakimdi. Fakat her toplumlun veya topluluğun aynı aşamalardan geçerek evrimleşmesi fikrinin bir hata olduğu anlaşıldı.</a:t>
            </a:r>
          </a:p>
          <a:p>
            <a:r>
              <a:rPr lang="tr-TR" dirty="0"/>
              <a:t>Aynı şekilde dünya topluluklarının sahip olduğu dini inanışların da animizm, çok tanrıcılık, tek tanrıcılık ve bilime doğru </a:t>
            </a:r>
            <a:r>
              <a:rPr lang="tr-TR" dirty="0" err="1"/>
              <a:t>evrildiği</a:t>
            </a:r>
            <a:r>
              <a:rPr lang="tr-TR" dirty="0"/>
              <a:t> varsayıldı. </a:t>
            </a:r>
          </a:p>
        </p:txBody>
      </p:sp>
    </p:spTree>
    <p:extLst>
      <p:ext uri="{BB962C8B-B14F-4D97-AF65-F5344CB8AC3E}">
        <p14:creationId xmlns:p14="http://schemas.microsoft.com/office/powerpoint/2010/main" val="51369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72A6A9-59C4-4C27-BD9E-964F95D6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Antopolojide</a:t>
            </a:r>
            <a:r>
              <a:rPr lang="tr-TR" dirty="0"/>
              <a:t> Zaman İçinde Kuramlar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12E26C-E5D9-4AC5-A550-4AEFE35A7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Tarihsel </a:t>
            </a:r>
            <a:r>
              <a:rPr lang="tr-TR" b="1" dirty="0" err="1"/>
              <a:t>Tikelcilik</a:t>
            </a:r>
            <a:r>
              <a:rPr lang="tr-TR" b="1" dirty="0"/>
              <a:t> (1940lar-1960lar)</a:t>
            </a:r>
          </a:p>
          <a:p>
            <a:r>
              <a:rPr lang="tr-TR" dirty="0"/>
              <a:t>Belirli bir kültürel özelliğin her zaman aynı koşullar ve gelişimleri takip ederek ortaya çıkmadığıdır. Örneğin farklı farklı topluluklar ve kültürler tarımı icat etmiştir ve hepsinin koşulları farklıdır. </a:t>
            </a:r>
          </a:p>
          <a:p>
            <a:r>
              <a:rPr lang="tr-TR" dirty="0"/>
              <a:t>Özetle; tarihlerin birbirleri ile karşılaştırılamaz olduğu ve değişik yolların aynı kültürel sonuca varabileceği düşüncesine tarihsel </a:t>
            </a:r>
            <a:r>
              <a:rPr lang="tr-TR" dirty="0" err="1"/>
              <a:t>tikelcilik</a:t>
            </a:r>
            <a:r>
              <a:rPr lang="tr-TR" dirty="0"/>
              <a:t> denilir.</a:t>
            </a:r>
          </a:p>
        </p:txBody>
      </p:sp>
    </p:spTree>
    <p:extLst>
      <p:ext uri="{BB962C8B-B14F-4D97-AF65-F5344CB8AC3E}">
        <p14:creationId xmlns:p14="http://schemas.microsoft.com/office/powerpoint/2010/main" val="14867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CCA5F1-3A36-44A4-9AE8-732DB70C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Antopolojide</a:t>
            </a:r>
            <a:r>
              <a:rPr lang="tr-TR" dirty="0"/>
              <a:t> Zaman İçinde Kuramlar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3AD979-055D-4281-B180-43831D5B5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İşlevselcilik</a:t>
            </a:r>
            <a:endParaRPr lang="tr-TR" b="1" dirty="0"/>
          </a:p>
          <a:p>
            <a:r>
              <a:rPr lang="tr-TR" dirty="0"/>
              <a:t>Evrimciliğe karşı bir görüş olarak ortaya çıktı. Köken araştırması yerine modern toplumun incelenmesi gerektiğini savunmuştur.</a:t>
            </a:r>
          </a:p>
          <a:p>
            <a:r>
              <a:rPr lang="tr-TR" dirty="0"/>
              <a:t>Toplumdaki tüm gelenek ve kurumların birbiri ile ilişkili ve bütüncül olduğunu ortaya koymuştur. Tüm kültürel özellikler birinin işlevidir ve biri değişirse hepsi değişir.</a:t>
            </a:r>
          </a:p>
          <a:p>
            <a:r>
              <a:rPr lang="tr-TR" dirty="0"/>
              <a:t>İnsanların zaman içinde ihtiyaçlarına göre gelenekleri geliştirdiği düşüncesi</a:t>
            </a:r>
          </a:p>
        </p:txBody>
      </p:sp>
    </p:spTree>
    <p:extLst>
      <p:ext uri="{BB962C8B-B14F-4D97-AF65-F5344CB8AC3E}">
        <p14:creationId xmlns:p14="http://schemas.microsoft.com/office/powerpoint/2010/main" val="228210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0114B3-D27A-4938-998D-99A32287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Antopolojide</a:t>
            </a:r>
            <a:r>
              <a:rPr lang="tr-TR" dirty="0"/>
              <a:t> Zaman İçinde Kuramlar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19D1F2-E45D-4D1D-A2A6-0616695E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err="1"/>
              <a:t>Yapılandırmacılık</a:t>
            </a:r>
            <a:endParaRPr lang="tr-TR" b="1" dirty="0"/>
          </a:p>
          <a:p>
            <a:r>
              <a:rPr lang="tr-TR" dirty="0"/>
              <a:t>Kültürü bir bütün olarak görür. Kültürün belirli bir örüntülerden oluştuğunu düşünür. Her kültürün örüntüsü, izlediği yollar ve yöntemler farklıdır ve insanları da değiştirir. </a:t>
            </a:r>
          </a:p>
          <a:p>
            <a:r>
              <a:rPr lang="tr-TR" b="1" dirty="0"/>
              <a:t>Yeni Evrimcilik</a:t>
            </a:r>
          </a:p>
          <a:p>
            <a:r>
              <a:rPr lang="tr-TR" dirty="0"/>
              <a:t>Doğrudan evrimciliğin aksine, yeni evrimcilik kültürlerin zaman içinde evrimleşebileceğini ama bunu katı aşamalardan geçerek yapmayacağını savunmaktadır. Örneğin özellikleri ve koşulları faklı olan birçok ilkel toplumda farklı şekillerde devlet anlayışının </a:t>
            </a:r>
            <a:r>
              <a:rPr lang="tr-TR"/>
              <a:t>ortaya çıkması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46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90E7EB-3F18-41D1-8BD6-E1B3226C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8CE5B1-CA3E-44CF-9BB2-1FC65FF78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Gezon</a:t>
            </a:r>
            <a:r>
              <a:rPr lang="tr-TR" dirty="0"/>
              <a:t> L., </a:t>
            </a:r>
            <a:r>
              <a:rPr lang="tr-TR" dirty="0" err="1"/>
              <a:t>Kottak</a:t>
            </a:r>
            <a:r>
              <a:rPr lang="tr-TR" dirty="0"/>
              <a:t>, P. C. (2016). Kültür. Ankara: Nobel Yayınları.</a:t>
            </a:r>
          </a:p>
          <a:p>
            <a:r>
              <a:rPr lang="tr-TR" dirty="0" err="1"/>
              <a:t>Lavenda</a:t>
            </a:r>
            <a:r>
              <a:rPr lang="tr-TR" dirty="0"/>
              <a:t>, H. R., </a:t>
            </a:r>
            <a:r>
              <a:rPr lang="tr-TR" dirty="0" err="1"/>
              <a:t>Schultz</a:t>
            </a:r>
            <a:r>
              <a:rPr lang="tr-TR" dirty="0"/>
              <a:t>, E. A. (b.t.). Kültürel Antropoloji. Ankara: Doğu Batı Yayınları</a:t>
            </a:r>
          </a:p>
          <a:p>
            <a:r>
              <a:rPr lang="tr-TR" dirty="0"/>
              <a:t>• Bozkurt, G. (2020). İnsan ve Kültür. Boyut Yayınevi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446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ağçıdaki babalar bakışı görünümü">
            <a:extLst>
              <a:ext uri="{FF2B5EF4-FFF2-40B4-BE49-F238E27FC236}">
                <a16:creationId xmlns:a16="http://schemas.microsoft.com/office/drawing/2014/main" id="{075999C8-C7EB-211B-2D93-36CDE95A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728" r="-1" b="-1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E7EFBC-48B2-41C7-8BC2-FBA4C6C1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tr-TR" dirty="0"/>
              <a:t>Kültürel antropologlar nerede ve nasıl araştırma yapar?</a:t>
            </a:r>
          </a:p>
          <a:p>
            <a:r>
              <a:rPr lang="tr-TR" dirty="0"/>
              <a:t>Modern toplumların incelenmesinde bazı yollar nelerdir?</a:t>
            </a:r>
          </a:p>
          <a:p>
            <a:r>
              <a:rPr lang="tr-TR" dirty="0"/>
              <a:t>Antropologları yıllar boyunca hangi kuramlar yönlendirilmiştir?</a:t>
            </a:r>
          </a:p>
        </p:txBody>
      </p:sp>
    </p:spTree>
    <p:extLst>
      <p:ext uri="{BB962C8B-B14F-4D97-AF65-F5344CB8AC3E}">
        <p14:creationId xmlns:p14="http://schemas.microsoft.com/office/powerpoint/2010/main" val="1541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93FC540-CD19-455F-A0E1-8CC91DB9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Etnografya: Antropolojinin Araştırması</a:t>
            </a:r>
            <a:endParaRPr lang="tr-TR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805FC01-936C-E5CB-4488-C44B6A02B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151289"/>
              </p:ext>
            </p:extLst>
          </p:nvPr>
        </p:nvGraphicFramePr>
        <p:xfrm>
          <a:off x="2611807" y="2367883"/>
          <a:ext cx="7958331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74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nkli kağıttaki çizimler">
            <a:extLst>
              <a:ext uri="{FF2B5EF4-FFF2-40B4-BE49-F238E27FC236}">
                <a16:creationId xmlns:a16="http://schemas.microsoft.com/office/drawing/2014/main" id="{B21319CF-A03A-3121-F9E9-F450DD3C2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r="-1" b="15728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B6EC665-657B-42EC-8053-C1A4C0A2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tr-TR" dirty="0" err="1"/>
              <a:t>Etnografik</a:t>
            </a:r>
            <a:r>
              <a:rPr lang="tr-TR" dirty="0"/>
              <a:t> Teknikler</a:t>
            </a:r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204C3E-50CF-40C7-B51A-990548F7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1300"/>
              <a:t>Davranışın, katılarak gözlemlemeyi içeren doğrudan gözlemleme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1300"/>
              <a:t>Samimiyeti sürdürmek ve olanlar hakkında bilgi sahibi olmak için günlük konuşmadan, yapılandırılmış ya da yapılandırılmamış uzun görüşmelere kadar giden farklı resmiyet dereceleri içinde diyalog kurma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1300" err="1"/>
              <a:t>Soybilimsel</a:t>
            </a:r>
            <a:r>
              <a:rPr lang="tr-TR" sz="1300"/>
              <a:t> yöntem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1300"/>
              <a:t>Topluluk yaşamının belli alanları hakkında baş danışmanlarla veya bilgi verenlerle detaylı görüşme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1300"/>
              <a:t>Bazen belli kişilerin, anlatıcıların yaşam hikayelerini toplamaya kadar giden derinlemesine görüşme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1300"/>
              <a:t>Sorun odaklı çalışmanın birçok türü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1300" err="1"/>
              <a:t>Boylamsal</a:t>
            </a:r>
            <a:r>
              <a:rPr lang="tr-TR" sz="1300"/>
              <a:t> araştırma; bir alan veya bölgeyi aralıksız uzun süreli araştırma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1300"/>
              <a:t>Birçok etnologla birlikte çalışarak ekip araştırması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tr-TR" sz="1300"/>
          </a:p>
        </p:txBody>
      </p:sp>
    </p:spTree>
    <p:extLst>
      <p:ext uri="{BB962C8B-B14F-4D97-AF65-F5344CB8AC3E}">
        <p14:creationId xmlns:p14="http://schemas.microsoft.com/office/powerpoint/2010/main" val="372185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9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31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6" name="Picture 33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7" name="Rectangle 35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32937BA-3469-4501-A22F-3791ED28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tr-TR" sz="2800"/>
              <a:t>Gözlem ve Katılarak Gözlem</a:t>
            </a:r>
          </a:p>
        </p:txBody>
      </p:sp>
      <p:pic>
        <p:nvPicPr>
          <p:cNvPr id="6" name="Resim 5" descr="çayır, gök, açık hava, alan içeren bir resim&#10;&#10;Açıklama otomatik olarak oluşturuldu">
            <a:extLst>
              <a:ext uri="{FF2B5EF4-FFF2-40B4-BE49-F238E27FC236}">
                <a16:creationId xmlns:a16="http://schemas.microsoft.com/office/drawing/2014/main" id="{E96BA305-97BB-42AC-99C1-8DABF1895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5634" r="10153" b="-2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9" name="Rectangle 39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58F001-3C99-40DE-AE1D-4FE3702C0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04" y="2200275"/>
            <a:ext cx="3012735" cy="38496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100"/>
              <a:t>Etnolog, araştırılacak olan topluluğun içine girer, onlarla birlikte yaşayarak o kültürü öğrenmeye çalışır. Genel olarak bu süre. 1 yıldan uzun süreleri kapsar.</a:t>
            </a:r>
          </a:p>
          <a:p>
            <a:pPr>
              <a:lnSpc>
                <a:spcPct val="110000"/>
              </a:lnSpc>
            </a:pPr>
            <a:r>
              <a:rPr lang="tr-TR" sz="1100"/>
              <a:t>Etnologlar, günlük hayatın, mevsimsel ve olağandışı olayların yüzlerce ayrıntısına dikkat etmek zorundadır. </a:t>
            </a:r>
          </a:p>
          <a:p>
            <a:pPr>
              <a:lnSpc>
                <a:spcPct val="110000"/>
              </a:lnSpc>
            </a:pPr>
            <a:r>
              <a:rPr lang="tr-TR" sz="1100"/>
              <a:t>Kültür o kadar temel ve kanıksanmıştır ki incelenen toplumdaki insanların farkında olmadıkları ve bilinç düzeyinde uygulamadıkları bu kültürel özellikler hakkında konuşamaz, ama bir yabancı olarak dışarıdan gelen kişi bunları fark edebilir.</a:t>
            </a: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845D964-16DA-493C-A723-78856E0C88DA}"/>
              </a:ext>
            </a:extLst>
          </p:cNvPr>
          <p:cNvSpPr txBox="1"/>
          <p:nvPr/>
        </p:nvSpPr>
        <p:spPr>
          <a:xfrm>
            <a:off x="3647812" y="6658172"/>
            <a:ext cx="29274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700">
                <a:solidFill>
                  <a:srgbClr val="FFFFFF"/>
                </a:solidFill>
                <a:hlinkClick r:id="rId6" tooltip="https://www.flickr.com/photos/tlindfors/2983986456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 Fotoğraf</a:t>
            </a:r>
            <a:r>
              <a:rPr lang="tr-TR" sz="700">
                <a:solidFill>
                  <a:srgbClr val="FFFFFF"/>
                </a:solidFill>
              </a:rPr>
              <a:t>, Bilinmeyen Yazar, </a:t>
            </a:r>
            <a:r>
              <a:rPr lang="tr-TR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tr-TR" sz="700">
                <a:solidFill>
                  <a:srgbClr val="FFFFFF"/>
                </a:solidFill>
              </a:rPr>
              <a:t> altında lisanslanmıştır</a:t>
            </a:r>
          </a:p>
        </p:txBody>
      </p:sp>
    </p:spTree>
    <p:extLst>
      <p:ext uri="{BB962C8B-B14F-4D97-AF65-F5344CB8AC3E}">
        <p14:creationId xmlns:p14="http://schemas.microsoft.com/office/powerpoint/2010/main" val="171032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0D09ECD-12F2-4ACE-936E-B0B1352C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530542"/>
          </a:xfrm>
        </p:spPr>
        <p:txBody>
          <a:bodyPr>
            <a:normAutofit/>
          </a:bodyPr>
          <a:lstStyle/>
          <a:p>
            <a:pPr algn="l"/>
            <a:r>
              <a:rPr lang="tr-TR" sz="4800"/>
              <a:t>Diyalog, Görüşme ve Planlı Görüşme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4E0991-E0E3-4ED7-A6B1-3DC84097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874" y="2662280"/>
            <a:ext cx="8207265" cy="3387664"/>
          </a:xfrm>
        </p:spPr>
        <p:txBody>
          <a:bodyPr anchor="t">
            <a:normAutofit/>
          </a:bodyPr>
          <a:lstStyle/>
          <a:p>
            <a:r>
              <a:rPr lang="tr-TR" dirty="0"/>
              <a:t>Katılımı gözlemden farklı olarak bu yöntemde araştırmacı, incelenecek topluluğa gider ve önceden hazırlanmış bir anket, soru formu ile yüz yüze görüşmeler yapar. Örneğin incelemeye konu olan köydeki 160 kişi ile </a:t>
            </a:r>
            <a:r>
              <a:rPr lang="tr-TR" dirty="0" err="1"/>
              <a:t>yüzyüze</a:t>
            </a:r>
            <a:r>
              <a:rPr lang="tr-TR" dirty="0"/>
              <a:t> görüşülür. </a:t>
            </a:r>
          </a:p>
          <a:p>
            <a:r>
              <a:rPr lang="tr-TR" dirty="0"/>
              <a:t>Araştırmacı bu noktada hem anket sorularının cevaplarını kaydeder hem de süreçle ilgili gözlemlerini not eder.</a:t>
            </a:r>
          </a:p>
        </p:txBody>
      </p:sp>
    </p:spTree>
    <p:extLst>
      <p:ext uri="{BB962C8B-B14F-4D97-AF65-F5344CB8AC3E}">
        <p14:creationId xmlns:p14="http://schemas.microsoft.com/office/powerpoint/2010/main" val="388570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mobilya, halı, kumaş içeren bir resim&#10;&#10;Açıklama otomatik olarak oluşturuldu">
            <a:extLst>
              <a:ext uri="{FF2B5EF4-FFF2-40B4-BE49-F238E27FC236}">
                <a16:creationId xmlns:a16="http://schemas.microsoft.com/office/drawing/2014/main" id="{BF719AEF-ACA0-43E7-B2C0-37B2C9962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5" r="17060" b="1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C67CD77-E2A9-4933-A36D-836358C0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tr-TR" dirty="0" err="1"/>
              <a:t>Soybilimsel</a:t>
            </a:r>
            <a:r>
              <a:rPr lang="tr-TR" dirty="0"/>
              <a:t> Yöntem</a:t>
            </a:r>
            <a:endParaRPr lang="tr-T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7464CE-0025-4968-97E4-E5708094D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tr-TR" dirty="0" err="1"/>
              <a:t>Etnografik</a:t>
            </a:r>
            <a:r>
              <a:rPr lang="tr-TR" dirty="0"/>
              <a:t> tekniklerin temellerindendir. Akraba bağlantıları kurarak bunları kaydetmeye yarayan bir yöntemdir. </a:t>
            </a:r>
          </a:p>
          <a:p>
            <a:r>
              <a:rPr lang="tr-TR" dirty="0"/>
              <a:t>Toplum içindeki geniş akraba bağlantılarını, evlilik yoluyla kurulan bağlantıları incelenerek o toplumun kültürünün özellikleri keşfedilebilir. </a:t>
            </a:r>
          </a:p>
          <a:p>
            <a:r>
              <a:rPr lang="tr-TR" dirty="0"/>
              <a:t>Akrabalık ve evlilik kültürel geleneklerin temelini oluşturur.</a:t>
            </a:r>
          </a:p>
        </p:txBody>
      </p:sp>
    </p:spTree>
    <p:extLst>
      <p:ext uri="{BB962C8B-B14F-4D97-AF65-F5344CB8AC3E}">
        <p14:creationId xmlns:p14="http://schemas.microsoft.com/office/powerpoint/2010/main" val="136668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5D37E40-D236-49F5-B0C2-1E704976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tr-TR" sz="4800"/>
              <a:t>Baş Kültürel Danışmanlar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C06289-DD6B-4EE1-827E-635547493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r>
              <a:rPr lang="tr-TR" sz="1800"/>
              <a:t>Kültürel danışmanlar: etnoloğa kendi kültürü ile ilgili bilgi veren kişiler</a:t>
            </a:r>
          </a:p>
          <a:p>
            <a:r>
              <a:rPr lang="tr-TR" sz="1800"/>
              <a:t>Baş kültürel danışman: yerel hayatın bir yönünde uzman olan kişiler (örneğin köydeki ebe)</a:t>
            </a:r>
          </a:p>
          <a:p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320638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6839D7-1BB9-4BF1-884D-3460A387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tr-TR"/>
              <a:t>Yaşam Hikayeleri</a:t>
            </a:r>
          </a:p>
        </p:txBody>
      </p:sp>
      <p:pic>
        <p:nvPicPr>
          <p:cNvPr id="28" name="Picture 4" descr="Koyu dağ">
            <a:extLst>
              <a:ext uri="{FF2B5EF4-FFF2-40B4-BE49-F238E27FC236}">
                <a16:creationId xmlns:a16="http://schemas.microsoft.com/office/drawing/2014/main" id="{DDFCB217-0CD7-2141-8153-B613A81C0B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73" r="28467" b="-2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5F5284-1C37-403B-91DB-75C70FE9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r>
              <a:rPr lang="tr-TR" sz="1800"/>
              <a:t>Kişinin kültürdeki hayatınıın kişinin kendisi tarafından anlatılması yöntemidir. Yaşam boyu tecrübelerin hatırlanması ve anlatılması başka türlü mümkün olamayacak samimi ve kişisel bir kültürel portre sunar.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3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110</TotalTime>
  <Words>802</Words>
  <Application>Microsoft Office PowerPoint</Application>
  <PresentationFormat>Geniş ekran</PresentationFormat>
  <Paragraphs>61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SHB125 Sosyal Antropoloji Konu 4: Sosyal Antropolojide Yöntem ve Kuram</vt:lpstr>
      <vt:lpstr>PowerPoint Sunusu</vt:lpstr>
      <vt:lpstr>Etnografya: Antropolojinin Araştırması</vt:lpstr>
      <vt:lpstr>Etnografik Teknikler</vt:lpstr>
      <vt:lpstr>Gözlem ve Katılarak Gözlem</vt:lpstr>
      <vt:lpstr>Diyalog, Görüşme ve Planlı Görüşme</vt:lpstr>
      <vt:lpstr>Soybilimsel Yöntem</vt:lpstr>
      <vt:lpstr>Baş Kültürel Danışmanlar</vt:lpstr>
      <vt:lpstr>Yaşam Hikayeleri</vt:lpstr>
      <vt:lpstr>Boylamsal Araştırma</vt:lpstr>
      <vt:lpstr>Ekip Araştırması</vt:lpstr>
      <vt:lpstr>Antopolojide Zaman İçinde Kuramlar</vt:lpstr>
      <vt:lpstr>Antopolojide Zaman İçinde Kuramlar</vt:lpstr>
      <vt:lpstr>Antopolojide Zaman İçinde Kuramlar</vt:lpstr>
      <vt:lpstr>Antopolojide Zaman İçinde Kuramlar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Ezgi Arslan</dc:creator>
  <cp:lastModifiedBy>Ezgi Arslan</cp:lastModifiedBy>
  <cp:revision>12</cp:revision>
  <dcterms:created xsi:type="dcterms:W3CDTF">2022-07-28T10:26:50Z</dcterms:created>
  <dcterms:modified xsi:type="dcterms:W3CDTF">2022-08-22T11:54:48Z</dcterms:modified>
</cp:coreProperties>
</file>