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0" r:id="rId2"/>
    <p:sldId id="279" r:id="rId3"/>
    <p:sldId id="273" r:id="rId4"/>
    <p:sldId id="274" r:id="rId5"/>
    <p:sldId id="275" r:id="rId6"/>
    <p:sldId id="276" r:id="rId7"/>
    <p:sldId id="277" r:id="rId8"/>
    <p:sldId id="278"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DD3E324-E2ED-441C-8317-FCD263B05E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49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1267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6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86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532671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35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851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54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0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44826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23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53204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27.04.2018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60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27.04.2018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77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27.04.2018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39730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71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9572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27.04.2018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15738690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774625" y="636755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4" name="Unvan 1"/>
          <p:cNvSpPr txBox="1">
            <a:spLocks/>
          </p:cNvSpPr>
          <p:nvPr/>
        </p:nvSpPr>
        <p:spPr>
          <a:xfrm>
            <a:off x="1411780" y="2585257"/>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2783321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96784" y="2709950"/>
            <a:ext cx="4480560" cy="584775"/>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Türkiye’de yetiştiriciliği yapılan türler:</a:t>
            </a:r>
            <a:endParaRPr lang="tr-TR" sz="3200" dirty="0">
              <a:latin typeface="Bodoni MT Poster Compressed" panose="02070706080601050204" pitchFamily="18" charset="-94"/>
            </a:endParaRPr>
          </a:p>
        </p:txBody>
      </p:sp>
      <p:sp>
        <p:nvSpPr>
          <p:cNvPr id="7" name="Metin kutusu 6"/>
          <p:cNvSpPr txBox="1"/>
          <p:nvPr/>
        </p:nvSpPr>
        <p:spPr>
          <a:xfrm>
            <a:off x="1778922" y="3413988"/>
            <a:ext cx="5045825" cy="1815882"/>
          </a:xfrm>
          <a:prstGeom prst="rect">
            <a:avLst/>
          </a:prstGeom>
          <a:noFill/>
        </p:spPr>
        <p:txBody>
          <a:bodyPr wrap="square" rtlCol="0">
            <a:spAutoFit/>
          </a:bodyPr>
          <a:lstStyle/>
          <a:p>
            <a:pPr marL="285750" indent="-285750">
              <a:buFont typeface="Wingdings" panose="05000000000000000000" pitchFamily="2" charset="2"/>
              <a:buChar char="§"/>
            </a:pPr>
            <a:r>
              <a:rPr lang="tr-TR" sz="2800" dirty="0" smtClean="0">
                <a:latin typeface="Bodoni MT Poster Compressed" panose="02070706080601050204" pitchFamily="18" charset="-94"/>
              </a:rPr>
              <a:t>Sazan 	(</a:t>
            </a:r>
            <a:r>
              <a:rPr lang="tr-TR" sz="2800" i="1" dirty="0" err="1" smtClean="0">
                <a:latin typeface="Bodoni MT Poster Compressed" panose="02070706080601050204" pitchFamily="18" charset="-94"/>
              </a:rPr>
              <a:t>Cyprinus</a:t>
            </a:r>
            <a:r>
              <a:rPr lang="tr-TR" sz="2800" i="1" dirty="0" smtClean="0">
                <a:latin typeface="Bodoni MT Poster Compressed" panose="02070706080601050204" pitchFamily="18" charset="-94"/>
              </a:rPr>
              <a:t> </a:t>
            </a:r>
            <a:r>
              <a:rPr lang="tr-TR" sz="2800" i="1" dirty="0" err="1" smtClean="0">
                <a:latin typeface="Bodoni MT Poster Compressed" panose="02070706080601050204" pitchFamily="18" charset="-94"/>
              </a:rPr>
              <a:t>carpio</a:t>
            </a:r>
            <a:r>
              <a:rPr lang="tr-TR" sz="2800" dirty="0" smtClean="0">
                <a:latin typeface="Bodoni MT Poster Compressed" panose="02070706080601050204" pitchFamily="18" charset="-94"/>
              </a:rPr>
              <a:t>)</a:t>
            </a:r>
          </a:p>
          <a:p>
            <a:pPr marL="285750" indent="-285750">
              <a:buFont typeface="Wingdings" panose="05000000000000000000" pitchFamily="2" charset="2"/>
              <a:buChar char="§"/>
            </a:pPr>
            <a:r>
              <a:rPr lang="tr-TR" sz="2800" dirty="0" smtClean="0">
                <a:latin typeface="Bodoni MT Poster Compressed" panose="02070706080601050204" pitchFamily="18" charset="-94"/>
              </a:rPr>
              <a:t>Gökkuşağı Alabalığı (</a:t>
            </a:r>
            <a:r>
              <a:rPr lang="tr-TR" sz="2800" i="1" dirty="0" err="1" smtClean="0">
                <a:latin typeface="Bodoni MT Poster Compressed" panose="02070706080601050204" pitchFamily="18" charset="-94"/>
              </a:rPr>
              <a:t>Oncorhynchus</a:t>
            </a:r>
            <a:r>
              <a:rPr lang="tr-TR" sz="2800" i="1" dirty="0" smtClean="0">
                <a:latin typeface="Bodoni MT Poster Compressed" panose="02070706080601050204" pitchFamily="18" charset="-94"/>
              </a:rPr>
              <a:t> </a:t>
            </a:r>
            <a:r>
              <a:rPr lang="tr-TR" sz="2800" i="1" dirty="0" err="1" smtClean="0">
                <a:latin typeface="Bodoni MT Poster Compressed" panose="02070706080601050204" pitchFamily="18" charset="-94"/>
              </a:rPr>
              <a:t>mykiss</a:t>
            </a:r>
            <a:r>
              <a:rPr lang="tr-TR" sz="2800" dirty="0" smtClean="0">
                <a:latin typeface="Bodoni MT Poster Compressed" panose="02070706080601050204" pitchFamily="18" charset="-94"/>
              </a:rPr>
              <a:t>)</a:t>
            </a:r>
          </a:p>
          <a:p>
            <a:pPr marL="285750" indent="-285750">
              <a:buFont typeface="Wingdings" panose="05000000000000000000" pitchFamily="2" charset="2"/>
              <a:buChar char="§"/>
            </a:pPr>
            <a:r>
              <a:rPr lang="tr-TR" sz="2800" dirty="0" err="1" smtClean="0">
                <a:latin typeface="Bodoni MT Poster Compressed" panose="02070706080601050204" pitchFamily="18" charset="-94"/>
              </a:rPr>
              <a:t>Tilapia</a:t>
            </a:r>
            <a:r>
              <a:rPr lang="tr-TR" sz="2800" dirty="0" smtClean="0">
                <a:latin typeface="Bodoni MT Poster Compressed" panose="02070706080601050204" pitchFamily="18" charset="-94"/>
              </a:rPr>
              <a:t> (</a:t>
            </a:r>
            <a:r>
              <a:rPr lang="tr-TR" sz="2800" dirty="0" err="1" smtClean="0">
                <a:latin typeface="Bodoni MT Poster Compressed" panose="02070706080601050204" pitchFamily="18" charset="-94"/>
              </a:rPr>
              <a:t>Tilapia</a:t>
            </a:r>
            <a:r>
              <a:rPr lang="tr-TR" sz="2800" dirty="0" smtClean="0">
                <a:latin typeface="Bodoni MT Poster Compressed" panose="02070706080601050204" pitchFamily="18" charset="-94"/>
              </a:rPr>
              <a:t>, </a:t>
            </a:r>
            <a:r>
              <a:rPr lang="tr-TR" sz="2800" dirty="0" err="1" smtClean="0">
                <a:latin typeface="Bodoni MT Poster Compressed" panose="02070706080601050204" pitchFamily="18" charset="-94"/>
              </a:rPr>
              <a:t>Saratherodon</a:t>
            </a:r>
            <a:r>
              <a:rPr lang="tr-TR" sz="2800" dirty="0" smtClean="0">
                <a:latin typeface="Bodoni MT Poster Compressed" panose="02070706080601050204" pitchFamily="18" charset="-94"/>
              </a:rPr>
              <a:t>, </a:t>
            </a:r>
            <a:r>
              <a:rPr lang="tr-TR" sz="2800" dirty="0" err="1" smtClean="0">
                <a:latin typeface="Bodoni MT Poster Compressed" panose="02070706080601050204" pitchFamily="18" charset="-94"/>
              </a:rPr>
              <a:t>Oreochromis</a:t>
            </a:r>
            <a:r>
              <a:rPr lang="tr-TR" sz="2800" dirty="0" smtClean="0">
                <a:latin typeface="Bodoni MT Poster Compressed" panose="02070706080601050204" pitchFamily="18" charset="-94"/>
              </a:rPr>
              <a:t> türleri)</a:t>
            </a:r>
          </a:p>
          <a:p>
            <a:pPr marL="285750" indent="-285750">
              <a:buFont typeface="Wingdings" panose="05000000000000000000" pitchFamily="2" charset="2"/>
              <a:buChar char="§"/>
            </a:pPr>
            <a:r>
              <a:rPr lang="tr-TR" sz="2800" dirty="0" smtClean="0">
                <a:latin typeface="Bodoni MT Poster Compressed" panose="02070706080601050204" pitchFamily="18" charset="-94"/>
              </a:rPr>
              <a:t>Yayın (</a:t>
            </a:r>
            <a:r>
              <a:rPr lang="tr-TR" sz="2800" i="1" dirty="0" err="1" smtClean="0">
                <a:latin typeface="Bodoni MT Poster Compressed" panose="02070706080601050204" pitchFamily="18" charset="-94"/>
              </a:rPr>
              <a:t>Silurus</a:t>
            </a:r>
            <a:r>
              <a:rPr lang="tr-TR" sz="2800" i="1" dirty="0" smtClean="0">
                <a:latin typeface="Bodoni MT Poster Compressed" panose="02070706080601050204" pitchFamily="18" charset="-94"/>
              </a:rPr>
              <a:t> </a:t>
            </a:r>
            <a:r>
              <a:rPr lang="tr-TR" sz="2800" i="1" dirty="0" err="1" smtClean="0">
                <a:latin typeface="Bodoni MT Poster Compressed" panose="02070706080601050204" pitchFamily="18" charset="-94"/>
              </a:rPr>
              <a:t>glanis</a:t>
            </a:r>
            <a:r>
              <a:rPr lang="tr-TR" sz="2800" dirty="0" smtClean="0">
                <a:latin typeface="Bodoni MT Poster Compressed" panose="02070706080601050204" pitchFamily="18" charset="-94"/>
              </a:rPr>
              <a:t>)</a:t>
            </a:r>
          </a:p>
        </p:txBody>
      </p:sp>
      <p:sp>
        <p:nvSpPr>
          <p:cNvPr id="9" name="Metin kutusu 8"/>
          <p:cNvSpPr txBox="1"/>
          <p:nvPr/>
        </p:nvSpPr>
        <p:spPr>
          <a:xfrm>
            <a:off x="10740045" y="645789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8" name="Unvan 1"/>
          <p:cNvSpPr txBox="1">
            <a:spLocks/>
          </p:cNvSpPr>
          <p:nvPr/>
        </p:nvSpPr>
        <p:spPr>
          <a:xfrm>
            <a:off x="1296784" y="1296687"/>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85943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6458" y="2177934"/>
            <a:ext cx="6010101" cy="3785652"/>
          </a:xfrm>
          <a:prstGeom prst="rect">
            <a:avLst/>
          </a:prstGeom>
          <a:noFill/>
        </p:spPr>
        <p:txBody>
          <a:bodyPr wrap="square" rtlCol="0">
            <a:spAutoFit/>
          </a:bodyPr>
          <a:lstStyle/>
          <a:p>
            <a:pPr>
              <a:lnSpc>
                <a:spcPct val="80000"/>
              </a:lnSpc>
            </a:pPr>
            <a:r>
              <a:rPr lang="tr-TR" altLang="tr-TR" sz="2000" dirty="0">
                <a:cs typeface="Times New Roman" panose="02020603050405020304" pitchFamily="18" charset="0"/>
              </a:rPr>
              <a:t> </a:t>
            </a:r>
            <a:r>
              <a:rPr lang="tr-TR" altLang="tr-TR" sz="2000" dirty="0" smtClean="0">
                <a:cs typeface="Times New Roman" panose="02020603050405020304" pitchFamily="18" charset="0"/>
              </a:rPr>
              <a:t>Alabalıklar, coğrafi </a:t>
            </a:r>
            <a:r>
              <a:rPr lang="tr-TR" altLang="tr-TR" sz="2000" dirty="0">
                <a:cs typeface="Times New Roman" panose="02020603050405020304" pitchFamily="18" charset="0"/>
              </a:rPr>
              <a:t>kökenlerine göre 2 grup altında incelenirler;</a:t>
            </a:r>
          </a:p>
          <a:p>
            <a:pPr>
              <a:lnSpc>
                <a:spcPct val="80000"/>
              </a:lnSpc>
            </a:pPr>
            <a:endParaRPr lang="tr-TR" altLang="tr-TR" sz="2000" dirty="0">
              <a:cs typeface="Times New Roman" panose="02020603050405020304" pitchFamily="18" charset="0"/>
            </a:endParaRPr>
          </a:p>
          <a:p>
            <a:pPr marL="285750" indent="-285750">
              <a:lnSpc>
                <a:spcPct val="80000"/>
              </a:lnSpc>
              <a:buFont typeface="Wingdings" panose="05000000000000000000" pitchFamily="2" charset="2"/>
              <a:buChar char="q"/>
            </a:pPr>
            <a:r>
              <a:rPr lang="tr-TR" altLang="tr-TR" sz="2000" dirty="0">
                <a:solidFill>
                  <a:srgbClr val="FF0000"/>
                </a:solidFill>
                <a:cs typeface="Times New Roman" panose="02020603050405020304" pitchFamily="18" charset="0"/>
              </a:rPr>
              <a:t> Avrupa kökenli alabalıklar;</a:t>
            </a:r>
          </a:p>
          <a:p>
            <a:pPr marL="742950" lvl="1" indent="-285750">
              <a:lnSpc>
                <a:spcPct val="80000"/>
              </a:lnSpc>
              <a:buFont typeface="Wingdings" panose="05000000000000000000" pitchFamily="2" charset="2"/>
              <a:buChar char="q"/>
            </a:pPr>
            <a:r>
              <a:rPr lang="tr-TR" altLang="tr-TR" sz="2000" dirty="0" err="1">
                <a:cs typeface="Times New Roman" panose="02020603050405020304" pitchFamily="18" charset="0"/>
              </a:rPr>
              <a:t>Kahverenkli</a:t>
            </a:r>
            <a:r>
              <a:rPr lang="tr-TR" altLang="tr-TR" sz="2000" dirty="0">
                <a:cs typeface="Times New Roman" panose="02020603050405020304" pitchFamily="18" charset="0"/>
              </a:rPr>
              <a:t> Alabalık ( </a:t>
            </a:r>
            <a:r>
              <a:rPr lang="tr-TR" altLang="tr-TR" sz="2000" i="1" dirty="0" err="1">
                <a:cs typeface="Times New Roman" panose="02020603050405020304" pitchFamily="18" charset="0"/>
              </a:rPr>
              <a:t>Salmo</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trutta</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fario</a:t>
            </a:r>
            <a:r>
              <a:rPr lang="tr-TR" altLang="tr-TR" sz="2000"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cs typeface="Times New Roman" panose="02020603050405020304" pitchFamily="18" charset="0"/>
              </a:rPr>
              <a:t>Alp Alası ( </a:t>
            </a:r>
            <a:r>
              <a:rPr lang="tr-TR" altLang="tr-TR" sz="2000" i="1" dirty="0" err="1">
                <a:cs typeface="Times New Roman" panose="02020603050405020304" pitchFamily="18" charset="0"/>
              </a:rPr>
              <a:t>Salvelinus</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alphinus</a:t>
            </a:r>
            <a:r>
              <a:rPr lang="tr-TR" altLang="tr-TR" sz="2000"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cs typeface="Times New Roman" panose="02020603050405020304" pitchFamily="18" charset="0"/>
              </a:rPr>
              <a:t>Atlantik Alabalığı </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Salmo</a:t>
            </a:r>
            <a:r>
              <a:rPr lang="tr-TR" altLang="tr-TR" sz="2000" i="1" dirty="0">
                <a:cs typeface="Times New Roman" panose="02020603050405020304" pitchFamily="18" charset="0"/>
              </a:rPr>
              <a:t> salar) </a:t>
            </a:r>
          </a:p>
          <a:p>
            <a:pPr marL="742950" lvl="1" indent="-285750">
              <a:lnSpc>
                <a:spcPct val="80000"/>
              </a:lnSpc>
              <a:buFont typeface="Wingdings" panose="05000000000000000000" pitchFamily="2" charset="2"/>
              <a:buChar char="q"/>
            </a:pPr>
            <a:endParaRPr lang="tr-TR" altLang="tr-TR" sz="2000" dirty="0">
              <a:cs typeface="Times New Roman" panose="02020603050405020304" pitchFamily="18" charset="0"/>
            </a:endParaRPr>
          </a:p>
          <a:p>
            <a:pPr marL="285750" indent="-285750">
              <a:lnSpc>
                <a:spcPct val="80000"/>
              </a:lnSpc>
              <a:buFont typeface="Wingdings" panose="05000000000000000000" pitchFamily="2" charset="2"/>
              <a:buChar char="q"/>
            </a:pPr>
            <a:r>
              <a:rPr lang="tr-TR" altLang="tr-TR" sz="2000" dirty="0">
                <a:solidFill>
                  <a:srgbClr val="FFC000"/>
                </a:solidFill>
                <a:cs typeface="Times New Roman" panose="02020603050405020304" pitchFamily="18" charset="0"/>
              </a:rPr>
              <a:t>Amerikan Kökenli alabalıklar;</a:t>
            </a:r>
          </a:p>
          <a:p>
            <a:pPr marL="742950" lvl="1" indent="-285750">
              <a:lnSpc>
                <a:spcPct val="80000"/>
              </a:lnSpc>
              <a:buFont typeface="Wingdings" panose="05000000000000000000" pitchFamily="2" charset="2"/>
              <a:buChar char="q"/>
            </a:pPr>
            <a:r>
              <a:rPr lang="tr-TR" altLang="tr-TR" sz="2000" dirty="0">
                <a:cs typeface="Times New Roman" panose="02020603050405020304" pitchFamily="18" charset="0"/>
              </a:rPr>
              <a:t>Gökkuşağı Alabalığı </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Oncorynchus</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mykiss</a:t>
            </a:r>
            <a:r>
              <a:rPr lang="tr-TR" altLang="tr-TR" sz="2000"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cs typeface="Times New Roman" panose="02020603050405020304" pitchFamily="18" charset="0"/>
              </a:rPr>
              <a:t>Kaynak </a:t>
            </a:r>
            <a:r>
              <a:rPr lang="tr-TR" altLang="tr-TR" sz="2000" dirty="0" smtClean="0">
                <a:cs typeface="Times New Roman" panose="02020603050405020304" pitchFamily="18" charset="0"/>
              </a:rPr>
              <a:t>Alabalığı </a:t>
            </a:r>
            <a:r>
              <a:rPr lang="tr-TR" altLang="tr-TR" sz="2000" dirty="0">
                <a:cs typeface="Times New Roman" panose="02020603050405020304" pitchFamily="18" charset="0"/>
              </a:rPr>
              <a:t>( </a:t>
            </a:r>
            <a:r>
              <a:rPr lang="tr-TR" altLang="tr-TR" sz="2000" i="1" dirty="0" err="1">
                <a:cs typeface="Times New Roman" panose="02020603050405020304" pitchFamily="18" charset="0"/>
              </a:rPr>
              <a:t>Salvelinus</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fontinalis</a:t>
            </a:r>
            <a:r>
              <a:rPr lang="tr-TR" altLang="tr-TR" sz="2000"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cs typeface="Times New Roman" panose="02020603050405020304" pitchFamily="18" charset="0"/>
              </a:rPr>
              <a:t>Kayalık dağlar alabalığı ( </a:t>
            </a:r>
            <a:r>
              <a:rPr lang="tr-TR" altLang="tr-TR" sz="2000" i="1" dirty="0" err="1">
                <a:cs typeface="Times New Roman" panose="02020603050405020304" pitchFamily="18" charset="0"/>
              </a:rPr>
              <a:t>Salmo</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clarki</a:t>
            </a:r>
            <a:r>
              <a:rPr lang="tr-TR" altLang="tr-TR" sz="2000"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cs typeface="Times New Roman" panose="02020603050405020304" pitchFamily="18" charset="0"/>
              </a:rPr>
              <a:t>Amerikan göl alabalığı (</a:t>
            </a:r>
            <a:r>
              <a:rPr lang="tr-TR" altLang="tr-TR" sz="2000" i="1" dirty="0" err="1">
                <a:cs typeface="Times New Roman" panose="02020603050405020304" pitchFamily="18" charset="0"/>
              </a:rPr>
              <a:t>Salvenilus</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namayckus</a:t>
            </a:r>
            <a:r>
              <a:rPr lang="tr-TR" altLang="tr-TR" sz="2000"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cs typeface="Times New Roman" panose="02020603050405020304" pitchFamily="18" charset="0"/>
              </a:rPr>
              <a:t>Pasifik som balıkları ( </a:t>
            </a:r>
            <a:r>
              <a:rPr lang="tr-TR" altLang="tr-TR" sz="2000" i="1" dirty="0" err="1">
                <a:cs typeface="Times New Roman" panose="02020603050405020304" pitchFamily="18" charset="0"/>
              </a:rPr>
              <a:t>Oncorynchus</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nerca</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O.keta</a:t>
            </a:r>
            <a:r>
              <a:rPr lang="tr-TR" altLang="tr-TR" sz="2000" i="1" dirty="0">
                <a:cs typeface="Times New Roman" panose="02020603050405020304" pitchFamily="18" charset="0"/>
              </a:rPr>
              <a:t>, </a:t>
            </a:r>
            <a:r>
              <a:rPr lang="tr-TR" altLang="tr-TR" sz="2000" i="1" dirty="0" err="1">
                <a:cs typeface="Times New Roman" panose="02020603050405020304" pitchFamily="18" charset="0"/>
              </a:rPr>
              <a:t>O.garbuschca</a:t>
            </a:r>
            <a:r>
              <a:rPr lang="tr-TR" altLang="tr-TR" sz="2000" i="1" dirty="0" smtClean="0">
                <a:cs typeface="Times New Roman" panose="02020603050405020304" pitchFamily="18" charset="0"/>
              </a:rPr>
              <a:t>)</a:t>
            </a:r>
            <a:endParaRPr lang="tr-TR" altLang="tr-TR" sz="2000" i="1" dirty="0">
              <a:cs typeface="Times New Roman" panose="02020603050405020304" pitchFamily="18" charset="0"/>
            </a:endParaRPr>
          </a:p>
        </p:txBody>
      </p:sp>
      <p:pic>
        <p:nvPicPr>
          <p:cNvPr id="3074" name="Picture 2" descr="Alaba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070" y="4075647"/>
            <a:ext cx="4287044" cy="20932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467303" y="2277687"/>
            <a:ext cx="4513811" cy="1594283"/>
          </a:xfrm>
          <a:prstGeom prst="rect">
            <a:avLst/>
          </a:prstGeom>
          <a:noFill/>
        </p:spPr>
        <p:txBody>
          <a:bodyPr wrap="square" rtlCol="0">
            <a:spAutoFit/>
          </a:bodyPr>
          <a:lstStyle/>
          <a:p>
            <a:pPr marL="742950" lvl="1" indent="-285750">
              <a:lnSpc>
                <a:spcPct val="80000"/>
              </a:lnSpc>
              <a:buFont typeface="Wingdings" panose="05000000000000000000" pitchFamily="2" charset="2"/>
              <a:buChar char="q"/>
            </a:pPr>
            <a:endParaRPr lang="tr-TR" altLang="tr-TR" dirty="0">
              <a:cs typeface="Times New Roman" panose="02020603050405020304" pitchFamily="18" charset="0"/>
            </a:endParaRPr>
          </a:p>
          <a:p>
            <a:pPr marL="285750" indent="-285750">
              <a:lnSpc>
                <a:spcPct val="80000"/>
              </a:lnSpc>
              <a:buFont typeface="Wingdings" panose="05000000000000000000" pitchFamily="2" charset="2"/>
              <a:buChar char="q"/>
            </a:pPr>
            <a:r>
              <a:rPr lang="tr-TR" altLang="tr-TR" dirty="0">
                <a:solidFill>
                  <a:schemeClr val="accent5">
                    <a:lumMod val="75000"/>
                  </a:schemeClr>
                </a:solidFill>
                <a:cs typeface="Times New Roman" panose="02020603050405020304" pitchFamily="18" charset="0"/>
              </a:rPr>
              <a:t>Türkiye Alabalıkları</a:t>
            </a:r>
          </a:p>
          <a:p>
            <a:pPr marL="742950" lvl="1" indent="-285750">
              <a:lnSpc>
                <a:spcPct val="80000"/>
              </a:lnSpc>
              <a:buFont typeface="Wingdings" panose="05000000000000000000" pitchFamily="2" charset="2"/>
              <a:buChar char="q"/>
            </a:pPr>
            <a:r>
              <a:rPr lang="tr-TR" altLang="tr-TR" dirty="0">
                <a:cs typeface="Times New Roman" panose="02020603050405020304" pitchFamily="18" charset="0"/>
              </a:rPr>
              <a:t>Dağ Alabalığı (</a:t>
            </a:r>
            <a:r>
              <a:rPr lang="tr-TR" altLang="tr-TR" i="1" dirty="0" err="1">
                <a:cs typeface="Times New Roman" panose="02020603050405020304" pitchFamily="18" charset="0"/>
              </a:rPr>
              <a:t>Salmo</a:t>
            </a:r>
            <a:r>
              <a:rPr lang="tr-TR" altLang="tr-TR" i="1" dirty="0">
                <a:cs typeface="Times New Roman" panose="02020603050405020304" pitchFamily="18" charset="0"/>
              </a:rPr>
              <a:t> </a:t>
            </a:r>
            <a:r>
              <a:rPr lang="tr-TR" altLang="tr-TR" i="1" dirty="0" err="1">
                <a:cs typeface="Times New Roman" panose="02020603050405020304" pitchFamily="18" charset="0"/>
              </a:rPr>
              <a:t>trutta</a:t>
            </a:r>
            <a:r>
              <a:rPr lang="tr-TR" altLang="tr-TR" i="1" dirty="0">
                <a:cs typeface="Times New Roman" panose="02020603050405020304" pitchFamily="18" charset="0"/>
              </a:rPr>
              <a:t> </a:t>
            </a:r>
            <a:r>
              <a:rPr lang="tr-TR" altLang="tr-TR" i="1" dirty="0" err="1">
                <a:cs typeface="Times New Roman" panose="02020603050405020304" pitchFamily="18" charset="0"/>
              </a:rPr>
              <a:t>macrostigma</a:t>
            </a:r>
            <a:r>
              <a:rPr lang="tr-TR" altLang="tr-TR"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dirty="0">
                <a:cs typeface="Times New Roman" panose="02020603050405020304" pitchFamily="18" charset="0"/>
              </a:rPr>
              <a:t>Abant Alabalığı (</a:t>
            </a:r>
            <a:r>
              <a:rPr lang="tr-TR" altLang="tr-TR" i="1" dirty="0" err="1">
                <a:cs typeface="Times New Roman" panose="02020603050405020304" pitchFamily="18" charset="0"/>
              </a:rPr>
              <a:t>Salmo</a:t>
            </a:r>
            <a:r>
              <a:rPr lang="tr-TR" altLang="tr-TR" i="1" dirty="0">
                <a:cs typeface="Times New Roman" panose="02020603050405020304" pitchFamily="18" charset="0"/>
              </a:rPr>
              <a:t> </a:t>
            </a:r>
            <a:r>
              <a:rPr lang="tr-TR" altLang="tr-TR" i="1" dirty="0" err="1">
                <a:cs typeface="Times New Roman" panose="02020603050405020304" pitchFamily="18" charset="0"/>
              </a:rPr>
              <a:t>trutta</a:t>
            </a:r>
            <a:r>
              <a:rPr lang="tr-TR" altLang="tr-TR" i="1" dirty="0">
                <a:cs typeface="Times New Roman" panose="02020603050405020304" pitchFamily="18" charset="0"/>
              </a:rPr>
              <a:t> </a:t>
            </a:r>
            <a:r>
              <a:rPr lang="tr-TR" altLang="tr-TR" i="1" dirty="0" err="1">
                <a:cs typeface="Times New Roman" panose="02020603050405020304" pitchFamily="18" charset="0"/>
              </a:rPr>
              <a:t>abanticus</a:t>
            </a:r>
            <a:r>
              <a:rPr lang="tr-TR" altLang="tr-TR"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dirty="0">
                <a:cs typeface="Times New Roman" panose="02020603050405020304" pitchFamily="18" charset="0"/>
              </a:rPr>
              <a:t>Deniz Alabalığı (</a:t>
            </a:r>
            <a:r>
              <a:rPr lang="tr-TR" altLang="tr-TR" i="1" dirty="0" err="1">
                <a:cs typeface="Times New Roman" panose="02020603050405020304" pitchFamily="18" charset="0"/>
              </a:rPr>
              <a:t>Salmo</a:t>
            </a:r>
            <a:r>
              <a:rPr lang="tr-TR" altLang="tr-TR" i="1" dirty="0">
                <a:cs typeface="Times New Roman" panose="02020603050405020304" pitchFamily="18" charset="0"/>
              </a:rPr>
              <a:t> </a:t>
            </a:r>
            <a:r>
              <a:rPr lang="tr-TR" altLang="tr-TR" i="1" dirty="0" err="1">
                <a:cs typeface="Times New Roman" panose="02020603050405020304" pitchFamily="18" charset="0"/>
              </a:rPr>
              <a:t>trutta</a:t>
            </a:r>
            <a:r>
              <a:rPr lang="tr-TR" altLang="tr-TR" i="1" dirty="0">
                <a:cs typeface="Times New Roman" panose="02020603050405020304" pitchFamily="18" charset="0"/>
              </a:rPr>
              <a:t> </a:t>
            </a:r>
            <a:r>
              <a:rPr lang="tr-TR" altLang="tr-TR" i="1" dirty="0" err="1">
                <a:cs typeface="Times New Roman" panose="02020603050405020304" pitchFamily="18" charset="0"/>
              </a:rPr>
              <a:t>labrax</a:t>
            </a:r>
            <a:r>
              <a:rPr lang="tr-TR" altLang="tr-TR" dirty="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dirty="0">
                <a:cs typeface="Times New Roman" panose="02020603050405020304" pitchFamily="18" charset="0"/>
              </a:rPr>
              <a:t>Aras Alabalığı (</a:t>
            </a:r>
            <a:r>
              <a:rPr lang="tr-TR" altLang="tr-TR" i="1" dirty="0" err="1">
                <a:cs typeface="Times New Roman" panose="02020603050405020304" pitchFamily="18" charset="0"/>
              </a:rPr>
              <a:t>Salmo</a:t>
            </a:r>
            <a:r>
              <a:rPr lang="tr-TR" altLang="tr-TR" i="1" dirty="0">
                <a:cs typeface="Times New Roman" panose="02020603050405020304" pitchFamily="18" charset="0"/>
              </a:rPr>
              <a:t> </a:t>
            </a:r>
            <a:r>
              <a:rPr lang="tr-TR" altLang="tr-TR" i="1" dirty="0" err="1">
                <a:cs typeface="Times New Roman" panose="02020603050405020304" pitchFamily="18" charset="0"/>
              </a:rPr>
              <a:t>trutta</a:t>
            </a:r>
            <a:r>
              <a:rPr lang="tr-TR" altLang="tr-TR" i="1" dirty="0">
                <a:cs typeface="Times New Roman" panose="02020603050405020304" pitchFamily="18" charset="0"/>
              </a:rPr>
              <a:t> </a:t>
            </a:r>
            <a:r>
              <a:rPr lang="tr-TR" altLang="tr-TR" i="1" dirty="0" err="1">
                <a:cs typeface="Times New Roman" panose="02020603050405020304" pitchFamily="18" charset="0"/>
              </a:rPr>
              <a:t>caspius</a:t>
            </a:r>
            <a:r>
              <a:rPr lang="tr-TR" altLang="tr-TR" dirty="0">
                <a:cs typeface="Times New Roman" panose="02020603050405020304" pitchFamily="18" charset="0"/>
              </a:rPr>
              <a:t>)</a:t>
            </a:r>
          </a:p>
          <a:p>
            <a:pPr marL="742950" lvl="1" indent="-285750">
              <a:lnSpc>
                <a:spcPct val="80000"/>
              </a:lnSpc>
              <a:buFont typeface="Wingdings" panose="05000000000000000000" pitchFamily="2" charset="2"/>
              <a:buChar char="q"/>
            </a:pPr>
            <a:endParaRPr lang="tr-TR" altLang="tr-TR" sz="1400" dirty="0"/>
          </a:p>
        </p:txBody>
      </p:sp>
      <p:sp>
        <p:nvSpPr>
          <p:cNvPr id="7" name="Metin kutusu 6"/>
          <p:cNvSpPr txBox="1"/>
          <p:nvPr/>
        </p:nvSpPr>
        <p:spPr>
          <a:xfrm>
            <a:off x="10673543" y="6392488"/>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8" name="Unvan 1"/>
          <p:cNvSpPr txBox="1">
            <a:spLocks/>
          </p:cNvSpPr>
          <p:nvPr/>
        </p:nvSpPr>
        <p:spPr>
          <a:xfrm>
            <a:off x="1130965" y="852478"/>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373061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74155" y="3036848"/>
            <a:ext cx="8335357" cy="2862322"/>
          </a:xfrm>
          <a:prstGeom prst="rect">
            <a:avLst/>
          </a:prstGeom>
          <a:noFill/>
        </p:spPr>
        <p:txBody>
          <a:bodyPr wrap="square" rtlCol="0">
            <a:spAutoFit/>
          </a:bodyPr>
          <a:lstStyle/>
          <a:p>
            <a:pPr algn="just">
              <a:lnSpc>
                <a:spcPct val="150000"/>
              </a:lnSpc>
              <a:buFont typeface="Wingdings" panose="05000000000000000000" pitchFamily="2" charset="2"/>
              <a:buChar char="v"/>
            </a:pPr>
            <a:r>
              <a:rPr lang="tr-TR" altLang="tr-TR" sz="2400" dirty="0">
                <a:solidFill>
                  <a:srgbClr val="191969"/>
                </a:solidFill>
                <a:cs typeface="Times New Roman" panose="02020603050405020304" pitchFamily="18" charset="0"/>
              </a:rPr>
              <a:t>Çevre koşullarına çok iyi uyum göstermesi, </a:t>
            </a:r>
          </a:p>
          <a:p>
            <a:pPr algn="just">
              <a:lnSpc>
                <a:spcPct val="150000"/>
              </a:lnSpc>
              <a:buFont typeface="Wingdings" panose="05000000000000000000" pitchFamily="2" charset="2"/>
              <a:buChar char="v"/>
            </a:pPr>
            <a:r>
              <a:rPr lang="tr-TR" altLang="tr-TR" sz="2400" dirty="0">
                <a:solidFill>
                  <a:srgbClr val="191969"/>
                </a:solidFill>
                <a:cs typeface="Times New Roman" panose="02020603050405020304" pitchFamily="18" charset="0"/>
              </a:rPr>
              <a:t>Yem değerlendirmesinin iyi olması ve hızlı büyüme göstermesi,</a:t>
            </a:r>
          </a:p>
          <a:p>
            <a:pPr algn="just">
              <a:lnSpc>
                <a:spcPct val="150000"/>
              </a:lnSpc>
              <a:buFont typeface="Wingdings" panose="05000000000000000000" pitchFamily="2" charset="2"/>
              <a:buChar char="v"/>
            </a:pPr>
            <a:r>
              <a:rPr lang="tr-TR" altLang="tr-TR" sz="2400" dirty="0" smtClean="0">
                <a:solidFill>
                  <a:srgbClr val="191969"/>
                </a:solidFill>
                <a:cs typeface="Times New Roman" panose="02020603050405020304" pitchFamily="18" charset="0"/>
              </a:rPr>
              <a:t>Kısa </a:t>
            </a:r>
            <a:r>
              <a:rPr lang="tr-TR" altLang="tr-TR" sz="2400" dirty="0">
                <a:solidFill>
                  <a:srgbClr val="191969"/>
                </a:solidFill>
                <a:cs typeface="Times New Roman" panose="02020603050405020304" pitchFamily="18" charset="0"/>
              </a:rPr>
              <a:t>süreli kuluçka dönemine sahip olması,</a:t>
            </a:r>
          </a:p>
          <a:p>
            <a:pPr algn="just">
              <a:lnSpc>
                <a:spcPct val="150000"/>
              </a:lnSpc>
              <a:buFont typeface="Wingdings" panose="05000000000000000000" pitchFamily="2" charset="2"/>
              <a:buChar char="v"/>
            </a:pPr>
            <a:r>
              <a:rPr lang="tr-TR" altLang="tr-TR" sz="2400" dirty="0" smtClean="0">
                <a:solidFill>
                  <a:srgbClr val="191969"/>
                </a:solidFill>
                <a:cs typeface="Times New Roman" panose="02020603050405020304" pitchFamily="18" charset="0"/>
              </a:rPr>
              <a:t>Üretim </a:t>
            </a:r>
            <a:r>
              <a:rPr lang="tr-TR" altLang="tr-TR" sz="2400" dirty="0">
                <a:solidFill>
                  <a:srgbClr val="191969"/>
                </a:solidFill>
                <a:cs typeface="Times New Roman" panose="02020603050405020304" pitchFamily="18" charset="0"/>
              </a:rPr>
              <a:t>sezonunun su sıcaklığına bağlı olarak kısa </a:t>
            </a:r>
            <a:r>
              <a:rPr lang="tr-TR" altLang="tr-TR" sz="2400" dirty="0" smtClean="0">
                <a:solidFill>
                  <a:srgbClr val="191969"/>
                </a:solidFill>
                <a:cs typeface="Times New Roman" panose="02020603050405020304" pitchFamily="18" charset="0"/>
              </a:rPr>
              <a:t>tutulabilmesi</a:t>
            </a:r>
            <a:endParaRPr lang="tr-TR" altLang="tr-TR" sz="2400" dirty="0">
              <a:cs typeface="Times New Roman" panose="02020603050405020304" pitchFamily="18" charset="0"/>
            </a:endParaRPr>
          </a:p>
          <a:p>
            <a:pPr algn="just">
              <a:lnSpc>
                <a:spcPct val="150000"/>
              </a:lnSpc>
            </a:pPr>
            <a:endParaRPr lang="tr-TR" sz="2400" dirty="0">
              <a:cs typeface="Times New Roman" panose="02020603050405020304" pitchFamily="18" charset="0"/>
            </a:endParaRPr>
          </a:p>
        </p:txBody>
      </p:sp>
      <p:sp>
        <p:nvSpPr>
          <p:cNvPr id="7" name="Metin kutusu 6"/>
          <p:cNvSpPr txBox="1"/>
          <p:nvPr/>
        </p:nvSpPr>
        <p:spPr>
          <a:xfrm>
            <a:off x="1594197" y="2477347"/>
            <a:ext cx="9781771" cy="646331"/>
          </a:xfrm>
          <a:prstGeom prst="rect">
            <a:avLst/>
          </a:prstGeom>
          <a:noFill/>
        </p:spPr>
        <p:txBody>
          <a:bodyPr wrap="square" rtlCol="0">
            <a:spAutoFit/>
          </a:bodyPr>
          <a:lstStyle/>
          <a:p>
            <a:pPr algn="just">
              <a:lnSpc>
                <a:spcPct val="150000"/>
              </a:lnSpc>
            </a:pPr>
            <a:r>
              <a:rPr lang="tr-TR" sz="2400" b="1" dirty="0" smtClean="0">
                <a:cs typeface="Times New Roman" panose="02020603050405020304" pitchFamily="18" charset="0"/>
              </a:rPr>
              <a:t>Gökkuşağı alabalığının yetiştiricilikte tercih edilme nedenleri:</a:t>
            </a:r>
            <a:endParaRPr lang="tr-TR" sz="2400" b="1" dirty="0">
              <a:cs typeface="Times New Roman" panose="02020603050405020304" pitchFamily="18" charset="0"/>
            </a:endParaRPr>
          </a:p>
        </p:txBody>
      </p:sp>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9" name="Unvan 1"/>
          <p:cNvSpPr txBox="1">
            <a:spLocks/>
          </p:cNvSpPr>
          <p:nvPr/>
        </p:nvSpPr>
        <p:spPr>
          <a:xfrm>
            <a:off x="1494908" y="1327492"/>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3124905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20241" y="2709949"/>
            <a:ext cx="4630190" cy="2862322"/>
          </a:xfrm>
          <a:prstGeom prst="rect">
            <a:avLst/>
          </a:prstGeom>
          <a:noFill/>
        </p:spPr>
        <p:txBody>
          <a:bodyPr wrap="square" rtlCol="0">
            <a:spAutoFit/>
          </a:bodyPr>
          <a:lstStyle/>
          <a:p>
            <a:pPr algn="just">
              <a:lnSpc>
                <a:spcPct val="150000"/>
              </a:lnSpc>
            </a:pPr>
            <a:r>
              <a:rPr lang="tr-TR" sz="2400" b="1" dirty="0" smtClean="0">
                <a:latin typeface="+mj-lt"/>
                <a:cs typeface="Times New Roman" panose="02020603050405020304" pitchFamily="18" charset="0"/>
              </a:rPr>
              <a:t>Sazan (</a:t>
            </a:r>
            <a:r>
              <a:rPr lang="tr-TR" sz="2400" b="1" i="1" dirty="0" err="1" smtClean="0">
                <a:latin typeface="+mj-lt"/>
                <a:cs typeface="Times New Roman" panose="02020603050405020304" pitchFamily="18" charset="0"/>
              </a:rPr>
              <a:t>Cyprinus</a:t>
            </a:r>
            <a:r>
              <a:rPr lang="tr-TR" sz="2400" b="1" i="1" dirty="0" smtClean="0">
                <a:latin typeface="+mj-lt"/>
                <a:cs typeface="Times New Roman" panose="02020603050405020304" pitchFamily="18" charset="0"/>
              </a:rPr>
              <a:t> </a:t>
            </a:r>
            <a:r>
              <a:rPr lang="tr-TR" sz="2400" b="1" i="1" dirty="0" err="1" smtClean="0">
                <a:latin typeface="+mj-lt"/>
                <a:cs typeface="Times New Roman" panose="02020603050405020304" pitchFamily="18" charset="0"/>
              </a:rPr>
              <a:t>carpio</a:t>
            </a:r>
            <a:r>
              <a:rPr lang="tr-TR" sz="2400" b="1" dirty="0" smtClean="0">
                <a:latin typeface="+mj-lt"/>
                <a:cs typeface="Times New Roman" panose="02020603050405020304" pitchFamily="18" charset="0"/>
              </a:rPr>
              <a:t>);</a:t>
            </a:r>
          </a:p>
          <a:p>
            <a:pPr marL="285750" indent="-285750" algn="just">
              <a:lnSpc>
                <a:spcPct val="150000"/>
              </a:lnSpc>
              <a:buFont typeface="Wingdings" panose="05000000000000000000" pitchFamily="2" charset="2"/>
              <a:buChar char="v"/>
            </a:pPr>
            <a:r>
              <a:rPr lang="tr-TR" sz="2400" dirty="0" smtClean="0">
                <a:latin typeface="+mj-lt"/>
                <a:cs typeface="Times New Roman" panose="02020603050405020304" pitchFamily="18" charset="0"/>
              </a:rPr>
              <a:t>Pullu sazan (Doğa sazanı)</a:t>
            </a:r>
          </a:p>
          <a:p>
            <a:pPr marL="285750" indent="-285750" algn="just">
              <a:lnSpc>
                <a:spcPct val="150000"/>
              </a:lnSpc>
              <a:buFont typeface="Wingdings" panose="05000000000000000000" pitchFamily="2" charset="2"/>
              <a:buChar char="v"/>
            </a:pPr>
            <a:r>
              <a:rPr lang="tr-TR" sz="2400" dirty="0" smtClean="0">
                <a:latin typeface="+mj-lt"/>
                <a:cs typeface="Times New Roman" panose="02020603050405020304" pitchFamily="18" charset="0"/>
              </a:rPr>
              <a:t>Aynalı sazan (</a:t>
            </a:r>
            <a:r>
              <a:rPr lang="tr-TR" sz="2400" dirty="0" err="1" smtClean="0">
                <a:latin typeface="+mj-lt"/>
                <a:cs typeface="Times New Roman" panose="02020603050405020304" pitchFamily="18" charset="0"/>
              </a:rPr>
              <a:t>Hibrit</a:t>
            </a:r>
            <a:r>
              <a:rPr lang="tr-TR" sz="2400" dirty="0" smtClean="0">
                <a:latin typeface="+mj-lt"/>
                <a:cs typeface="Times New Roman" panose="02020603050405020304" pitchFamily="18" charset="0"/>
              </a:rPr>
              <a:t> tür)</a:t>
            </a:r>
          </a:p>
          <a:p>
            <a:pPr marL="285750" indent="-285750" algn="just">
              <a:lnSpc>
                <a:spcPct val="150000"/>
              </a:lnSpc>
              <a:buFont typeface="Wingdings" panose="05000000000000000000" pitchFamily="2" charset="2"/>
              <a:buChar char="v"/>
            </a:pPr>
            <a:r>
              <a:rPr lang="tr-TR" sz="2400" dirty="0" smtClean="0">
                <a:latin typeface="+mj-lt"/>
                <a:cs typeface="Times New Roman" panose="02020603050405020304" pitchFamily="18" charset="0"/>
              </a:rPr>
              <a:t>Çizgili sazan</a:t>
            </a:r>
          </a:p>
          <a:p>
            <a:pPr marL="285750" indent="-285750" algn="just">
              <a:lnSpc>
                <a:spcPct val="150000"/>
              </a:lnSpc>
              <a:buFont typeface="Wingdings" panose="05000000000000000000" pitchFamily="2" charset="2"/>
              <a:buChar char="v"/>
            </a:pPr>
            <a:r>
              <a:rPr lang="tr-TR" sz="2400" dirty="0" smtClean="0">
                <a:latin typeface="+mj-lt"/>
                <a:cs typeface="Times New Roman" panose="02020603050405020304" pitchFamily="18" charset="0"/>
              </a:rPr>
              <a:t>Çıplak sazan</a:t>
            </a:r>
            <a:endParaRPr lang="tr-TR" sz="2400" dirty="0">
              <a:latin typeface="+mj-lt"/>
              <a:cs typeface="Times New Roman" panose="02020603050405020304" pitchFamily="18" charset="0"/>
            </a:endParaRPr>
          </a:p>
        </p:txBody>
      </p:sp>
      <p:pic>
        <p:nvPicPr>
          <p:cNvPr id="1026" name="Picture 2" descr="sazan resi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91" y="2566449"/>
            <a:ext cx="4450080" cy="33375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7" name="Unvan 1"/>
          <p:cNvSpPr txBox="1">
            <a:spLocks/>
          </p:cNvSpPr>
          <p:nvPr/>
        </p:nvSpPr>
        <p:spPr>
          <a:xfrm>
            <a:off x="1494908" y="1327492"/>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1635085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22218" y="2409687"/>
            <a:ext cx="9750829" cy="3647152"/>
          </a:xfrm>
          <a:prstGeom prst="rect">
            <a:avLst/>
          </a:prstGeom>
          <a:noFill/>
        </p:spPr>
        <p:txBody>
          <a:bodyPr wrap="square" rtlCol="0">
            <a:spAutoFit/>
          </a:bodyPr>
          <a:lstStyle/>
          <a:p>
            <a:pPr algn="just">
              <a:lnSpc>
                <a:spcPct val="150000"/>
              </a:lnSpc>
            </a:pPr>
            <a:r>
              <a:rPr lang="tr-TR" sz="2200" b="1" dirty="0" smtClean="0">
                <a:cs typeface="Times New Roman" panose="02020603050405020304" pitchFamily="18" charset="0"/>
              </a:rPr>
              <a:t>Sazan (</a:t>
            </a:r>
            <a:r>
              <a:rPr lang="tr-TR" sz="2200" b="1" i="1" dirty="0" err="1" smtClean="0">
                <a:cs typeface="Times New Roman" panose="02020603050405020304" pitchFamily="18" charset="0"/>
              </a:rPr>
              <a:t>Cyprinus</a:t>
            </a:r>
            <a:r>
              <a:rPr lang="tr-TR" sz="2200" b="1" i="1" dirty="0" smtClean="0">
                <a:cs typeface="Times New Roman" panose="02020603050405020304" pitchFamily="18" charset="0"/>
              </a:rPr>
              <a:t> </a:t>
            </a:r>
            <a:r>
              <a:rPr lang="tr-TR" sz="2200" b="1" i="1" dirty="0" err="1" smtClean="0">
                <a:cs typeface="Times New Roman" panose="02020603050405020304" pitchFamily="18" charset="0"/>
              </a:rPr>
              <a:t>carpio</a:t>
            </a:r>
            <a:r>
              <a:rPr lang="tr-TR" sz="2200" b="1" dirty="0" smtClean="0">
                <a:cs typeface="Times New Roman" panose="02020603050405020304" pitchFamily="18" charset="0"/>
              </a:rPr>
              <a:t>);</a:t>
            </a:r>
          </a:p>
          <a:p>
            <a:pPr algn="just">
              <a:lnSpc>
                <a:spcPct val="150000"/>
              </a:lnSpc>
            </a:pPr>
            <a:r>
              <a:rPr lang="tr-TR" altLang="tr-TR" sz="2200" dirty="0">
                <a:cs typeface="Times New Roman" panose="02020603050405020304" pitchFamily="18" charset="0"/>
              </a:rPr>
              <a:t>Sazan, Türkiye’nin bütün bölgelerinde bulunan ve </a:t>
            </a:r>
            <a:r>
              <a:rPr lang="tr-TR" altLang="tr-TR" sz="2200" dirty="0" err="1">
                <a:cs typeface="Times New Roman" panose="02020603050405020304" pitchFamily="18" charset="0"/>
              </a:rPr>
              <a:t>içsu</a:t>
            </a:r>
            <a:r>
              <a:rPr lang="tr-TR" altLang="tr-TR" sz="2200" dirty="0">
                <a:cs typeface="Times New Roman" panose="02020603050405020304" pitchFamily="18" charset="0"/>
              </a:rPr>
              <a:t> balıkları üretimimizin önemli bir kısmını oluşturan türdür. </a:t>
            </a:r>
          </a:p>
          <a:p>
            <a:pPr algn="just">
              <a:lnSpc>
                <a:spcPct val="150000"/>
              </a:lnSpc>
            </a:pPr>
            <a:r>
              <a:rPr lang="tr-TR" altLang="tr-TR" sz="2200" dirty="0">
                <a:cs typeface="Times New Roman" panose="02020603050405020304" pitchFamily="18" charset="0"/>
              </a:rPr>
              <a:t>Üretimin büyük kısmı Ege, İç Anadolu ve Güney Anadolu bölgesinden sağlanır. Ege bölgesindeki bazı su kaynaklarında l. yılda 350 g, 2. yılda 1500 g’ın üzerine ve 3. yılda da 2.5 kg’ın üzerine çıkabilmektedir. Sazan pazar büyüklüğüne Ege bölgesinde ikinci yılın sonunda, Avrupa koşullarında ise, bunun iki misli sürede ulaşabilmektedir . </a:t>
            </a:r>
            <a:endParaRPr lang="tr-TR" sz="2200" dirty="0" smtClean="0">
              <a:cs typeface="Times New Roman" panose="02020603050405020304" pitchFamily="18" charset="0"/>
            </a:endParaRPr>
          </a:p>
        </p:txBody>
      </p:sp>
      <p:sp>
        <p:nvSpPr>
          <p:cNvPr id="6" name="Metin kutusu 5"/>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7" name="Unvan 1"/>
          <p:cNvSpPr txBox="1">
            <a:spLocks/>
          </p:cNvSpPr>
          <p:nvPr/>
        </p:nvSpPr>
        <p:spPr>
          <a:xfrm>
            <a:off x="1494908" y="1327492"/>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316032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97958" y="2855802"/>
            <a:ext cx="7434956" cy="2862322"/>
          </a:xfrm>
          <a:prstGeom prst="rect">
            <a:avLst/>
          </a:prstGeom>
          <a:noFill/>
        </p:spPr>
        <p:txBody>
          <a:bodyPr wrap="square" rtlCol="0">
            <a:spAutoFit/>
          </a:bodyPr>
          <a:lstStyle/>
          <a:p>
            <a:pPr algn="just">
              <a:lnSpc>
                <a:spcPct val="150000"/>
              </a:lnSpc>
            </a:pPr>
            <a:r>
              <a:rPr lang="tr-TR" sz="2400" b="1" dirty="0" err="1" smtClean="0">
                <a:latin typeface="+mj-lt"/>
                <a:cs typeface="Times New Roman" panose="02020603050405020304" pitchFamily="18" charset="0"/>
              </a:rPr>
              <a:t>Tilapia</a:t>
            </a:r>
            <a:r>
              <a:rPr lang="tr-TR" sz="2400" b="1" dirty="0" smtClean="0">
                <a:latin typeface="+mj-lt"/>
                <a:cs typeface="Times New Roman" panose="02020603050405020304" pitchFamily="18" charset="0"/>
              </a:rPr>
              <a:t>;</a:t>
            </a:r>
          </a:p>
          <a:p>
            <a:pPr marL="457200" indent="-457200" algn="just">
              <a:lnSpc>
                <a:spcPct val="150000"/>
              </a:lnSpc>
              <a:buFont typeface="Wingdings" panose="05000000000000000000" pitchFamily="2" charset="2"/>
              <a:buChar char="v"/>
            </a:pPr>
            <a:r>
              <a:rPr lang="tr-TR" sz="2400" i="1" dirty="0" err="1" smtClean="0">
                <a:latin typeface="+mj-lt"/>
                <a:cs typeface="Times New Roman" panose="02020603050405020304" pitchFamily="18" charset="0"/>
              </a:rPr>
              <a:t>Tilapia</a:t>
            </a:r>
            <a:endParaRPr lang="tr-TR" sz="2400" i="1" dirty="0" smtClean="0">
              <a:latin typeface="+mj-lt"/>
              <a:cs typeface="Times New Roman" panose="02020603050405020304" pitchFamily="18" charset="0"/>
            </a:endParaRPr>
          </a:p>
          <a:p>
            <a:pPr marL="457200" indent="-457200" algn="just">
              <a:lnSpc>
                <a:spcPct val="150000"/>
              </a:lnSpc>
              <a:buFont typeface="Wingdings" panose="05000000000000000000" pitchFamily="2" charset="2"/>
              <a:buChar char="v"/>
            </a:pPr>
            <a:r>
              <a:rPr lang="tr-TR" sz="2400" i="1" dirty="0" err="1" smtClean="0">
                <a:latin typeface="+mj-lt"/>
                <a:cs typeface="Times New Roman" panose="02020603050405020304" pitchFamily="18" charset="0"/>
              </a:rPr>
              <a:t>Saratherodon</a:t>
            </a:r>
            <a:endParaRPr lang="tr-TR" sz="2400" i="1" dirty="0" smtClean="0">
              <a:latin typeface="+mj-lt"/>
              <a:cs typeface="Times New Roman" panose="02020603050405020304" pitchFamily="18" charset="0"/>
            </a:endParaRPr>
          </a:p>
          <a:p>
            <a:pPr marL="457200" indent="-457200" algn="just">
              <a:lnSpc>
                <a:spcPct val="150000"/>
              </a:lnSpc>
              <a:buFont typeface="Wingdings" panose="05000000000000000000" pitchFamily="2" charset="2"/>
              <a:buChar char="v"/>
            </a:pPr>
            <a:r>
              <a:rPr lang="tr-TR" sz="2400" i="1" dirty="0" err="1" smtClean="0">
                <a:latin typeface="+mj-lt"/>
                <a:cs typeface="Times New Roman" panose="02020603050405020304" pitchFamily="18" charset="0"/>
              </a:rPr>
              <a:t>Oreochromis</a:t>
            </a:r>
            <a:r>
              <a:rPr lang="tr-TR" sz="2400" dirty="0" smtClean="0">
                <a:solidFill>
                  <a:srgbClr val="FF0000"/>
                </a:solidFill>
                <a:latin typeface="+mj-lt"/>
                <a:cs typeface="Times New Roman" panose="02020603050405020304" pitchFamily="18" charset="0"/>
              </a:rPr>
              <a:t>*</a:t>
            </a:r>
          </a:p>
          <a:p>
            <a:pPr algn="just">
              <a:lnSpc>
                <a:spcPct val="150000"/>
              </a:lnSpc>
            </a:pPr>
            <a:r>
              <a:rPr lang="tr-TR" sz="2400" dirty="0" smtClean="0">
                <a:latin typeface="+mj-lt"/>
                <a:cs typeface="Times New Roman" panose="02020603050405020304" pitchFamily="18" charset="0"/>
              </a:rPr>
              <a:t>üç cins altında toplanır.</a:t>
            </a:r>
          </a:p>
        </p:txBody>
      </p:sp>
      <p:sp>
        <p:nvSpPr>
          <p:cNvPr id="4" name="Metin kutusu 3"/>
          <p:cNvSpPr txBox="1"/>
          <p:nvPr/>
        </p:nvSpPr>
        <p:spPr>
          <a:xfrm>
            <a:off x="739832" y="5546719"/>
            <a:ext cx="8312728" cy="594202"/>
          </a:xfrm>
          <a:prstGeom prst="rect">
            <a:avLst/>
          </a:prstGeom>
          <a:noFill/>
        </p:spPr>
        <p:txBody>
          <a:bodyPr wrap="square" rtlCol="0">
            <a:spAutoFit/>
          </a:bodyPr>
          <a:lstStyle/>
          <a:p>
            <a:pPr algn="just">
              <a:lnSpc>
                <a:spcPct val="150000"/>
              </a:lnSpc>
            </a:pPr>
            <a:r>
              <a:rPr lang="tr-TR" sz="2400" dirty="0" smtClean="0">
                <a:solidFill>
                  <a:srgbClr val="FF0000"/>
                </a:solidFill>
                <a:latin typeface="+mj-lt"/>
                <a:cs typeface="Times New Roman" panose="02020603050405020304" pitchFamily="18" charset="0"/>
              </a:rPr>
              <a:t>*</a:t>
            </a:r>
            <a:r>
              <a:rPr lang="tr-TR" sz="2400" dirty="0" smtClean="0">
                <a:latin typeface="+mj-lt"/>
                <a:cs typeface="Times New Roman" panose="02020603050405020304" pitchFamily="18" charset="0"/>
              </a:rPr>
              <a:t>Yetiştiricilik için en uygun tür, </a:t>
            </a:r>
            <a:r>
              <a:rPr lang="tr-TR" sz="2400" i="1" dirty="0" err="1" smtClean="0">
                <a:latin typeface="+mj-lt"/>
                <a:cs typeface="Times New Roman" panose="02020603050405020304" pitchFamily="18" charset="0"/>
              </a:rPr>
              <a:t>Oreochromis</a:t>
            </a:r>
            <a:r>
              <a:rPr lang="tr-TR" sz="2400" i="1" dirty="0" smtClean="0">
                <a:latin typeface="+mj-lt"/>
                <a:cs typeface="Times New Roman" panose="02020603050405020304" pitchFamily="18" charset="0"/>
              </a:rPr>
              <a:t> </a:t>
            </a:r>
            <a:r>
              <a:rPr lang="tr-TR" sz="2400" i="1" dirty="0" err="1" smtClean="0">
                <a:latin typeface="+mj-lt"/>
                <a:cs typeface="Times New Roman" panose="02020603050405020304" pitchFamily="18" charset="0"/>
              </a:rPr>
              <a:t>niloticus</a:t>
            </a:r>
            <a:r>
              <a:rPr lang="tr-TR" sz="2400" i="1" dirty="0" smtClean="0">
                <a:latin typeface="+mj-lt"/>
                <a:cs typeface="Times New Roman" panose="02020603050405020304" pitchFamily="18" charset="0"/>
              </a:rPr>
              <a:t> </a:t>
            </a:r>
            <a:r>
              <a:rPr lang="tr-TR" sz="2400" dirty="0" smtClean="0">
                <a:latin typeface="+mj-lt"/>
                <a:cs typeface="Times New Roman" panose="02020603050405020304" pitchFamily="18" charset="0"/>
              </a:rPr>
              <a:t>türüdür.</a:t>
            </a:r>
            <a:endParaRPr lang="tr-TR" sz="2400" dirty="0">
              <a:latin typeface="+mj-lt"/>
              <a:cs typeface="Times New Roman" panose="02020603050405020304" pitchFamily="18" charset="0"/>
            </a:endParaRPr>
          </a:p>
        </p:txBody>
      </p:sp>
      <p:pic>
        <p:nvPicPr>
          <p:cNvPr id="3074" name="Picture 2" descr="İlgili resim"/>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3421" y="2552007"/>
            <a:ext cx="2600019" cy="1543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İlgili resim"/>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4456" y="3415896"/>
            <a:ext cx="2548721" cy="1513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120539" y="2700850"/>
            <a:ext cx="3084224" cy="216982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r-TR" dirty="0" smtClean="0">
                <a:latin typeface="+mj-lt"/>
                <a:cs typeface="Times New Roman" panose="02020603050405020304" pitchFamily="18" charset="0"/>
              </a:rPr>
              <a:t>Sıcak su balığı</a:t>
            </a:r>
          </a:p>
          <a:p>
            <a:pPr marL="285750" indent="-285750" algn="just">
              <a:lnSpc>
                <a:spcPct val="150000"/>
              </a:lnSpc>
              <a:buFont typeface="Wingdings" panose="05000000000000000000" pitchFamily="2" charset="2"/>
              <a:buChar char="Ø"/>
            </a:pPr>
            <a:r>
              <a:rPr lang="tr-TR" dirty="0" smtClean="0">
                <a:latin typeface="+mj-lt"/>
                <a:cs typeface="Times New Roman" panose="02020603050405020304" pitchFamily="18" charset="0"/>
              </a:rPr>
              <a:t>Omnivor</a:t>
            </a:r>
          </a:p>
          <a:p>
            <a:pPr marL="285750" indent="-285750" algn="just">
              <a:lnSpc>
                <a:spcPct val="150000"/>
              </a:lnSpc>
              <a:buFont typeface="Wingdings" panose="05000000000000000000" pitchFamily="2" charset="2"/>
              <a:buChar char="Ø"/>
            </a:pPr>
            <a:r>
              <a:rPr lang="tr-TR" dirty="0" smtClean="0">
                <a:latin typeface="+mj-lt"/>
                <a:cs typeface="Times New Roman" panose="02020603050405020304" pitchFamily="18" charset="0"/>
              </a:rPr>
              <a:t>6-12 ay cinsi olgunluk</a:t>
            </a:r>
          </a:p>
          <a:p>
            <a:pPr marL="285750" indent="-285750" algn="just">
              <a:lnSpc>
                <a:spcPct val="150000"/>
              </a:lnSpc>
              <a:buFont typeface="Wingdings" panose="05000000000000000000" pitchFamily="2" charset="2"/>
              <a:buChar char="Ø"/>
            </a:pPr>
            <a:r>
              <a:rPr lang="tr-TR" dirty="0" smtClean="0">
                <a:latin typeface="+mj-lt"/>
                <a:cs typeface="Times New Roman" panose="02020603050405020304" pitchFamily="18" charset="0"/>
              </a:rPr>
              <a:t>20-23 </a:t>
            </a:r>
            <a:r>
              <a:rPr lang="tr-TR" dirty="0">
                <a:latin typeface="+mj-lt"/>
              </a:rPr>
              <a:t>°C </a:t>
            </a:r>
            <a:r>
              <a:rPr lang="tr-TR" dirty="0" err="1" smtClean="0">
                <a:latin typeface="+mj-lt"/>
                <a:cs typeface="Times New Roman" panose="02020603050405020304" pitchFamily="18" charset="0"/>
              </a:rPr>
              <a:t>yumurt.sıc</a:t>
            </a:r>
            <a:r>
              <a:rPr lang="tr-TR" dirty="0" smtClean="0">
                <a:latin typeface="+mj-lt"/>
                <a:cs typeface="Times New Roman" panose="02020603050405020304" pitchFamily="18" charset="0"/>
              </a:rPr>
              <a:t>. </a:t>
            </a:r>
            <a:r>
              <a:rPr lang="tr-TR" dirty="0" err="1" smtClean="0">
                <a:latin typeface="+mj-lt"/>
                <a:cs typeface="Times New Roman" panose="02020603050405020304" pitchFamily="18" charset="0"/>
              </a:rPr>
              <a:t>Opt</a:t>
            </a:r>
            <a:r>
              <a:rPr lang="tr-TR" dirty="0" smtClean="0">
                <a:latin typeface="+mj-lt"/>
                <a:cs typeface="Times New Roman" panose="02020603050405020304" pitchFamily="18" charset="0"/>
              </a:rPr>
              <a:t>.</a:t>
            </a:r>
          </a:p>
          <a:p>
            <a:pPr algn="just">
              <a:lnSpc>
                <a:spcPct val="150000"/>
              </a:lnSpc>
            </a:pPr>
            <a:endParaRPr lang="tr-TR" dirty="0">
              <a:latin typeface="+mj-lt"/>
              <a:cs typeface="Times New Roman" panose="02020603050405020304" pitchFamily="18" charset="0"/>
            </a:endParaRPr>
          </a:p>
        </p:txBody>
      </p:sp>
      <p:cxnSp>
        <p:nvCxnSpPr>
          <p:cNvPr id="9" name="Düz Ok Bağlayıcısı 8"/>
          <p:cNvCxnSpPr/>
          <p:nvPr/>
        </p:nvCxnSpPr>
        <p:spPr>
          <a:xfrm>
            <a:off x="7195359" y="3126958"/>
            <a:ext cx="415636" cy="0"/>
          </a:xfrm>
          <a:prstGeom prst="straightConnector1">
            <a:avLst/>
          </a:prstGeom>
          <a:ln w="38100">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11" name="Unvan 1"/>
          <p:cNvSpPr txBox="1">
            <a:spLocks/>
          </p:cNvSpPr>
          <p:nvPr/>
        </p:nvSpPr>
        <p:spPr>
          <a:xfrm>
            <a:off x="1494908" y="1327492"/>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3129390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64276" y="3333546"/>
            <a:ext cx="5212081" cy="2677656"/>
          </a:xfrm>
          <a:prstGeom prst="rect">
            <a:avLst/>
          </a:prstGeom>
          <a:noFill/>
        </p:spPr>
        <p:txBody>
          <a:bodyPr wrap="square" rtlCol="0">
            <a:spAutoFit/>
          </a:bodyPr>
          <a:lstStyle/>
          <a:p>
            <a:pPr algn="just">
              <a:lnSpc>
                <a:spcPct val="150000"/>
              </a:lnSpc>
            </a:pPr>
            <a:r>
              <a:rPr lang="tr-TR" sz="2800" b="1" dirty="0" smtClean="0">
                <a:cs typeface="Times New Roman" panose="02020603050405020304" pitchFamily="18" charset="0"/>
              </a:rPr>
              <a:t>Yayın balığı;</a:t>
            </a:r>
          </a:p>
          <a:p>
            <a:pPr marL="457200" indent="-457200" algn="just">
              <a:lnSpc>
                <a:spcPct val="150000"/>
              </a:lnSpc>
              <a:buFont typeface="Wingdings" panose="05000000000000000000" pitchFamily="2" charset="2"/>
              <a:buChar char="v"/>
            </a:pPr>
            <a:r>
              <a:rPr lang="tr-TR" sz="2800" dirty="0" smtClean="0">
                <a:cs typeface="Times New Roman" panose="02020603050405020304" pitchFamily="18" charset="0"/>
              </a:rPr>
              <a:t>Avrupa yayın balığı (</a:t>
            </a:r>
            <a:r>
              <a:rPr lang="tr-TR" sz="2800" i="1" dirty="0" err="1" smtClean="0">
                <a:cs typeface="Times New Roman" panose="02020603050405020304" pitchFamily="18" charset="0"/>
              </a:rPr>
              <a:t>Silurus</a:t>
            </a:r>
            <a:r>
              <a:rPr lang="tr-TR" sz="2800" i="1" dirty="0" smtClean="0">
                <a:cs typeface="Times New Roman" panose="02020603050405020304" pitchFamily="18" charset="0"/>
              </a:rPr>
              <a:t> </a:t>
            </a:r>
            <a:r>
              <a:rPr lang="tr-TR" sz="2800" i="1" dirty="0" err="1" smtClean="0">
                <a:cs typeface="Times New Roman" panose="02020603050405020304" pitchFamily="18" charset="0"/>
              </a:rPr>
              <a:t>glanis</a:t>
            </a:r>
            <a:r>
              <a:rPr lang="tr-TR" sz="2800" dirty="0" smtClean="0">
                <a:cs typeface="Times New Roman" panose="02020603050405020304" pitchFamily="18" charset="0"/>
              </a:rPr>
              <a:t>)</a:t>
            </a:r>
          </a:p>
          <a:p>
            <a:pPr marL="457200" indent="-457200" algn="just">
              <a:lnSpc>
                <a:spcPct val="150000"/>
              </a:lnSpc>
              <a:buFont typeface="Wingdings" panose="05000000000000000000" pitchFamily="2" charset="2"/>
              <a:buChar char="v"/>
            </a:pPr>
            <a:r>
              <a:rPr lang="tr-TR" sz="2800" dirty="0" smtClean="0">
                <a:cs typeface="Times New Roman" panose="02020603050405020304" pitchFamily="18" charset="0"/>
              </a:rPr>
              <a:t>Kara yayın balığı (</a:t>
            </a:r>
            <a:r>
              <a:rPr lang="tr-TR" sz="2800" i="1" dirty="0" err="1" smtClean="0">
                <a:cs typeface="Times New Roman" panose="02020603050405020304" pitchFamily="18" charset="0"/>
              </a:rPr>
              <a:t>Clarias</a:t>
            </a:r>
            <a:r>
              <a:rPr lang="tr-TR" sz="2800" i="1" dirty="0" smtClean="0">
                <a:cs typeface="Times New Roman" panose="02020603050405020304" pitchFamily="18" charset="0"/>
              </a:rPr>
              <a:t> </a:t>
            </a:r>
            <a:r>
              <a:rPr lang="tr-TR" sz="2800" i="1" dirty="0" err="1" smtClean="0">
                <a:cs typeface="Times New Roman" panose="02020603050405020304" pitchFamily="18" charset="0"/>
              </a:rPr>
              <a:t>lazera</a:t>
            </a:r>
            <a:r>
              <a:rPr lang="tr-TR" sz="2800" dirty="0" smtClean="0">
                <a:cs typeface="Times New Roman" panose="02020603050405020304" pitchFamily="18" charset="0"/>
              </a:rPr>
              <a:t>)</a:t>
            </a:r>
          </a:p>
          <a:p>
            <a:pPr algn="just">
              <a:lnSpc>
                <a:spcPct val="150000"/>
              </a:lnSpc>
            </a:pPr>
            <a:endParaRPr lang="tr-TR" sz="2800" dirty="0" smtClean="0">
              <a:cs typeface="Times New Roman" panose="02020603050405020304" pitchFamily="18" charset="0"/>
            </a:endParaRPr>
          </a:p>
        </p:txBody>
      </p:sp>
      <p:pic>
        <p:nvPicPr>
          <p:cNvPr id="2050" name="Picture 2" descr="yayın ile ilgili görsel sonucu"/>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5964" y="2660949"/>
            <a:ext cx="2645292" cy="1487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clarias lazera ile ilgili görsel sonucu"/>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4672" y="3866867"/>
            <a:ext cx="2413168" cy="1607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6" name="Düz Ok Bağlayıcısı 5"/>
          <p:cNvCxnSpPr/>
          <p:nvPr/>
        </p:nvCxnSpPr>
        <p:spPr>
          <a:xfrm>
            <a:off x="7948749" y="3430017"/>
            <a:ext cx="1039091" cy="0"/>
          </a:xfrm>
          <a:prstGeom prst="straightConnector1">
            <a:avLst/>
          </a:prstGeom>
          <a:ln w="38100">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9087824" y="2588025"/>
            <a:ext cx="2317237" cy="2031325"/>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smtClean="0">
                <a:cs typeface="Times New Roman" panose="02020603050405020304" pitchFamily="18" charset="0"/>
              </a:rPr>
              <a:t>Ilık su balığı</a:t>
            </a:r>
          </a:p>
          <a:p>
            <a:pPr marL="285750" indent="-285750" algn="just">
              <a:buFont typeface="Wingdings" panose="05000000000000000000" pitchFamily="2" charset="2"/>
              <a:buChar char="Ø"/>
            </a:pPr>
            <a:r>
              <a:rPr lang="tr-TR" dirty="0" smtClean="0">
                <a:cs typeface="Times New Roman" panose="02020603050405020304" pitchFamily="18" charset="0"/>
              </a:rPr>
              <a:t>Omnivor</a:t>
            </a:r>
          </a:p>
          <a:p>
            <a:pPr marL="285750" indent="-285750" algn="just">
              <a:buFont typeface="Wingdings" panose="05000000000000000000" pitchFamily="2" charset="2"/>
              <a:buChar char="Ø"/>
            </a:pPr>
            <a:r>
              <a:rPr lang="tr-TR" dirty="0" smtClean="0">
                <a:cs typeface="Times New Roman" panose="02020603050405020304" pitchFamily="18" charset="0"/>
              </a:rPr>
              <a:t>Mayıs-Haziran</a:t>
            </a:r>
          </a:p>
          <a:p>
            <a:pPr marL="285750" indent="-285750" algn="just">
              <a:buFont typeface="Wingdings" panose="05000000000000000000" pitchFamily="2" charset="2"/>
              <a:buChar char="Ø"/>
            </a:pPr>
            <a:r>
              <a:rPr lang="tr-TR" dirty="0" smtClean="0">
                <a:cs typeface="Times New Roman" panose="02020603050405020304" pitchFamily="18" charset="0"/>
              </a:rPr>
              <a:t>20-22 °C </a:t>
            </a:r>
            <a:r>
              <a:rPr lang="tr-TR" dirty="0" err="1" smtClean="0">
                <a:cs typeface="Times New Roman" panose="02020603050405020304" pitchFamily="18" charset="0"/>
              </a:rPr>
              <a:t>yumurt</a:t>
            </a:r>
            <a:r>
              <a:rPr lang="tr-TR" dirty="0" smtClean="0">
                <a:cs typeface="Times New Roman" panose="02020603050405020304" pitchFamily="18" charset="0"/>
              </a:rPr>
              <a:t>. </a:t>
            </a:r>
            <a:r>
              <a:rPr lang="tr-TR" dirty="0" err="1" smtClean="0">
                <a:cs typeface="Times New Roman" panose="02020603050405020304" pitchFamily="18" charset="0"/>
              </a:rPr>
              <a:t>sıc</a:t>
            </a:r>
            <a:r>
              <a:rPr lang="tr-TR" dirty="0" smtClean="0">
                <a:cs typeface="Times New Roman" panose="02020603050405020304" pitchFamily="18" charset="0"/>
              </a:rPr>
              <a:t>.</a:t>
            </a:r>
          </a:p>
          <a:p>
            <a:pPr marL="285750" indent="-285750" algn="just">
              <a:buFont typeface="Wingdings" panose="05000000000000000000" pitchFamily="2" charset="2"/>
              <a:buChar char="Ø"/>
            </a:pPr>
            <a:r>
              <a:rPr lang="tr-TR" dirty="0" smtClean="0">
                <a:cs typeface="Times New Roman" panose="02020603050405020304" pitchFamily="18" charset="0"/>
              </a:rPr>
              <a:t>30.000 adet/kg yumurta</a:t>
            </a:r>
            <a:endParaRPr lang="tr-TR" dirty="0">
              <a:cs typeface="Times New Roman" panose="02020603050405020304" pitchFamily="18" charset="0"/>
            </a:endParaRPr>
          </a:p>
        </p:txBody>
      </p:sp>
      <p:sp>
        <p:nvSpPr>
          <p:cNvPr id="9" name="Metin kutusu 8"/>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Hafta</a:t>
            </a:r>
            <a:endParaRPr lang="tr-TR" sz="2000" i="1" dirty="0">
              <a:latin typeface="Bodoni MT Poster Compressed" panose="02070706080601050204" pitchFamily="18" charset="-94"/>
            </a:endParaRPr>
          </a:p>
        </p:txBody>
      </p:sp>
      <p:sp>
        <p:nvSpPr>
          <p:cNvPr id="10" name="Unvan 1"/>
          <p:cNvSpPr txBox="1">
            <a:spLocks/>
          </p:cNvSpPr>
          <p:nvPr/>
        </p:nvSpPr>
        <p:spPr>
          <a:xfrm>
            <a:off x="1494908" y="1327492"/>
            <a:ext cx="9204903" cy="108219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600" b="1" dirty="0" smtClean="0">
                <a:solidFill>
                  <a:schemeClr val="tx1"/>
                </a:solidFill>
                <a:latin typeface="+mn-lt"/>
              </a:rPr>
              <a:t>İç su Balıkları Yetiştiriciliği</a:t>
            </a:r>
            <a:endParaRPr lang="tr-TR" sz="4600" b="1" dirty="0">
              <a:solidFill>
                <a:schemeClr val="tx1"/>
              </a:solidFill>
              <a:latin typeface="+mn-lt"/>
            </a:endParaRPr>
          </a:p>
        </p:txBody>
      </p:sp>
    </p:spTree>
    <p:extLst>
      <p:ext uri="{BB962C8B-B14F-4D97-AF65-F5344CB8AC3E}">
        <p14:creationId xmlns:p14="http://schemas.microsoft.com/office/powerpoint/2010/main" val="2469690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511</TotalTime>
  <Words>376</Words>
  <Application>Microsoft Office PowerPoint</Application>
  <PresentationFormat>Geniş ekran</PresentationFormat>
  <Paragraphs>71</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Arial</vt:lpstr>
      <vt:lpstr>Bodoni MT Poster Compressed</vt:lpstr>
      <vt:lpstr>Garamond</vt:lpstr>
      <vt:lpstr>Times New Roman</vt:lpstr>
      <vt:lpstr>Wingdings</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xx</cp:lastModifiedBy>
  <cp:revision>84</cp:revision>
  <dcterms:created xsi:type="dcterms:W3CDTF">2017-06-01T08:33:22Z</dcterms:created>
  <dcterms:modified xsi:type="dcterms:W3CDTF">2018-04-27T12:50:24Z</dcterms:modified>
</cp:coreProperties>
</file>