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6" r:id="rId1"/>
  </p:sldMasterIdLst>
  <p:notesMasterIdLst>
    <p:notesMasterId r:id="rId32"/>
  </p:notesMasterIdLst>
  <p:sldIdLst>
    <p:sldId id="256" r:id="rId2"/>
    <p:sldId id="257" r:id="rId3"/>
    <p:sldId id="262" r:id="rId4"/>
    <p:sldId id="286" r:id="rId5"/>
    <p:sldId id="287" r:id="rId6"/>
    <p:sldId id="288" r:id="rId7"/>
    <p:sldId id="263" r:id="rId8"/>
    <p:sldId id="258" r:id="rId9"/>
    <p:sldId id="283" r:id="rId10"/>
    <p:sldId id="284" r:id="rId11"/>
    <p:sldId id="285" r:id="rId12"/>
    <p:sldId id="282" r:id="rId13"/>
    <p:sldId id="259" r:id="rId14"/>
    <p:sldId id="280" r:id="rId15"/>
    <p:sldId id="260" r:id="rId16"/>
    <p:sldId id="261" r:id="rId17"/>
    <p:sldId id="264" r:id="rId18"/>
    <p:sldId id="268" r:id="rId19"/>
    <p:sldId id="270" r:id="rId20"/>
    <p:sldId id="269" r:id="rId21"/>
    <p:sldId id="271" r:id="rId22"/>
    <p:sldId id="273" r:id="rId23"/>
    <p:sldId id="277" r:id="rId24"/>
    <p:sldId id="274" r:id="rId25"/>
    <p:sldId id="276" r:id="rId26"/>
    <p:sldId id="275" r:id="rId27"/>
    <p:sldId id="265" r:id="rId28"/>
    <p:sldId id="279" r:id="rId29"/>
    <p:sldId id="278" r:id="rId30"/>
    <p:sldId id="266" r:id="rId3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824"/>
    <p:restoredTop sz="86640"/>
  </p:normalViewPr>
  <p:slideViewPr>
    <p:cSldViewPr snapToGrid="0" snapToObjects="1">
      <p:cViewPr>
        <p:scale>
          <a:sx n="103" d="100"/>
          <a:sy n="103" d="100"/>
        </p:scale>
        <p:origin x="1248" y="35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F61616-01B2-304E-9B84-180189587EA2}" type="datetimeFigureOut">
              <a:rPr lang="tr-TR" smtClean="0"/>
              <a:t>8.07.2020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B7D2DD-5B40-D043-ADFB-DB2A5840B1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29653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B7D2DD-5B40-D043-ADFB-DB2A5840B160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2590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B7D2DD-5B40-D043-ADFB-DB2A5840B160}" type="slidenum">
              <a:rPr lang="tr-TR" smtClean="0"/>
              <a:t>24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35731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B7D2DD-5B40-D043-ADFB-DB2A5840B160}" type="slidenum">
              <a:rPr lang="tr-TR" smtClean="0"/>
              <a:t>27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57917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Wednesday, July 8,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9882453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Wednesday, July 8,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5832070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Wednesday, July 8,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7160970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Wednesday, July 8,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8033790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Wednesday, July 8,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7844170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Wednesday, July 8, 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9999783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Wednesday, July 8, 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4546592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Wednesday, July 8, 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2966591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Wednesday, July 8, 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837307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Wednesday, July 8, 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4612755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246CB39B-5F4C-4A7E-9BE3-AAFD45576D16}" type="datetime2">
              <a:rPr lang="en-US" smtClean="0"/>
              <a:t>Wednesday, July 8, 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789753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6CB39B-5F4C-4A7E-9BE3-AAFD45576D16}" type="datetime2">
              <a:rPr lang="en-US" smtClean="0"/>
              <a:t>Wednesday, July 8,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509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C8D6264-1702-A247-BD05-7FB725EA3B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4670" y="450832"/>
            <a:ext cx="5437187" cy="2986234"/>
          </a:xfrm>
        </p:spPr>
        <p:txBody>
          <a:bodyPr anchor="b"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tr-TR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ANKARA ÜNİVERSİTESİ HUKUK FAKÜLTESİ – MİLLETLERARASI SÖZLESMELER ve TİCARET HUKUKU  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8C6966A5-8CC6-3645-A382-4462D44A2B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0863" y="3827610"/>
            <a:ext cx="5437187" cy="2265216"/>
          </a:xfrm>
        </p:spPr>
        <p:txBody>
          <a:bodyPr>
            <a:normAutofit/>
          </a:bodyPr>
          <a:lstStyle/>
          <a:p>
            <a:r>
              <a:rPr lang="tr-TR" dirty="0">
                <a:solidFill>
                  <a:schemeClr val="tx1">
                    <a:alpha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 notlar her hafta işlenecek ders planını detaylı olarak göstermesi için hazırlanmış kısa bilgiler içermektedir.</a:t>
            </a:r>
          </a:p>
          <a:p>
            <a:endParaRPr lang="tr-TR" dirty="0">
              <a:solidFill>
                <a:schemeClr val="tx1">
                  <a:alpha val="60000"/>
                </a:schemeClr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B6AC00B-F48D-45C7-ADB5-1742396318C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5095" r="18153" b="-2"/>
          <a:stretch/>
        </p:blipFill>
        <p:spPr>
          <a:xfrm>
            <a:off x="6508749" y="862806"/>
            <a:ext cx="5132388" cy="5132388"/>
          </a:xfrm>
          <a:custGeom>
            <a:avLst/>
            <a:gdLst/>
            <a:ahLst/>
            <a:cxnLst/>
            <a:rect l="l" t="t" r="r" b="b"/>
            <a:pathLst>
              <a:path w="5132388" h="5132388">
                <a:moveTo>
                  <a:pt x="2566194" y="0"/>
                </a:moveTo>
                <a:cubicBezTo>
                  <a:pt x="3983464" y="0"/>
                  <a:pt x="5132388" y="1148924"/>
                  <a:pt x="5132388" y="2566194"/>
                </a:cubicBezTo>
                <a:cubicBezTo>
                  <a:pt x="5132388" y="3983464"/>
                  <a:pt x="3983464" y="5132388"/>
                  <a:pt x="2566194" y="5132388"/>
                </a:cubicBezTo>
                <a:cubicBezTo>
                  <a:pt x="1148924" y="5132388"/>
                  <a:pt x="0" y="3983464"/>
                  <a:pt x="0" y="2566194"/>
                </a:cubicBezTo>
                <a:cubicBezTo>
                  <a:pt x="0" y="1148924"/>
                  <a:pt x="1148924" y="0"/>
                  <a:pt x="2566194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42546557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D621461-26A0-E34B-A0A1-2091F7360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Diğer Yükümlülükler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03149E0-29FF-B442-BAFA-88009DE6C8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 86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 Malları teslim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olan alıcı,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veya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Antlaşmadan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malları reddetme hakkını kullanmak isterse, onların muhafazası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koşulların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gerekli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kıldığı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makul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önlemleri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alması gerekir.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Yapmıs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makul masraflar satıcı tarafından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karşılanıncaya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kadar malları alıkoyabilir.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 Alıcıya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gönderilen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mallar,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yerinde alıcının tasarrufuna hazır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bulundurulmus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ve alıcı bunları reddetme hakkını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kullanmışsa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bunların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zilyetliğini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satıcı adına devralması gerekir.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kadar ki devralmak, semenin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ödenmesini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gerektirmesin ve makul olmayan zahmet veya masraflara sebep olmasın.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hüküm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varma yerinde satıcı veya malları satıcı adına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hâkimiyeti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altına almaya yetkili bir kimsenin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bulunduğu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hallerde uygulanmaz. Alıcı malların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zilyetliğini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 fıkra uyarınca devralırsa hakları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borçları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1. fıkraya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belirlenir. </a:t>
            </a:r>
          </a:p>
          <a:p>
            <a:pPr algn="just"/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49757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7AB3432-5E37-1D45-834E-3C2AC1DAF7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Diğer Yükümlülükler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4667345-8287-5C49-A405-8254A5434A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 88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 85 veya 86. madde uyarınca malları muhafaza etmekle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yükümlu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olan taraf,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diğer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taraf, malların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zilyetliğini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devralmakta veya bunları geri almakta veya semeni veyahut muhafaza masraflarını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ödemekte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makul olmayan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ölçüde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ise bunları uygun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şekilde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satabilir.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kadar ki, satma niyetine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diğer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tarafa makul bir bildirimde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bulunulmus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olsun.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 Mallar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çabuk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bozulacak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türdense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veya bunların muhafazası makul sayılamayacak masrafı gerektirecekse, 85 veya 86. madde uyarınca malları muhafaza etmekle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yükümlu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olan taraf, bunları satmak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uygun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önlemleri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almak zorundadır.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Mümkün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ölçüde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diğer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tarafa satma niyetine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bildirimde bulunulmalıdır.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(3) Malları satan tarafın, malların muhafazası ve satımı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yapılan makul masraflara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eşit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miktarı satımdan elde edilen gelirden alıkoyma hakkı vardır. Bakiyeyi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diğer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tarafa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borçludur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647796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590ABA1-8F8F-0441-AC71-948CAF39F4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ALIcının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sözleşmeyi ihlâli hâlinde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SATIcının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hakları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B9E720A-6303-4140-B3A8-12B820A243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Yükümlülüklerinde ayrıma gidilmemiş hâlde.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Aynı haklara sahip kılınmış hâlde.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Karş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TBK 113.</a:t>
            </a:r>
          </a:p>
        </p:txBody>
      </p:sp>
    </p:spTree>
    <p:extLst>
      <p:ext uri="{BB962C8B-B14F-4D97-AF65-F5344CB8AC3E}">
        <p14:creationId xmlns:p14="http://schemas.microsoft.com/office/powerpoint/2010/main" val="6878168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4E3789D-8F97-0E43-B78E-27E6D817A5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ALIcının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sözleşmeyi ihlâli hâlinde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SATIcının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hakları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01B4064-B443-B74B-9EB8-95FC39B32C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 61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 Alıcı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veya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Antlaşmadan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yükümlülüklerinden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herhangi birini yerine getirmezse, satıcı: (a) Madde 62 ilâ 65'te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öngörülen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hakları kullanabilir.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(b) Madde 74 ilâ 77'de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öngörülen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tazminatı talep edebilir.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 Satıcı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diğer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hukuki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imkânlardan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yararlanmakla tazminat talep etme hakkını kaybetmez.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(3) Satıcı,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ihlal edilmesi halinde sahip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hukuki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imkânlardan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birine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başvurduğu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takdirde, alıcıya, bir mahkeme veya bir hakem tarafından 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tanınamaz.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 62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Satıcı alıcıdan semeni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ödemesini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malları teslim almasını veya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diğer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yükümlülüklerini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ifa etmesini talep edebilir,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meğerki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 taleplerle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bağdaşmayan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hukuki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imkândan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yararlanmıs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olsun. 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00906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626D3E8-4718-CD4D-BD76-2A33D6AC5D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ALIcının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sözleşmeyi ihlâli hâlinde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SATIcının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hakları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2622B4-45B5-4A46-90EF-8B4754F21B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 63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 Satıcı alıcıya,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yükümlülüklerini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ifa etmesi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makul uzunlukta ek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verebilir.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yükümlülüklerini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ifa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etmeyeceği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konusunda alıcıdan bir bildirim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almadıkça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satıcı, bu 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aykırılık halinde sahip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hukukî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imkânlardan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hiçbirine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başvuramaz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Ancak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yüzden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satıcı,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gecikmis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ifa nedeniyle tazminat talep etme hakkını kaybetmez.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 64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 Satıcı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aşağıdaki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durumlarda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ortadan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kalktığını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beyan edebilir: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(a) Alıcının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veya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Antlaşmadan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yükümlülüklerinden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herhangi birini yerine getirmemesi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esaslı bir aykırılık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oluşturuyorsa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veya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(b) Alıcı, satıcı tarafından 63. maddenin 1. fıkrası uyarınca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verilmis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semeni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ödeme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borcunu yerine getirmez veya malları teslim almaz veya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verilmis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bunu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yapmayacağını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açıklarsa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 Ancak, alıcının semeni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ödediği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hallerde, satıcı,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ortadan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kalktığını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beyan etme hakkını yitirir;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meğerki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(a) alıcının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gecikmis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ifası halinde, ifanın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olduğunu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öğrenmeden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ortadan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kalktığını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beyan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olsun, veya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(b) alıcının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gecikmis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ifa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dışındaki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aykırılığı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halinde,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(i)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aykırılığı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bildiği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veya bilmesi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gerektiği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andan itibaren makul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veya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(ii) satıcı tarafından 63. maddenin 1. fıkrası uyarınca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verilmis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herhangi bir 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geçmesinden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sonra veya alıcının bu 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yükümlülüklerini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yerine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getirmeyeceğini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açıklamasından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sonra makul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ortadan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kalktığını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beyan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olsun.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105717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2AC3F55-74EE-3943-A746-2AECD6F5F8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ALIcının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sözleşmeyi ihlâli hâlinde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SATIcının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hakları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5D3CF12-009E-4E4E-944B-F756D8AF3A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 65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uyarınca malların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şeklini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ölçüsünu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veya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diğer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niteliklerini alıcının belirlemesi gerekiyor ise ve alıcı bu belirlemeyi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kararlaştırılan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tarihte veya satıcının talebinin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ulaşmasından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itibaren makul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yapmamışsa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satıcı, sahip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diğer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haklara halel gelmeksizin, alıcının, kendisi tarafından bilinebilecek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ihtiyaçlarına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 belirlemeyi bizzat yapabilir.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 Satıcı belirlemeyi bizzat yaparsa, bunun ayrıntıları hakkında alıcıyı bilgilendirmesi ve ona farklı bir belirleme yapması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makul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tanıması gerekir. Alıcı, satıcının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açıklamasının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ulaşmasından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sonra,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olanağı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verilmis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kullanmazsa, satıcı tarafından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yapılmıs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belirleme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bağlayıcı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olur.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976611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D7A4BE9-4EEB-E74E-A8B3-23E3A43AB0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Alıcı ve satıcıya ilişkin ortak hükümler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108C4F7-B518-CD40-9084-D726B11908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m. 71-80 arasındaki hükümler alıcı ve satıcıya ilişkin ortak hükümlerdir. Yalnızca aşağıdaki üç düzenleme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işlenilecektir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Vadeden Önce Sözleşmeye Aykırılık (İfanın Askıya Alınması, Tazminat, Dönme)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Sorumluluktan Kurtulma (İfa Engeli, Üçüncü Kişinin Adem-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İfası, Karşı Tarafın Eylem ve İhlâli)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Dönmenin Sonuçları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987198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C9B1C2F-E92D-D84D-9615-81858D02A0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Vadeden Önce Sözleşmeye Aykırılık 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C4BB4A-2A4F-9E4A-85D9-8E1DE33849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Nedenleri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m. 71 ve m. 72!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Karş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TBK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TBK’da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 durumda uygulanacak hükümler düzenlenmemiş hâlde)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07861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8DB4127-E6F5-4C41-9DF6-CDB2E16CB5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 71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Ayrım 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Alınmıs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Aykırılıklar ve Art Arda Teslimli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 Taraflardan biri,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kurulmasından sonra,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karşı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tarafın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(a) ifa veya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ödeme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kabiliyetindeki ciddi bir yetersizlik nedeniyle, veya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(b)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sözleşmeyi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ifaya hazırlanmasındaki veya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ifası sırasındaki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davranışları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nedeniyle </a:t>
            </a:r>
          </a:p>
          <a:p>
            <a:pPr algn="just"/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yükümlülüklerinin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esaslı bir kısmını ifa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etmeyeceğinin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anlaşılması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durumunda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kendi </a:t>
            </a:r>
            <a:r>
              <a:rPr lang="tr-TR" dirty="0" err="1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yükümlülüklerinin</a:t>
            </a:r>
            <a:r>
              <a:rPr lang="tr-TR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ifasını askıya alabilir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 </a:t>
            </a:r>
            <a:r>
              <a:rPr lang="tr-TR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Satıcı, I. fıkradaki nedenlerin ortaya </a:t>
            </a:r>
            <a:r>
              <a:rPr lang="tr-TR" dirty="0" err="1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çıkmasından</a:t>
            </a:r>
            <a:r>
              <a:rPr lang="tr-TR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önce</a:t>
            </a:r>
            <a:r>
              <a:rPr lang="tr-TR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malları </a:t>
            </a:r>
            <a:r>
              <a:rPr lang="tr-TR" dirty="0" err="1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göndermis</a:t>
            </a:r>
            <a:r>
              <a:rPr lang="tr-TR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takdirde, malların alıcıya verilmesini, alıcının elinde kendisine bu malları edinme hakkı veren bir belge bulunsa dahi engelleyebilir.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fıkra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hükümleri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sadece alıcı ve satıcı arasında mallar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üzerindeki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haklara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ilişkindir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(özel düzenleme)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(3) Malların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gönderilmesinden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veya sonra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ifasını askıya alan taraf, askıya alma keyfiyetini 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derhal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karşı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tarafa bildirmek ve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karşı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tarafın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sözleşmeyi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ifa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edeceğine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dair yeterli teminat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göstermesi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durumunda ifaya devam etmek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zorundadır.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593889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520DB1F-E723-9C44-82A7-4BE909E08C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İfanın askıya alınması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766124E-59B5-E947-8DAF-44FC8087D0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İfa veya ödeme yeteneğinde önemli sakatlık (objektif koşul, sözleşmeye esaslı aykırılık teşkil etmesi aranmaz)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İfa ediliş, ifa edilmeye hazırlanış şekli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subjektif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koşul, m. 32, 54 örnek verilmekte)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Derhal bildirim, teminat gösterilmesi hâlinde bu imkâna başvurulamaması</a:t>
            </a:r>
          </a:p>
          <a:p>
            <a:pPr marL="0" indent="0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18044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B34CC2C-E52F-7341-9EFA-13F6854D62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Semenin Ödenmesi Yükümlülüğü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Malların Teslim Alınması Yükümlülüğü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Diğer Yükümlülükler</a:t>
            </a:r>
          </a:p>
          <a:p>
            <a:endParaRPr lang="tr-TR" dirty="0"/>
          </a:p>
        </p:txBody>
      </p:sp>
      <p:sp>
        <p:nvSpPr>
          <p:cNvPr id="5" name="Başlık 4">
            <a:extLst>
              <a:ext uri="{FF2B5EF4-FFF2-40B4-BE49-F238E27FC236}">
                <a16:creationId xmlns:a16="http://schemas.microsoft.com/office/drawing/2014/main" id="{96BF34C5-E0A0-1D48-A27A-467A864246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ALICININ YÜKÜMLÜLÜKLERİ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880353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E2403F7-4F07-724C-9E2A-93388E821D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 72 </a:t>
            </a:r>
            <a:r>
              <a:rPr lang="tr-TR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(Dönmenin özel bir şekli)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ifa tarihinden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taraflardan birinin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sözleşmeyi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esaslı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şekilde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ihlâl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edeceği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aşikar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ise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diğer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taraf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ortadan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kalktığını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beyan edebilir.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ortadan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kalktığını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beyan etmek niyetinde olan taraf,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elverdiği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takdirde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tarafa,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yükümlülüklerinin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ifasına dair yeterli teminat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göstermesine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olanak tanımak amacıyla, keyfiyete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makul bir bildirimde bulunmalıdır.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(3)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taraf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yükümlülüklerini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ifa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etmeyeceğini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beyan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ettiği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takdirde 2. fıkra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hükümleri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uygulanmaz.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353151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9BD6354-5348-3B46-BD16-17D5AEC47D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DÖNME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5B324F4-4B61-C949-A756-8680535E98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Karş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49/1 64/1 (Olasılığın somutlaşmış olması)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Karş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TBK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Muhtemel sözleşmeye aykırılık (objektif, taraflara bağlı yahut bağlı olmayan olaylar)+İhbar (Gönderilmekle)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025909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C1B63A2-017F-AB43-8469-842E967E52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TAZMİNAT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0D0955A-5F52-0B49-BE37-2187A31100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Tazminata dair genel kurallar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Üçüncü kişiler değil, </a:t>
            </a:r>
            <a:r>
              <a:rPr lang="tr-TR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sadece taraflar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Milî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hukuka tâbi)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 74 (Fiilî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zarar+Mahrum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Kalınan Kâr)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Taraflardan birinin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sözleşmeyi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ihlâli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halinde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ödenecek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tazminat, mahrum kalınan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kâr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dahil olmak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üzere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ihlâlden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dolayı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diğer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tarafın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uğradığı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zararın toplamına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eşittir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konusu tazminat,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ihlâl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eden tarafın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kurulması sırasında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ihlâlinin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muhtemel sonucu olarak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öngördüğu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veya o tarihte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bildiği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veya bilmesi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gerektiği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veriler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ışığında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öngörmesi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gerektiği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zararı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aşamaz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(Zararın sınırı)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0842934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ECF5CEA-F143-2147-B664-6A06329C4A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TAZMİNAT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613C0BC-9E1E-8242-BF9E-FED0849D34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Sözleşmeye Aykırılık (Dönmedeki esaslı esaslı olmayan aykırılık ayrımı yok)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Zarar (Kavramların tanımı yapılmamış) Manevî zarara dair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Karş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TBK 114.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Öngörülebilirlik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İlliyet Bağı</a:t>
            </a:r>
          </a:p>
          <a:p>
            <a:r>
              <a:rPr lang="tr-TR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m. 79, m. 80.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İndirim nedenine dair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Karş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TBK.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1973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0D53B37-3456-2C42-906C-6C16FFE3A0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TAZMİNAT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6B79E95-1F4F-AC42-99BA-0F77098910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 75 </a:t>
            </a:r>
          </a:p>
          <a:p>
            <a:pPr algn="just"/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ortadan kaldırılması halinde, ortadan kaldırmadan itibaren makul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içerisinde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makul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şekilde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alıcının ikame mallar satın alması veya satıcının malları yeniden satması durumunda, tazminat talep eden taraf,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sözleşmede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kararlaştırılan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fiyat ile ikame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işlem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fiyatı arasındaki farkı talep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edebileceği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gibi,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74. madde uyarınca da tazminat talep edebilir.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 76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 </a:t>
            </a:r>
            <a:r>
              <a:rPr lang="tr-TR" dirty="0" err="1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Sözleşmenin</a:t>
            </a:r>
            <a:r>
              <a:rPr lang="tr-TR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ortadan </a:t>
            </a:r>
            <a:r>
              <a:rPr lang="tr-TR" dirty="0" err="1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kaldırıldığı</a:t>
            </a:r>
            <a:r>
              <a:rPr lang="tr-TR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ve mallar </a:t>
            </a:r>
            <a:r>
              <a:rPr lang="tr-TR" dirty="0" err="1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cari bir fiyatın var </a:t>
            </a:r>
            <a:r>
              <a:rPr lang="tr-TR" dirty="0" err="1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hallerde,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tazminat talep eden taraf, 75. madde uyarınca ikame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veya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yapmamıs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olsa da,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kararlaştırılan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fiyat ile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sözleşmenin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ortadan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kaldırıldığı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andaki cari fiyat arasındaki farkı talep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edebileceği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gibi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74. madde uyarınca da tazminat talep edebilir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Bununla birlikte, tazminat talep eden taraf, malları devraldıktan sonra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sözleşmeyi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ortadan kaldırırsa, ortadan kaldırma anındaki cari fiyat yerine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deviralma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anındaki cari fiyat uygulanır.  </a:t>
            </a:r>
            <a:r>
              <a:rPr lang="tr-TR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(Dönme hâlinde de tazminat talep edilebilir, bu hâlde uygulanacak hüküm)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 Fıkra 1 anlamında cari fiyat, malların teslim edilmesi gereken yerde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geçerli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olan fiyattır; ancak, o yerde bir cari fiyat mevcut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değilse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makul ikame yeri kabul edilebilen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diğer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yerdeki fiyat, malların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taşıma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masraflarındaki farklılıklar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gözetilerek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esas alınır.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6485839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FF2BE60-586B-9441-B29C-E244546039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TAZMİNAT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31E02B4-C3E3-0140-B003-CA4889D483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 77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ihlâline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dayanan taraf, mahrum kalınan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kâr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dahil,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ihlâlden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zararı azaltmak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koşullar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dikkate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alındığında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makul olan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bütün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önlemleri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almak zorundadır.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önlemleri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almaması halinde,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ihlâl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eden taraf, zararın azaltılabilecek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miktarda tazminattan indirim yapılmasını isteyebilir.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 78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Taraflardan biri semeni veya muaccel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diğer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meblağı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ödemezse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diğer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taraf, 74. madde uyarınca talep etme hakkına sahip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tazminata halel gelmeksizin,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meblag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üzerinden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faize hak kazanır. </a:t>
            </a:r>
            <a:r>
              <a:rPr lang="tr-TR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(Millî hukuka tâbi unsurlar nelerdir?)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5219364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4129D4A-37B2-504C-882F-2970A1BF5E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SOMUT YÖNTEM: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 75 </a:t>
            </a:r>
          </a:p>
          <a:p>
            <a:pPr algn="just"/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ortadan kaldırılması halinde, ortadan kaldırmadan itibaren makul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içerisinde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makul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şekilde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alıcının ikame mallar satın alması veya satıcının malları yeniden satması durumunda, tazminat talep eden taraf,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kararlaştırılan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fiyat ile ikame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işlem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fiyatı arasındaki farkı talep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edebileceği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gibi, 74. madde uyarınca da tazminat talep edebilir.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SOYUT YÖNTEM: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 76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ortadan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kaldırıldığı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mallar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cari bir fiyatın var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hallerde, tazminat talep eden taraf, 75. madde uyarınca ikame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veya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yapmamıs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olsa da,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kararlaştırılan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fiyat 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ortadan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kaldırıldığı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andaki cari fiyat arasındaki farkı talep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edebileceği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gibi, 74. madde uyarınca da tazminat talep edebilir. Bununla birlikte, tazminat talep eden taraf, malları devraldıktan sonra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sözleşmeyi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ortadan kaldırırsa, ortadan kaldırma anındaki cari fiyat yerine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deviralma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anındaki cari fiyat uygulanır.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 Fıkra 1 anlamında cari fiyat, malların teslim edilmesi gereken yerde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geçerli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olan fiyattır; ancak, o yerde bir cari fiyat mevcut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değilse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makul ikame yeri kabul edilebilen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diğer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yerdeki fiyat, malların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taşıma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masraflarındaki farklılıklar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gözetilerek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esas alınır. </a:t>
            </a:r>
          </a:p>
          <a:p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2822112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2CAFC57-9C93-F34F-994C-7BBA473B8F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Sorumluluktan Kurtulma 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AB7FB7E-AF6B-4141-9B3C-5A4A78475D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806334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 79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 Taraflardan biri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yükümlülüklerinden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birini ifa etmemesinin </a:t>
            </a:r>
            <a:r>
              <a:rPr lang="tr-TR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(yükümlülüğün, aykırılığın türü önemli değil)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denetimi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dışında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kalan bir engelden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kaynaklandığını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ve bu engeli,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sözleşmenin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kurulması anında hesaba katmasının veya engelden ve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sonuçlarından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kaçınmasının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veya bunları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aşmasının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kendisinden makul olarak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beklenemeyeceğini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ispatlaması halinde ifa etmemeden dolayı sorumlu tutulmaz. </a:t>
            </a:r>
            <a:r>
              <a:rPr lang="tr-TR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(İfa engeli, haricilik, </a:t>
            </a:r>
            <a:r>
              <a:rPr lang="tr-TR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öngörülemezlik</a:t>
            </a:r>
            <a:r>
              <a:rPr lang="tr-TR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kaçınılmaz ve önüne </a:t>
            </a:r>
            <a:r>
              <a:rPr lang="tr-TR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geçilemezlik</a:t>
            </a:r>
            <a:r>
              <a:rPr lang="tr-TR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illiyet)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 Taraflardan birinin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yükümlülüklerini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ifa etmemesi,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sözleşmeyi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kısmen veya tamamen ifa etmek ile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görevlendirdiği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üçüncu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kişinin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ifa etmemesinden kaynaklanıyorsa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bu tarafın sorumluluktan kurtulması ancak; </a:t>
            </a:r>
            <a:r>
              <a:rPr lang="tr-TR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(Üçüncü kişinin adem-</a:t>
            </a:r>
            <a:r>
              <a:rPr lang="tr-TR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î</a:t>
            </a:r>
            <a:r>
              <a:rPr lang="tr-TR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ifası, birinci fıkrada aranan şartlar)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(a) Fıkra 1 uyarınca sorumluluktan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kurtulmus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takdirde ve,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(b)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Görevlendirmis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1. fıkra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hükmünün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uygulanması durumunda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görevlendirilen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sorumluluktan kurtulacak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takdirde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mümkündür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tr-TR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(3) Bu maddede </a:t>
            </a:r>
            <a:r>
              <a:rPr lang="tr-TR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öngörülen</a:t>
            </a:r>
            <a:r>
              <a:rPr lang="tr-TR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sorumluluktan kurtulma, engelin var </a:t>
            </a:r>
            <a:r>
              <a:rPr lang="tr-TR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dönem</a:t>
            </a:r>
            <a:r>
              <a:rPr lang="tr-TR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geçerlidir</a:t>
            </a:r>
            <a:r>
              <a:rPr lang="tr-TR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(4)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İfa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etmeyen taraf, engeli ve kendisinin ifa kabiliyeti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üzerindeki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etkilerini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diğer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tarafa bildirmek zorundadır. Bu bildirim, ifa etmeyen tarafın engeli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bildiği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veya bilmesi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gerektiği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andan itibaren makul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tarafa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ulaşmazsa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ulaşmama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olgusundan kaynaklanan zararı ifa etmeyen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taşır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tr-TR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(5) Bu madde, tarafların bu </a:t>
            </a:r>
            <a:r>
              <a:rPr lang="tr-TR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Antlaşma</a:t>
            </a:r>
            <a:r>
              <a:rPr lang="tr-TR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uyarınca tazminat talebi </a:t>
            </a:r>
            <a:r>
              <a:rPr lang="tr-TR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dışındaki</a:t>
            </a:r>
            <a:r>
              <a:rPr lang="tr-TR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herhangi bir hakkını kullanmasını engellemez.  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(Sadece tazminattan kurtarır)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2532990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9C56685-94AB-B249-84A6-1D45A94380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 80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taraf,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diğer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tarafın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yükümlülüklerini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ifa etmemesine, bu ifa etmeme durumu kendi eyleminden veya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eylemsizliğinden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kaynaklandığı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ölçüde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dayanamaz. </a:t>
            </a:r>
            <a:r>
              <a:rPr lang="tr-TR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(Karşı tarafın eylem ve ihlâli, eylem ve ihmali ihlâle neden olan hiçbir hakkı kullanamaz)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9917672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D99BCAF-9E26-F042-8093-3936E844D4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Dönmenin sonuçları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3F57002-BCC8-E340-9382-E1CED07244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etkili (Klasik dönme teorisi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etkiyi kabul ettiğinden,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VSA’nın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etkiyi kabul etmesi yeni dönme teorisini kabul ettiğini gösterir)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İfa edilmemiş borçlardan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kurtulma+İade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861041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493D0FC-48D1-7E4C-AA1F-FFC4B03536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Semenin Ödenmesi Yükümlülüğü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CCE7EEF-A175-A54E-ADE1-964A409849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 55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açıkça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örtülu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olarak semen 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belirlenmeksizin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semenin belirlenmesini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sağlayacak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düzenleme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içermeksizin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geçerli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kurulmuşsa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aksine herhangi bir emare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bulunmadıkça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tarafların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anda ilgili ticari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branşta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benzer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koşullarda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satılan aynı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mallar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uygulanan </a:t>
            </a:r>
            <a:r>
              <a:rPr lang="tr-TR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cari fiyata </a:t>
            </a:r>
            <a:r>
              <a:rPr lang="tr-TR" dirty="0" err="1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örtülu</a:t>
            </a:r>
            <a:r>
              <a:rPr lang="tr-TR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olarak </a:t>
            </a:r>
            <a:r>
              <a:rPr lang="tr-TR" dirty="0" err="1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gönderme</a:t>
            </a:r>
            <a:r>
              <a:rPr lang="tr-TR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yapmıs</a:t>
            </a:r>
            <a:r>
              <a:rPr lang="tr-TR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̧ oldukları varsayılır. (Bkz. m. 55, m. 76/2, m. 56)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 14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 Bir veya birden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belirli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kurulması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yöneltilen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teklif, yeterince kesin olması ve teklifte bulunanın, kabul halinde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bağlanma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iradesini yansıtması durumunda icap sayılır. Malların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saptandığı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açık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veya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örtülu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olarak miktar ve semenin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belirlendiği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veya belirlenmesi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gerekli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düzenlemenin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yapıldığı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teklifler yeterince kesin sayılır.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İki maddenin </a:t>
            </a:r>
            <a:r>
              <a:rPr lang="tr-TR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çeliştiği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görülmektedir. Semeni içermeyen icabın icap sayılıp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sayılmayacağu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sözleşmenin kurulmuş sayılıp sayılmayacağı tartışmalıdır. </a:t>
            </a:r>
          </a:p>
        </p:txBody>
      </p:sp>
    </p:spTree>
    <p:extLst>
      <p:ext uri="{BB962C8B-B14F-4D97-AF65-F5344CB8AC3E}">
        <p14:creationId xmlns:p14="http://schemas.microsoft.com/office/powerpoint/2010/main" val="83917386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6AEB7A4-F412-B946-B51F-0B401DCE48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Dönmenin Sonuçları 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ADA25A8-89A5-F841-B1DB-9300353A1C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 81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ortadan kaldırılması, tazminat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yükümlülüğu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saklı kalmak kaydıyla her iki tarafı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üstlendikleri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yükümlülüklerden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kurtarır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ortadan kaldırılması,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uyuşmazlıkların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çözümüne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hükümlerini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ortadan kaldırılması sonrasında tarafların haklarını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borçlarını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düzenleyen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diğer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hükümlerini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etkilemez. 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(İfa edilmemiş olanlar)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Sözleşmeyi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tamamen veya kısmen ifa eden taraf,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uyarınca ifa ettiklerinin veya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ödediklerinin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iadesini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taraftan talep edebilir. Her iki taraf da iade borcu altında ise, edimlerin aynı anda ifa edilmesi gerekir. 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(İfa edilmiş olanlar/mutlak değil)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13361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2D95889-A95B-3D42-A822-75476F86BD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Semenin Ödenmesi Yükümlülüğü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169342A-9F73-A44C-A8F2-70FC8D5CE9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 54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Alıcının semeni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ödeme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borcu,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veya mevzuatta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öngörülmüs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olan, semenin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ödenmesini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sağlayacak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önlemleri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almayı ve formaliteleri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gerçekleştirmeyi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içerir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 55 </a:t>
            </a:r>
          </a:p>
          <a:p>
            <a:pPr algn="just"/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açıkça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örtülu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olarak semen belirlenmeksizin veya semenin belirlenmesini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sağlayacak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düzenleme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içermeksizin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geçerli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kurulmuşsa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aksine herhangi bir emare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bulunmadıkça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tarafların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anda ilgili ticari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branşta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benzer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koşullarda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satılan aynı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mallar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uygulanan cari fiyata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örtülu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gönderme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yapmıs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oldukları varsayılır. </a:t>
            </a:r>
          </a:p>
          <a:p>
            <a:pPr algn="just"/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821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76379EC-7507-2D46-A2BC-D8C70D55F9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Semenin Ödenmesi Yükümlülüğü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4C98FAE-6FED-B648-B109-401692F972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 56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Semen, malların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ağırlığına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belirlenmişse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şüphe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halinde, net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ağırlık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esas alınarak saptanır.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 57 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TBK’da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Olduğu Gibi Tamamlayıcı)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 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Alıcı semeni belirli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başka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bir yerde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ödemekle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yükümlu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değil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ise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bunu satıcıya: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(a) onun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işyerinde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veya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(b)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ödemenin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malların veya belgelerin verilmesi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karşılığında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yapılması gerekiyor ise, verme yerinde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ödemelidir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kuruluşundan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sonraki iş yeri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değişikliğinden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kaynaklanan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ödemeye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ek masrafları satıcı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taşır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55329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80A1F60-7CD0-3A43-A5F4-8526D29F73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Semenin Ödenmesi Yükümlülüğü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4F416BA-432B-3847-A2E9-69B58E7608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 58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 Alıcının semeni belirli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başka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anda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ödeme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yükümlülüğu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yoksa, satıcının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veya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Antlaşma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uyarınca 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malları veya malları temsil eden belgeleri tasarrufuna hazır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bulundurduğu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anda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ödemeyi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yapması gerekir. Satıcı, malların veya belgelerin verilmesini,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ödemenin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yapılması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koşuluna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bağlayabilir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(Aynı anda ifa)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malların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taşınmasını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gerektiriyorsa, satıcı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göndermeyi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malların veya malları temsil eden belgelerin alıcıya ancak semenin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ödenmesi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karşılığında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verilmesi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koşulu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gerçekleştirebilir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(Hapis hakkı)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(3) Alıcı, semeni, malları muayene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olanağına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sahip olmadan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ödemekle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yükümlu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değildir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meğerki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taraftarca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üzerinde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anlaşılmıs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olan teslim veya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ödeme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usulleri buna olanak tanımasın.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 59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Alıcı, satıcının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hiçbir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talebine veya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başka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formaliteye uymasına gerek olmaksızın,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tespit edilen veya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Antlaşma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uyarınca belirlenebilen tarihte semeni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ödemelidir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10808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32DFEDB-6538-2747-A963-A51A5A2600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Malların Teslim Alınması Yükümlülüğü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8872939-A498-2D44-8A77-B2F64EF3B0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 60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Alıcının teslim alma borcu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(a) satıcının teslimi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gerçekleştirebilmesi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kendisinden makul olarak beklenebilecek her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eylemde bulunmayı ve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(b) malları fiilen devralmayı kapsar.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703945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E34C6EF-5712-154E-9DB4-FAD0F759B4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Diğer Yükümlülükler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9F682EB-2E72-D840-85F5-75E2953A27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 38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 Alıcı, malları,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koşulların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izin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verdiği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ölçüde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kısa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içerisinde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muayene etmek veya ettirmek zorundadır.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malların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taşınmasını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gerektiriyorsa, muayene, malların varma yerine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ulaşması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sonrasına ertelenebilir.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(3) Mallar alıcı tarafından, muayene etmek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yeterli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imkâna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sahip olmaksızın,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taşıma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halindeyken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başka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yere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yönlendirilir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veya onun tarafından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başka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yere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gönderilirse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satıcı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kurulurken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böyle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yönlendirme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başka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yere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gönderme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ihtimalini biliyor veya bilmesi gerekiyor idiyse, muayene, malların yeni varma yerine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ulaşması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sonrasına ertelenebilir. </a:t>
            </a:r>
          </a:p>
          <a:p>
            <a:pPr algn="just"/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41398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946F10C-3E11-204D-B352-938A40B897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Diğer Yükümlülükler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9688DA4-525B-3541-A42B-2B742D3578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Madde 47 </a:t>
            </a:r>
          </a:p>
          <a:p>
            <a:r>
              <a:rPr lang="tr-TR" dirty="0"/>
              <a:t>(1) Alıcı satıcıya, </a:t>
            </a:r>
            <a:r>
              <a:rPr lang="tr-TR" dirty="0" err="1"/>
              <a:t>yükümlülüklerini</a:t>
            </a:r>
            <a:r>
              <a:rPr lang="tr-TR" dirty="0"/>
              <a:t> ifa etmesi </a:t>
            </a:r>
            <a:r>
              <a:rPr lang="tr-TR" dirty="0" err="1"/>
              <a:t>için</a:t>
            </a:r>
            <a:r>
              <a:rPr lang="tr-TR" dirty="0"/>
              <a:t> makul uzunlukta ek bir </a:t>
            </a:r>
            <a:r>
              <a:rPr lang="tr-TR" dirty="0" err="1"/>
              <a:t>süre</a:t>
            </a:r>
            <a:r>
              <a:rPr lang="tr-TR" dirty="0"/>
              <a:t> tanıyabilir.</a:t>
            </a:r>
            <a:br>
              <a:rPr lang="tr-TR" dirty="0"/>
            </a:br>
            <a:r>
              <a:rPr lang="tr-TR" dirty="0"/>
              <a:t>(2) Bu </a:t>
            </a:r>
            <a:r>
              <a:rPr lang="tr-TR" dirty="0" err="1"/>
              <a:t>süre</a:t>
            </a:r>
            <a:r>
              <a:rPr lang="tr-TR" dirty="0"/>
              <a:t> </a:t>
            </a:r>
            <a:r>
              <a:rPr lang="tr-TR" dirty="0" err="1"/>
              <a:t>içinde</a:t>
            </a:r>
            <a:r>
              <a:rPr lang="tr-TR" dirty="0"/>
              <a:t> </a:t>
            </a:r>
            <a:r>
              <a:rPr lang="tr-TR" dirty="0" err="1"/>
              <a:t>yükümlülüklerini</a:t>
            </a:r>
            <a:r>
              <a:rPr lang="tr-TR" dirty="0"/>
              <a:t> ifa </a:t>
            </a:r>
            <a:r>
              <a:rPr lang="tr-TR" dirty="0" err="1"/>
              <a:t>etmeyeceği</a:t>
            </a:r>
            <a:r>
              <a:rPr lang="tr-TR" dirty="0"/>
              <a:t> konusunda satıcıdan bir bildirim </a:t>
            </a:r>
            <a:r>
              <a:rPr lang="tr-TR" dirty="0" err="1"/>
              <a:t>almadıkça</a:t>
            </a:r>
            <a:r>
              <a:rPr lang="tr-TR" dirty="0"/>
              <a:t>, alıcı, bu ek </a:t>
            </a:r>
            <a:r>
              <a:rPr lang="tr-TR" dirty="0" err="1"/>
              <a:t>süre</a:t>
            </a:r>
            <a:r>
              <a:rPr lang="tr-TR" dirty="0"/>
              <a:t> </a:t>
            </a:r>
            <a:r>
              <a:rPr lang="tr-TR" dirty="0" err="1"/>
              <a:t>içinde</a:t>
            </a:r>
            <a:r>
              <a:rPr lang="tr-TR" dirty="0"/>
              <a:t>, </a:t>
            </a:r>
            <a:r>
              <a:rPr lang="tr-TR" dirty="0" err="1"/>
              <a:t>sözleşmeye</a:t>
            </a:r>
            <a:r>
              <a:rPr lang="tr-TR" dirty="0"/>
              <a:t> aykırılık halinde sahip </a:t>
            </a:r>
            <a:r>
              <a:rPr lang="tr-TR" dirty="0" err="1"/>
              <a:t>olduğu</a:t>
            </a:r>
            <a:r>
              <a:rPr lang="tr-TR" dirty="0"/>
              <a:t> hukukî </a:t>
            </a:r>
            <a:r>
              <a:rPr lang="tr-TR" dirty="0" err="1"/>
              <a:t>imkânlardan</a:t>
            </a:r>
            <a:r>
              <a:rPr lang="tr-TR" dirty="0"/>
              <a:t> </a:t>
            </a:r>
            <a:r>
              <a:rPr lang="tr-TR" dirty="0" err="1"/>
              <a:t>hiçbirine</a:t>
            </a:r>
            <a:r>
              <a:rPr lang="tr-TR" dirty="0"/>
              <a:t> </a:t>
            </a:r>
            <a:r>
              <a:rPr lang="tr-TR" dirty="0" err="1"/>
              <a:t>başvuramaz</a:t>
            </a:r>
            <a:r>
              <a:rPr lang="tr-TR" dirty="0"/>
              <a:t>. Ancak bu </a:t>
            </a:r>
            <a:r>
              <a:rPr lang="tr-TR" dirty="0" err="1"/>
              <a:t>yüzden</a:t>
            </a:r>
            <a:r>
              <a:rPr lang="tr-TR" dirty="0"/>
              <a:t> alıcı, </a:t>
            </a:r>
          </a:p>
          <a:p>
            <a:r>
              <a:rPr lang="tr-TR" dirty="0" err="1"/>
              <a:t>gecikmis</a:t>
            </a:r>
            <a:r>
              <a:rPr lang="tr-TR" dirty="0"/>
              <a:t>̧ ifa nedeniyle tazminat talep etme hakkını kaybetmez.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42842673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eri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i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i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{296DF0A4-A94C-E343-BB22-F21D446BE864}tf10001119</Template>
  <TotalTime>304</TotalTime>
  <Words>4338</Words>
  <Application>Microsoft Macintosh PowerPoint</Application>
  <PresentationFormat>Geniş ekran</PresentationFormat>
  <Paragraphs>148</Paragraphs>
  <Slides>30</Slides>
  <Notes>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30</vt:i4>
      </vt:variant>
    </vt:vector>
  </HeadingPairs>
  <TitlesOfParts>
    <vt:vector size="35" baseType="lpstr">
      <vt:lpstr>Arial</vt:lpstr>
      <vt:lpstr>Calibri</vt:lpstr>
      <vt:lpstr>Gill Sans MT</vt:lpstr>
      <vt:lpstr>Times New Roman</vt:lpstr>
      <vt:lpstr>Galeri</vt:lpstr>
      <vt:lpstr>ANKARA ÜNİVERSİTESİ HUKUK FAKÜLTESİ – MİLLETLERARASI SÖZLESMELER ve TİCARET HUKUKU  </vt:lpstr>
      <vt:lpstr>ALICININ YÜKÜMLÜLÜKLERİ</vt:lpstr>
      <vt:lpstr>Semenin Ödenmesi Yükümlülüğü </vt:lpstr>
      <vt:lpstr>Semenin Ödenmesi Yükümlülüğü </vt:lpstr>
      <vt:lpstr>Semenin Ödenmesi Yükümlülüğü</vt:lpstr>
      <vt:lpstr>Semenin Ödenmesi Yükümlülüğü</vt:lpstr>
      <vt:lpstr>Malların Teslim Alınması Yükümlülüğü </vt:lpstr>
      <vt:lpstr>Diğer Yükümlülükler </vt:lpstr>
      <vt:lpstr>Diğer Yükümlülükler</vt:lpstr>
      <vt:lpstr>Diğer Yükümlülükler</vt:lpstr>
      <vt:lpstr>Diğer Yükümlülükler</vt:lpstr>
      <vt:lpstr>ALIcının sözleşmeyi ihlâli hâlinde SATIcının hakları</vt:lpstr>
      <vt:lpstr>ALIcının sözleşmeyi ihlâli hâlinde SATIcının hakları</vt:lpstr>
      <vt:lpstr>ALIcının sözleşmeyi ihlâli hâlinde SATIcının hakları</vt:lpstr>
      <vt:lpstr>ALIcının sözleşmeyi ihlâli hâlinde SATIcının hakları</vt:lpstr>
      <vt:lpstr>Alıcı ve satıcıya ilişkin ortak hükümler</vt:lpstr>
      <vt:lpstr>Vadeden Önce Sözleşmeye Aykırılık  </vt:lpstr>
      <vt:lpstr>PowerPoint Sunusu</vt:lpstr>
      <vt:lpstr>İfanın askıya alınması</vt:lpstr>
      <vt:lpstr>PowerPoint Sunusu</vt:lpstr>
      <vt:lpstr>DÖNME</vt:lpstr>
      <vt:lpstr>TAZMİNAT</vt:lpstr>
      <vt:lpstr>TAZMİNAT</vt:lpstr>
      <vt:lpstr>TAZMİNAT</vt:lpstr>
      <vt:lpstr>TAZMİNAT</vt:lpstr>
      <vt:lpstr>PowerPoint Sunusu</vt:lpstr>
      <vt:lpstr>Sorumluluktan Kurtulma  </vt:lpstr>
      <vt:lpstr>PowerPoint Sunusu</vt:lpstr>
      <vt:lpstr>Dönmenin sonuçları</vt:lpstr>
      <vt:lpstr>Dönmenin Sonuçları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HUKUK FAKÜLTESİ – MİLLETLERARASI SÖZLESMELER ve TİCARET HUKUKU  </dc:title>
  <dc:creator>Merve Yener</dc:creator>
  <cp:lastModifiedBy>Merve Yener</cp:lastModifiedBy>
  <cp:revision>19</cp:revision>
  <dcterms:created xsi:type="dcterms:W3CDTF">2020-07-06T16:31:40Z</dcterms:created>
  <dcterms:modified xsi:type="dcterms:W3CDTF">2020-07-08T11:50:14Z</dcterms:modified>
</cp:coreProperties>
</file>