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7" r:id="rId3"/>
    <p:sldId id="263" r:id="rId4"/>
    <p:sldId id="261" r:id="rId5"/>
    <p:sldId id="262" r:id="rId6"/>
    <p:sldId id="264" r:id="rId7"/>
    <p:sldId id="265" r:id="rId8"/>
    <p:sldId id="266" r:id="rId9"/>
    <p:sldId id="267" r:id="rId10"/>
    <p:sldId id="268" r:id="rId11"/>
    <p:sldId id="269" r:id="rId12"/>
    <p:sldId id="270" r:id="rId13"/>
    <p:sldId id="271" r:id="rId14"/>
  </p:sldIdLst>
  <p:sldSz cx="12192000" cy="6858000"/>
  <p:notesSz cx="6797675"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1" autoAdjust="0"/>
    <p:restoredTop sz="64235" autoAdjust="0"/>
  </p:normalViewPr>
  <p:slideViewPr>
    <p:cSldViewPr snapToGrid="0">
      <p:cViewPr varScale="1">
        <p:scale>
          <a:sx n="59" d="100"/>
          <a:sy n="59" d="100"/>
        </p:scale>
        <p:origin x="1446" y="66"/>
      </p:cViewPr>
      <p:guideLst/>
    </p:cSldViewPr>
  </p:slideViewPr>
  <p:outlineViewPr>
    <p:cViewPr>
      <p:scale>
        <a:sx n="33" d="100"/>
        <a:sy n="33" d="100"/>
      </p:scale>
      <p:origin x="0" y="-5707"/>
    </p:cViewPr>
  </p:outlineViewPr>
  <p:notesTextViewPr>
    <p:cViewPr>
      <p:scale>
        <a:sx n="1" d="1"/>
        <a:sy n="1" d="1"/>
      </p:scale>
      <p:origin x="0" y="0"/>
    </p:cViewPr>
  </p:notesTextViewPr>
  <p:sorterViewPr>
    <p:cViewPr>
      <p:scale>
        <a:sx n="100" d="100"/>
        <a:sy n="100" d="100"/>
      </p:scale>
      <p:origin x="0" y="-2976"/>
    </p:cViewPr>
  </p:sorterViewPr>
  <p:notesViewPr>
    <p:cSldViewPr snapToGrid="0">
      <p:cViewPr varScale="1">
        <p:scale>
          <a:sx n="64" d="100"/>
          <a:sy n="64" d="100"/>
        </p:scale>
        <p:origin x="289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AD57D94-8327-4731-8E7E-2090005954A3}" type="datetimeFigureOut">
              <a:rPr lang="en-US" smtClean="0"/>
              <a:t>1/13/2020</a:t>
            </a:fld>
            <a:endParaRPr lang="en-US"/>
          </a:p>
        </p:txBody>
      </p:sp>
      <p:sp>
        <p:nvSpPr>
          <p:cNvPr id="4" name="Altbilgi Yer Tutucusu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6F4B7AD-AA1E-4031-9F5C-C8AEF9A4FD1A}" type="slidenum">
              <a:rPr lang="en-US" smtClean="0"/>
              <a:t>‹#›</a:t>
            </a:fld>
            <a:endParaRPr lang="en-US"/>
          </a:p>
        </p:txBody>
      </p:sp>
    </p:spTree>
    <p:extLst>
      <p:ext uri="{BB962C8B-B14F-4D97-AF65-F5344CB8AC3E}">
        <p14:creationId xmlns:p14="http://schemas.microsoft.com/office/powerpoint/2010/main" val="1023851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797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50443" y="0"/>
            <a:ext cx="2945659" cy="497976"/>
          </a:xfrm>
          <a:prstGeom prst="rect">
            <a:avLst/>
          </a:prstGeom>
        </p:spPr>
        <p:txBody>
          <a:bodyPr vert="horz" lIns="91440" tIns="45720" rIns="91440" bIns="45720" rtlCol="0"/>
          <a:lstStyle>
            <a:lvl1pPr algn="r">
              <a:defRPr sz="1200"/>
            </a:lvl1pPr>
          </a:lstStyle>
          <a:p>
            <a:fld id="{A2247F20-E6DC-44D2-9E48-F2DCE11ADD77}" type="datetimeFigureOut">
              <a:rPr lang="tr-TR" smtClean="0"/>
              <a:t>13.1.2020</a:t>
            </a:fld>
            <a:endParaRPr lang="tr-TR"/>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768" y="4776431"/>
            <a:ext cx="5438140" cy="39079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9427076"/>
            <a:ext cx="2945659" cy="49797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50443" y="9427076"/>
            <a:ext cx="2945659" cy="497975"/>
          </a:xfrm>
          <a:prstGeom prst="rect">
            <a:avLst/>
          </a:prstGeom>
        </p:spPr>
        <p:txBody>
          <a:bodyPr vert="horz" lIns="91440" tIns="45720" rIns="91440" bIns="45720" rtlCol="0" anchor="b"/>
          <a:lstStyle>
            <a:lvl1pPr algn="r">
              <a:defRPr sz="1200"/>
            </a:lvl1pPr>
          </a:lstStyle>
          <a:p>
            <a:fld id="{EBC31B29-20A4-418A-898B-C8DB0E6EEF5F}" type="slidenum">
              <a:rPr lang="tr-TR" smtClean="0"/>
              <a:t>‹#›</a:t>
            </a:fld>
            <a:endParaRPr lang="tr-TR"/>
          </a:p>
        </p:txBody>
      </p:sp>
    </p:spTree>
    <p:extLst>
      <p:ext uri="{BB962C8B-B14F-4D97-AF65-F5344CB8AC3E}">
        <p14:creationId xmlns:p14="http://schemas.microsoft.com/office/powerpoint/2010/main" val="261790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investopedia.com/terms/p/perceived-value.as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1</a:t>
            </a:fld>
            <a:endParaRPr lang="tr-TR"/>
          </a:p>
        </p:txBody>
      </p:sp>
    </p:spTree>
    <p:extLst>
      <p:ext uri="{BB962C8B-B14F-4D97-AF65-F5344CB8AC3E}">
        <p14:creationId xmlns:p14="http://schemas.microsoft.com/office/powerpoint/2010/main" val="29384503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seen that firms are dependent to information systems to survive, compete and achieve their business objectives.</a:t>
            </a: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 a growing interdependence </a:t>
            </a: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changes in strategy, rules, and business processes increasingly require changes in hardware, software, databases, and telecommunications.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 firm’s ability to use information technology and its ability to implement corporate strategies and achieve corporate goals.</a:t>
            </a:r>
            <a:endParaRPr lang="tr-T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C31B29-20A4-418A-898B-C8DB0E6EEF5F}" type="slidenum">
              <a:rPr lang="tr-TR" smtClean="0"/>
              <a:t>11</a:t>
            </a:fld>
            <a:endParaRPr lang="tr-TR"/>
          </a:p>
        </p:txBody>
      </p:sp>
    </p:spTree>
    <p:extLst>
      <p:ext uri="{BB962C8B-B14F-4D97-AF65-F5344CB8AC3E}">
        <p14:creationId xmlns:p14="http://schemas.microsoft.com/office/powerpoint/2010/main" val="169550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5"/>
          </p:nvPr>
        </p:nvSpPr>
        <p:spPr/>
        <p:txBody>
          <a:bodyPr/>
          <a:lstStyle/>
          <a:p>
            <a:fld id="{EBC31B29-20A4-418A-898B-C8DB0E6EEF5F}" type="slidenum">
              <a:rPr lang="tr-TR" smtClean="0"/>
              <a:t>12</a:t>
            </a:fld>
            <a:endParaRPr lang="tr-TR"/>
          </a:p>
        </p:txBody>
      </p:sp>
    </p:spTree>
    <p:extLst>
      <p:ext uri="{BB962C8B-B14F-4D97-AF65-F5344CB8AC3E}">
        <p14:creationId xmlns:p14="http://schemas.microsoft.com/office/powerpoint/2010/main" val="554064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TVA is </a:t>
            </a:r>
            <a:r>
              <a:rPr lang="en-US" sz="1200" b="0" i="0" kern="1200" dirty="0">
                <a:solidFill>
                  <a:schemeClr val="tx1"/>
                </a:solidFill>
                <a:effectLst/>
                <a:latin typeface="+mn-lt"/>
                <a:ea typeface="+mn-ea"/>
                <a:cs typeface="+mn-cs"/>
              </a:rPr>
              <a:t>the enhancement a company gives its product or service before offering it to customers.</a:t>
            </a:r>
            <a:r>
              <a:rPr lang="tr-TR" sz="1200" b="0" i="0" kern="1200" dirty="0">
                <a:solidFill>
                  <a:schemeClr val="tx1"/>
                </a:solidFill>
                <a:effectLst/>
                <a:latin typeface="+mn-lt"/>
                <a:ea typeface="+mn-ea"/>
                <a:cs typeface="+mn-cs"/>
              </a:rPr>
              <a:t> By e-commerce and increased labor productivity, companies are able to have competitive advantage.</a:t>
            </a:r>
          </a:p>
          <a:p>
            <a:r>
              <a:rPr lang="en-US" sz="1200" kern="1200" dirty="0">
                <a:solidFill>
                  <a:schemeClr val="tx1"/>
                </a:solidFill>
                <a:effectLst/>
                <a:latin typeface="+mn-lt"/>
                <a:ea typeface="+mn-ea"/>
                <a:cs typeface="+mn-cs"/>
              </a:rPr>
              <a:t>ICT transforms the manufacturing. Robots, machines, M2M communication, artificial intelligence, advances in big data, 3D printing are transforming production</a:t>
            </a:r>
            <a:r>
              <a:rPr lang="tr-TR" sz="1200" kern="1200" dirty="0">
                <a:solidFill>
                  <a:schemeClr val="tx1"/>
                </a:solidFill>
                <a:effectLst/>
                <a:latin typeface="+mn-lt"/>
                <a:ea typeface="+mn-ea"/>
                <a:cs typeface="+mn-cs"/>
              </a:rPr>
              <a:t>.</a:t>
            </a:r>
          </a:p>
          <a:p>
            <a:r>
              <a:rPr lang="tr-TR" sz="1200" b="0" i="0" kern="1200" dirty="0">
                <a:solidFill>
                  <a:schemeClr val="tx1"/>
                </a:solidFill>
                <a:effectLst/>
                <a:latin typeface="+mn-lt"/>
                <a:ea typeface="+mn-ea"/>
                <a:cs typeface="+mn-cs"/>
              </a:rPr>
              <a:t>Demand for new skills: to develop new applications, to use them for professional purposes, and complementary skills to perform new tasks related to the use of ICT like analyzing big data.</a:t>
            </a:r>
          </a:p>
          <a:p>
            <a:r>
              <a:rPr lang="en-US" sz="1200" kern="1200" dirty="0">
                <a:solidFill>
                  <a:schemeClr val="tx1"/>
                </a:solidFill>
                <a:effectLst/>
                <a:latin typeface="+mn-lt"/>
                <a:ea typeface="+mn-ea"/>
                <a:cs typeface="+mn-cs"/>
              </a:rPr>
              <a:t>The majority of the workers are experiencing more autonomy in their jobs. There is a decrease in repetitive tasks.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Collaboration is much easier, but workers feel that their performance is more closely monitored</a:t>
            </a:r>
            <a:r>
              <a:rPr lang="tr-TR"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They need more time to acquire and improve new skills. Working irregular hours and more is common</a:t>
            </a:r>
            <a:r>
              <a:rPr lang="tr-TR" sz="1200" kern="1200" dirty="0">
                <a:solidFill>
                  <a:schemeClr val="tx1"/>
                </a:solidFill>
                <a:effectLst/>
                <a:latin typeface="+mn-lt"/>
                <a:ea typeface="+mn-ea"/>
                <a:cs typeface="+mn-cs"/>
              </a:rPr>
              <a:t>.</a:t>
            </a:r>
          </a:p>
          <a:p>
            <a:r>
              <a:rPr lang="tr-TR" sz="1200" b="0" i="0" kern="1200" dirty="0">
                <a:solidFill>
                  <a:schemeClr val="tx1"/>
                </a:solidFill>
                <a:effectLst/>
                <a:latin typeface="+mn-lt"/>
                <a:ea typeface="+mn-ea"/>
                <a:cs typeface="+mn-cs"/>
              </a:rPr>
              <a:t>A high need for security.</a:t>
            </a:r>
          </a:p>
          <a:p>
            <a:endParaRPr lang="tr-TR" dirty="0"/>
          </a:p>
          <a:p>
            <a:r>
              <a:rPr lang="tr-TR" dirty="0"/>
              <a:t>(</a:t>
            </a:r>
            <a:r>
              <a:rPr lang="en-US" sz="1200" b="0" i="0" kern="1200" dirty="0">
                <a:solidFill>
                  <a:schemeClr val="tx1"/>
                </a:solidFill>
                <a:effectLst/>
                <a:latin typeface="+mn-lt"/>
                <a:ea typeface="+mn-ea"/>
                <a:cs typeface="+mn-cs"/>
              </a:rPr>
              <a:t>Value added is the difference between the price of product or service and the cost of producing it. The price is determined by what customers are willing to pay based on their </a:t>
            </a:r>
            <a:r>
              <a:rPr lang="en-US" sz="1200" b="0" i="0" u="sng" kern="1200" dirty="0">
                <a:solidFill>
                  <a:schemeClr val="tx1"/>
                </a:solidFill>
                <a:effectLst/>
                <a:latin typeface="+mn-lt"/>
                <a:ea typeface="+mn-ea"/>
                <a:cs typeface="+mn-cs"/>
                <a:hlinkClick r:id="rId3"/>
              </a:rPr>
              <a:t>perceived value</a:t>
            </a:r>
            <a:r>
              <a:rPr lang="en-US" sz="1200" b="0" i="0" kern="1200" dirty="0">
                <a:solidFill>
                  <a:schemeClr val="tx1"/>
                </a:solidFill>
                <a:effectLst/>
                <a:latin typeface="+mn-lt"/>
                <a:ea typeface="+mn-ea"/>
                <a:cs typeface="+mn-cs"/>
              </a:rPr>
              <a:t>. Value is added or created in different ways.</a:t>
            </a:r>
            <a:r>
              <a:rPr lang="tr-TR" sz="1200" b="0" i="0" kern="1200" dirty="0">
                <a:solidFill>
                  <a:schemeClr val="tx1"/>
                </a:solidFill>
                <a:effectLst/>
                <a:latin typeface="+mn-lt"/>
                <a:ea typeface="+mn-ea"/>
                <a:cs typeface="+mn-cs"/>
              </a:rPr>
              <a:t>)</a:t>
            </a:r>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3</a:t>
            </a:fld>
            <a:endParaRPr lang="tr-TR"/>
          </a:p>
        </p:txBody>
      </p:sp>
    </p:spTree>
    <p:extLst>
      <p:ext uri="{BB962C8B-B14F-4D97-AF65-F5344CB8AC3E}">
        <p14:creationId xmlns:p14="http://schemas.microsoft.com/office/powerpoint/2010/main" val="2788638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ICT demands new skills, but obtaining them is not that easy.</a:t>
            </a:r>
          </a:p>
          <a:p>
            <a:r>
              <a:rPr lang="tr-TR" dirty="0"/>
              <a:t>Digital divide is a major, economic, social and ethical problem.</a:t>
            </a:r>
          </a:p>
        </p:txBody>
      </p:sp>
      <p:sp>
        <p:nvSpPr>
          <p:cNvPr id="4" name="Slide Number Placeholder 3"/>
          <p:cNvSpPr>
            <a:spLocks noGrp="1"/>
          </p:cNvSpPr>
          <p:nvPr>
            <p:ph type="sldNum" sz="quarter" idx="5"/>
          </p:nvPr>
        </p:nvSpPr>
        <p:spPr/>
        <p:txBody>
          <a:bodyPr/>
          <a:lstStyle/>
          <a:p>
            <a:fld id="{EBC31B29-20A4-418A-898B-C8DB0E6EEF5F}" type="slidenum">
              <a:rPr lang="tr-TR" smtClean="0"/>
              <a:t>4</a:t>
            </a:fld>
            <a:endParaRPr lang="tr-TR"/>
          </a:p>
        </p:txBody>
      </p:sp>
    </p:spTree>
    <p:extLst>
      <p:ext uri="{BB962C8B-B14F-4D97-AF65-F5344CB8AC3E}">
        <p14:creationId xmlns:p14="http://schemas.microsoft.com/office/powerpoint/2010/main" val="390715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information technology has also </a:t>
            </a:r>
            <a:r>
              <a:rPr lang="tr-TR" sz="1200" kern="1200" dirty="0">
                <a:solidFill>
                  <a:schemeClr val="tx1"/>
                </a:solidFill>
                <a:effectLst/>
                <a:latin typeface="+mn-lt"/>
                <a:ea typeface="+mn-ea"/>
                <a:cs typeface="+mn-cs"/>
              </a:rPr>
              <a:t>speeded up</a:t>
            </a:r>
            <a:r>
              <a:rPr lang="en-US" sz="1200" kern="1200" dirty="0">
                <a:solidFill>
                  <a:schemeClr val="tx1"/>
                </a:solidFill>
                <a:effectLst/>
                <a:latin typeface="+mn-lt"/>
                <a:ea typeface="+mn-ea"/>
                <a:cs typeface="+mn-cs"/>
              </a:rPr>
              <a:t> globalization, the integration of economies</a:t>
            </a:r>
            <a:r>
              <a:rPr lang="tr-TR" sz="1200" kern="1200" dirty="0">
                <a:solidFill>
                  <a:schemeClr val="tx1"/>
                </a:solidFill>
                <a:effectLst/>
                <a:latin typeface="+mn-lt"/>
                <a:ea typeface="+mn-ea"/>
                <a:cs typeface="+mn-cs"/>
              </a:rPr>
              <a:t>, goods , services and cultures.</a:t>
            </a:r>
          </a:p>
          <a:p>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Friedman argues that the world has become flat due to technological advances connecting people in China, India, and the United States as if we were all next-door neighbors. The world has become tiny. This connection through internet and global communications reduced the economic and cultural advantages of developed countries. Hence, this “globalization” presents both challenges and opportunities for business firms.</a:t>
            </a:r>
            <a:endParaRPr lang="tr-TR" sz="1200" kern="1200" dirty="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5</a:t>
            </a:fld>
            <a:endParaRPr lang="tr-TR"/>
          </a:p>
        </p:txBody>
      </p:sp>
    </p:spTree>
    <p:extLst>
      <p:ext uri="{BB962C8B-B14F-4D97-AF65-F5344CB8AC3E}">
        <p14:creationId xmlns:p14="http://schemas.microsoft.com/office/powerpoint/2010/main" val="1363382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organizations not only compete nationally, but also internationally. By using ICT, we can reach new markets.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Firms have begun to use new technologies like cloud computing, and other mobile digital platforms. These changes allow organizations to rely more on telework, remote work, and distributed decision making</a:t>
            </a:r>
            <a:r>
              <a:rPr lang="tr-TR"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This same platform means firms can outsource more work</a:t>
            </a:r>
            <a:r>
              <a:rPr lang="tr-TR"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firms can collaborate with suppliers and customers to create new products, or make existing products more efficiently.</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More outsourcing and using more new technologies cause firms to shrink in size. IT will replace the middle management.</a:t>
            </a:r>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6</a:t>
            </a:fld>
            <a:endParaRPr lang="tr-TR"/>
          </a:p>
        </p:txBody>
      </p:sp>
    </p:spTree>
    <p:extLst>
      <p:ext uri="{BB962C8B-B14F-4D97-AF65-F5344CB8AC3E}">
        <p14:creationId xmlns:p14="http://schemas.microsoft.com/office/powerpoint/2010/main" val="64108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quantity and the speed of the information available to managers increases. In this environment, managers must be selective about the information.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more information but it is hard to find reliable ones. This is called information overload. </a:t>
            </a:r>
            <a:r>
              <a:rPr lang="tr-TR" sz="1200" kern="1200" dirty="0">
                <a:solidFill>
                  <a:schemeClr val="tx1"/>
                </a:solidFill>
                <a:effectLst/>
                <a:latin typeface="+mn-lt"/>
                <a:ea typeface="+mn-ea"/>
                <a:cs typeface="+mn-cs"/>
              </a:rPr>
              <a:t>One of the tasks of an efficient IS it to produce relevant info, so IS becomes more important.</a:t>
            </a:r>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7</a:t>
            </a:fld>
            <a:endParaRPr lang="tr-TR"/>
          </a:p>
        </p:txBody>
      </p:sp>
    </p:spTree>
    <p:extLst>
      <p:ext uri="{BB962C8B-B14F-4D97-AF65-F5344CB8AC3E}">
        <p14:creationId xmlns:p14="http://schemas.microsoft.com/office/powerpoint/2010/main" val="799630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digital technologies bring many benefits</a:t>
            </a:r>
            <a:r>
              <a:rPr lang="tr-TR"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Therefore, we expect faster growth, more jobs and better goods and services. However, the effect is not as such.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firms are more connected than ever before, but global productivity growth has slowed.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Digital technologies are changing the world of work, but labor markets have become more polarized and inequality is rising</a:t>
            </a:r>
            <a:r>
              <a:rPr lang="tr-TR"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And while the number of democracies is growing, the share of free and fair elections is falling.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 because of digital technologies, but in spite of them. </a:t>
            </a: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why do the digital benefits not spread to the world when digital technologies are so widely used?</a:t>
            </a:r>
            <a:endParaRPr lang="tr-TR" sz="1200" kern="1200" dirty="0">
              <a:solidFill>
                <a:schemeClr val="tx1"/>
              </a:solidFill>
              <a:effectLst/>
              <a:latin typeface="+mn-lt"/>
              <a:ea typeface="+mn-ea"/>
              <a:cs typeface="+mn-cs"/>
            </a:endParaRPr>
          </a:p>
          <a:p>
            <a:r>
              <a:rPr lang="tr-TR" dirty="0"/>
              <a:t>Two reasons acc to WB (2016): (1) 60% of the world is still offline. (2) There are risks posed by digital techs, such as excluding from the labor market or forced to work unqualified jobs due to DD. If firms cannot adapt, they also cannot survive resulting in less</a:t>
            </a:r>
          </a:p>
          <a:p>
            <a:r>
              <a:rPr lang="en-US" sz="1200" kern="1200" dirty="0">
                <a:solidFill>
                  <a:schemeClr val="tx1"/>
                </a:solidFill>
                <a:effectLst/>
                <a:latin typeface="+mn-lt"/>
                <a:ea typeface="+mn-ea"/>
                <a:cs typeface="+mn-cs"/>
              </a:rPr>
              <a:t>Not surprisingly, the better educated, well connected, and more capable have received most of the benefits—</a:t>
            </a:r>
            <a:r>
              <a:rPr lang="tr-TR" dirty="0"/>
              <a:t> competitive business environment but more concentrated markets.</a:t>
            </a:r>
          </a:p>
        </p:txBody>
      </p:sp>
      <p:sp>
        <p:nvSpPr>
          <p:cNvPr id="4" name="Slide Number Placeholder 3"/>
          <p:cNvSpPr>
            <a:spLocks noGrp="1"/>
          </p:cNvSpPr>
          <p:nvPr>
            <p:ph type="sldNum" sz="quarter" idx="5"/>
          </p:nvPr>
        </p:nvSpPr>
        <p:spPr/>
        <p:txBody>
          <a:bodyPr/>
          <a:lstStyle/>
          <a:p>
            <a:fld id="{EBC31B29-20A4-418A-898B-C8DB0E6EEF5F}" type="slidenum">
              <a:rPr lang="tr-TR" smtClean="0"/>
              <a:t>8</a:t>
            </a:fld>
            <a:endParaRPr lang="tr-TR"/>
          </a:p>
        </p:txBody>
      </p:sp>
    </p:spTree>
    <p:extLst>
      <p:ext uri="{BB962C8B-B14F-4D97-AF65-F5344CB8AC3E}">
        <p14:creationId xmlns:p14="http://schemas.microsoft.com/office/powerpoint/2010/main" val="2549708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new markets opened up for countless companies</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large pool of skilled professionals from all over the globe</a:t>
            </a:r>
            <a:r>
              <a:rPr lang="tr-TR" sz="1200" kern="1200" dirty="0">
                <a:solidFill>
                  <a:schemeClr val="tx1"/>
                </a:solidFill>
                <a:effectLst/>
                <a:latin typeface="+mn-lt"/>
                <a:ea typeface="+mn-ea"/>
                <a:cs typeface="+mn-cs"/>
              </a:rPr>
              <a:t>, especially from china, india, russia, because the world is flat.</a:t>
            </a:r>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9</a:t>
            </a:fld>
            <a:endParaRPr lang="tr-TR"/>
          </a:p>
        </p:txBody>
      </p:sp>
    </p:spTree>
    <p:extLst>
      <p:ext uri="{BB962C8B-B14F-4D97-AF65-F5344CB8AC3E}">
        <p14:creationId xmlns:p14="http://schemas.microsoft.com/office/powerpoint/2010/main" val="3299233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10</a:t>
            </a:fld>
            <a:endParaRPr lang="tr-TR"/>
          </a:p>
        </p:txBody>
      </p:sp>
    </p:spTree>
    <p:extLst>
      <p:ext uri="{BB962C8B-B14F-4D97-AF65-F5344CB8AC3E}">
        <p14:creationId xmlns:p14="http://schemas.microsoft.com/office/powerpoint/2010/main" val="3736320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735562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344150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237891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2323149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3973266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p:cNvSpPr>
            <a:spLocks noGrp="1"/>
          </p:cNvSpPr>
          <p:nvPr>
            <p:ph type="dt" sz="half" idx="10"/>
          </p:nvPr>
        </p:nvSpPr>
        <p:spPr/>
        <p:txBody>
          <a:bodyPr/>
          <a:lstStyle/>
          <a:p>
            <a:fld id="{B24F7262-5299-4C04-A73C-9F4183F883E1}"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2362636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p:cNvSpPr>
            <a:spLocks noGrp="1"/>
          </p:cNvSpPr>
          <p:nvPr>
            <p:ph type="dt" sz="half" idx="10"/>
          </p:nvPr>
        </p:nvSpPr>
        <p:spPr/>
        <p:txBody>
          <a:bodyPr/>
          <a:lstStyle/>
          <a:p>
            <a:fld id="{B24F7262-5299-4C04-A73C-9F4183F883E1}" type="datetimeFigureOut">
              <a:rPr lang="en-US" smtClean="0"/>
              <a:t>1/13/2020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334986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Veri Yer Tutucusu 2"/>
          <p:cNvSpPr>
            <a:spLocks noGrp="1"/>
          </p:cNvSpPr>
          <p:nvPr>
            <p:ph type="dt" sz="half" idx="10"/>
          </p:nvPr>
        </p:nvSpPr>
        <p:spPr/>
        <p:txBody>
          <a:bodyPr/>
          <a:lstStyle/>
          <a:p>
            <a:fld id="{B24F7262-5299-4C04-A73C-9F4183F883E1}" type="datetimeFigureOut">
              <a:rPr lang="en-US" smtClean="0"/>
              <a:t>1/13/2020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583380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24F7262-5299-4C04-A73C-9F4183F883E1}" type="datetimeFigureOut">
              <a:rPr lang="en-US" smtClean="0"/>
              <a:t>1/13/2020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3137619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24F7262-5299-4C04-A73C-9F4183F883E1}"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130635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24F7262-5299-4C04-A73C-9F4183F883E1}"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671131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4F7262-5299-4C04-A73C-9F4183F883E1}" type="datetimeFigureOut">
              <a:rPr lang="en-US" smtClean="0"/>
              <a:t>1/13/2020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20D83-8C56-42EC-8957-A97A8B00C091}" type="slidenum">
              <a:rPr lang="en-US" smtClean="0"/>
              <a:t>‹#›</a:t>
            </a:fld>
            <a:endParaRPr lang="en-US"/>
          </a:p>
        </p:txBody>
      </p:sp>
    </p:spTree>
    <p:extLst>
      <p:ext uri="{BB962C8B-B14F-4D97-AF65-F5344CB8AC3E}">
        <p14:creationId xmlns:p14="http://schemas.microsoft.com/office/powerpoint/2010/main" val="1096977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beingguru.com/2019/06/what-happens-on-internet-in-60-seconds-one-minute-in-201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b="1" dirty="0"/>
              <a:t>Business Information </a:t>
            </a:r>
            <a:r>
              <a:rPr lang="tr-TR" sz="5400" b="1" dirty="0" err="1"/>
              <a:t>Systems</a:t>
            </a:r>
            <a:r>
              <a:rPr lang="tr-TR" sz="5400" b="1" dirty="0"/>
              <a:t> I</a:t>
            </a:r>
            <a:endParaRPr lang="en-US" sz="5400" b="1" dirty="0"/>
          </a:p>
        </p:txBody>
      </p:sp>
      <p:sp>
        <p:nvSpPr>
          <p:cNvPr id="3" name="Alt Başlık 2"/>
          <p:cNvSpPr>
            <a:spLocks noGrp="1"/>
          </p:cNvSpPr>
          <p:nvPr>
            <p:ph type="subTitle" idx="1"/>
          </p:nvPr>
        </p:nvSpPr>
        <p:spPr/>
        <p:txBody>
          <a:bodyPr/>
          <a:lstStyle/>
          <a:p>
            <a:r>
              <a:rPr lang="tr-TR" b="1" dirty="0"/>
              <a:t>How </a:t>
            </a:r>
            <a:r>
              <a:rPr lang="tr-TR" b="1" dirty="0" err="1"/>
              <a:t>does</a:t>
            </a:r>
            <a:r>
              <a:rPr lang="tr-TR" b="1" dirty="0"/>
              <a:t> IS </a:t>
            </a:r>
            <a:r>
              <a:rPr lang="tr-TR" b="1" dirty="0" err="1"/>
              <a:t>transform</a:t>
            </a:r>
            <a:r>
              <a:rPr lang="tr-TR" b="1" dirty="0"/>
              <a:t> </a:t>
            </a:r>
            <a:r>
              <a:rPr lang="tr-TR" b="1" dirty="0" err="1"/>
              <a:t>business</a:t>
            </a:r>
            <a:r>
              <a:rPr lang="tr-TR" b="1" dirty="0"/>
              <a:t>?</a:t>
            </a:r>
            <a:endParaRPr lang="tr-TR" dirty="0"/>
          </a:p>
          <a:p>
            <a:r>
              <a:rPr lang="tr-TR" dirty="0"/>
              <a:t>Dr. Sevgi Eda Tuzcu</a:t>
            </a:r>
            <a:endParaRPr lang="en-US" dirty="0"/>
          </a:p>
        </p:txBody>
      </p:sp>
    </p:spTree>
    <p:extLst>
      <p:ext uri="{BB962C8B-B14F-4D97-AF65-F5344CB8AC3E}">
        <p14:creationId xmlns:p14="http://schemas.microsoft.com/office/powerpoint/2010/main" val="1108644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E9C311-6636-4621-93E9-30CA2737EE26}"/>
              </a:ext>
            </a:extLst>
          </p:cNvPr>
          <p:cNvSpPr>
            <a:spLocks noGrp="1"/>
          </p:cNvSpPr>
          <p:nvPr>
            <p:ph type="title"/>
          </p:nvPr>
        </p:nvSpPr>
        <p:spPr/>
        <p:txBody>
          <a:bodyPr/>
          <a:lstStyle/>
          <a:p>
            <a:r>
              <a:rPr lang="tr-TR" b="1" dirty="0"/>
              <a:t>Challenges:</a:t>
            </a:r>
          </a:p>
        </p:txBody>
      </p:sp>
      <p:sp>
        <p:nvSpPr>
          <p:cNvPr id="3" name="Content Placeholder 2">
            <a:extLst>
              <a:ext uri="{FF2B5EF4-FFF2-40B4-BE49-F238E27FC236}">
                <a16:creationId xmlns="" xmlns:a16="http://schemas.microsoft.com/office/drawing/2014/main" id="{EAF61655-1E90-4D72-90A4-16DB44983032}"/>
              </a:ext>
            </a:extLst>
          </p:cNvPr>
          <p:cNvSpPr>
            <a:spLocks noGrp="1"/>
          </p:cNvSpPr>
          <p:nvPr>
            <p:ph idx="1"/>
          </p:nvPr>
        </p:nvSpPr>
        <p:spPr/>
        <p:txBody>
          <a:bodyPr>
            <a:normAutofit lnSpcReduction="10000"/>
          </a:bodyPr>
          <a:lstStyle/>
          <a:p>
            <a:r>
              <a:rPr lang="tr-TR" sz="3600" dirty="0">
                <a:solidFill>
                  <a:srgbClr val="FF0000"/>
                </a:solidFill>
              </a:rPr>
              <a:t>Governmental: </a:t>
            </a:r>
          </a:p>
          <a:p>
            <a:pPr lvl="1"/>
            <a:r>
              <a:rPr lang="tr-TR" sz="3200" dirty="0"/>
              <a:t>different political systems, different regulations, legislation and standards, data sharing</a:t>
            </a:r>
          </a:p>
          <a:p>
            <a:r>
              <a:rPr lang="tr-TR" sz="3600" dirty="0">
                <a:solidFill>
                  <a:srgbClr val="FF0000"/>
                </a:solidFill>
              </a:rPr>
              <a:t>Geo-economic</a:t>
            </a:r>
            <a:r>
              <a:rPr lang="tr-TR" sz="3600" dirty="0"/>
              <a:t>:</a:t>
            </a:r>
          </a:p>
          <a:p>
            <a:pPr lvl="1"/>
            <a:r>
              <a:rPr lang="tr-TR" sz="3200" dirty="0"/>
              <a:t>Freedom of using internet, time zone differences, infrastructure, wefare and demographic differences</a:t>
            </a:r>
          </a:p>
          <a:p>
            <a:r>
              <a:rPr lang="tr-TR" sz="3600" dirty="0">
                <a:solidFill>
                  <a:srgbClr val="FF0000"/>
                </a:solidFill>
              </a:rPr>
              <a:t>Cultural: </a:t>
            </a:r>
          </a:p>
          <a:p>
            <a:pPr lvl="1"/>
            <a:r>
              <a:rPr lang="tr-TR" sz="3200" dirty="0"/>
              <a:t>Working with different cultures, offering new products and services to new cultures</a:t>
            </a:r>
          </a:p>
          <a:p>
            <a:pPr lvl="1"/>
            <a:endParaRPr lang="tr-TR" dirty="0"/>
          </a:p>
        </p:txBody>
      </p:sp>
    </p:spTree>
    <p:extLst>
      <p:ext uri="{BB962C8B-B14F-4D97-AF65-F5344CB8AC3E}">
        <p14:creationId xmlns:p14="http://schemas.microsoft.com/office/powerpoint/2010/main" val="173757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FE13A2-A555-483F-B0B3-58C223DFA68E}"/>
              </a:ext>
            </a:extLst>
          </p:cNvPr>
          <p:cNvSpPr>
            <a:spLocks noGrp="1"/>
          </p:cNvSpPr>
          <p:nvPr>
            <p:ph type="title"/>
          </p:nvPr>
        </p:nvSpPr>
        <p:spPr/>
        <p:txBody>
          <a:bodyPr>
            <a:normAutofit/>
          </a:bodyPr>
          <a:lstStyle/>
          <a:p>
            <a:r>
              <a:rPr lang="en-US" b="1" dirty="0"/>
              <a:t>The Interdependence between Organizations and Information Systems</a:t>
            </a:r>
            <a:endParaRPr lang="tr-TR" dirty="0"/>
          </a:p>
        </p:txBody>
      </p:sp>
      <p:sp>
        <p:nvSpPr>
          <p:cNvPr id="3" name="Content Placeholder 2">
            <a:extLst>
              <a:ext uri="{FF2B5EF4-FFF2-40B4-BE49-F238E27FC236}">
                <a16:creationId xmlns="" xmlns:a16="http://schemas.microsoft.com/office/drawing/2014/main" id="{DCB33EDA-9E7B-4356-B75A-9171DA53EC5D}"/>
              </a:ext>
            </a:extLst>
          </p:cNvPr>
          <p:cNvSpPr>
            <a:spLocks noGrp="1"/>
          </p:cNvSpPr>
          <p:nvPr>
            <p:ph idx="1"/>
          </p:nvPr>
        </p:nvSpPr>
        <p:spPr/>
        <p:txBody>
          <a:bodyPr>
            <a:normAutofit/>
          </a:bodyPr>
          <a:lstStyle/>
          <a:p>
            <a:r>
              <a:rPr lang="tr-TR" sz="3600" dirty="0"/>
              <a:t>C</a:t>
            </a:r>
            <a:r>
              <a:rPr lang="en-US" sz="3600" dirty="0" err="1"/>
              <a:t>hanges</a:t>
            </a:r>
            <a:r>
              <a:rPr lang="en-US" sz="3600" dirty="0"/>
              <a:t> in strategy, rules, and business processes increasingly require changes in hardware, software, databases, and telecommunications.</a:t>
            </a:r>
            <a:endParaRPr lang="tr-TR" sz="3600" dirty="0"/>
          </a:p>
          <a:p>
            <a:endParaRPr lang="tr-TR" sz="3600" dirty="0"/>
          </a:p>
          <a:p>
            <a:r>
              <a:rPr lang="tr-TR" sz="3600" dirty="0"/>
              <a:t>W</a:t>
            </a:r>
            <a:r>
              <a:rPr lang="en-US" sz="3600" dirty="0"/>
              <a:t>hat the organization would like to do depends on what its systems will permit it to do.</a:t>
            </a:r>
            <a:endParaRPr lang="tr-TR" sz="3600" dirty="0"/>
          </a:p>
        </p:txBody>
      </p:sp>
    </p:spTree>
    <p:extLst>
      <p:ext uri="{BB962C8B-B14F-4D97-AF65-F5344CB8AC3E}">
        <p14:creationId xmlns:p14="http://schemas.microsoft.com/office/powerpoint/2010/main" val="727452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C7C901-12E9-47CB-BD79-84A543B8E584}"/>
              </a:ext>
            </a:extLst>
          </p:cNvPr>
          <p:cNvSpPr>
            <a:spLocks noGrp="1"/>
          </p:cNvSpPr>
          <p:nvPr>
            <p:ph type="title"/>
          </p:nvPr>
        </p:nvSpPr>
        <p:spPr/>
        <p:txBody>
          <a:bodyPr/>
          <a:lstStyle/>
          <a:p>
            <a:r>
              <a:rPr lang="tr-TR" b="1" dirty="0"/>
              <a:t>S</a:t>
            </a:r>
            <a:r>
              <a:rPr lang="en-US" b="1" dirty="0" err="1"/>
              <a:t>trategic</a:t>
            </a:r>
            <a:r>
              <a:rPr lang="en-US" b="1" dirty="0"/>
              <a:t> business objectives </a:t>
            </a:r>
            <a:r>
              <a:rPr lang="tr-TR" b="1" dirty="0"/>
              <a:t>expected from IS</a:t>
            </a:r>
            <a:endParaRPr lang="tr-TR" dirty="0"/>
          </a:p>
        </p:txBody>
      </p:sp>
      <p:sp>
        <p:nvSpPr>
          <p:cNvPr id="3" name="Content Placeholder 2">
            <a:extLst>
              <a:ext uri="{FF2B5EF4-FFF2-40B4-BE49-F238E27FC236}">
                <a16:creationId xmlns="" xmlns:a16="http://schemas.microsoft.com/office/drawing/2014/main" id="{4266855F-3890-44DC-B839-5F81E15E5C73}"/>
              </a:ext>
            </a:extLst>
          </p:cNvPr>
          <p:cNvSpPr>
            <a:spLocks noGrp="1"/>
          </p:cNvSpPr>
          <p:nvPr>
            <p:ph idx="1"/>
          </p:nvPr>
        </p:nvSpPr>
        <p:spPr/>
        <p:txBody>
          <a:bodyPr>
            <a:normAutofit/>
          </a:bodyPr>
          <a:lstStyle/>
          <a:p>
            <a:r>
              <a:rPr lang="tr-TR" sz="4000" dirty="0"/>
              <a:t>Operational Excellence</a:t>
            </a:r>
          </a:p>
          <a:p>
            <a:r>
              <a:rPr lang="tr-TR" sz="4000" dirty="0"/>
              <a:t>New Products, Services and Business Models,</a:t>
            </a:r>
          </a:p>
          <a:p>
            <a:r>
              <a:rPr lang="tr-TR" sz="4000" dirty="0"/>
              <a:t>Customer and Supplier Intimacy</a:t>
            </a:r>
          </a:p>
          <a:p>
            <a:r>
              <a:rPr lang="tr-TR" sz="4000" dirty="0"/>
              <a:t>Improved Decision Making</a:t>
            </a:r>
          </a:p>
          <a:p>
            <a:r>
              <a:rPr lang="tr-TR" sz="4000" dirty="0"/>
              <a:t>Competitive Advantage</a:t>
            </a:r>
          </a:p>
          <a:p>
            <a:r>
              <a:rPr lang="tr-TR" sz="4000" dirty="0"/>
              <a:t>Survival</a:t>
            </a:r>
          </a:p>
        </p:txBody>
      </p:sp>
    </p:spTree>
    <p:extLst>
      <p:ext uri="{BB962C8B-B14F-4D97-AF65-F5344CB8AC3E}">
        <p14:creationId xmlns:p14="http://schemas.microsoft.com/office/powerpoint/2010/main" val="373103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References</a:t>
            </a:r>
            <a:endParaRPr lang="en-US" b="1" dirty="0"/>
          </a:p>
        </p:txBody>
      </p:sp>
      <p:sp>
        <p:nvSpPr>
          <p:cNvPr id="3" name="İçerik Yer Tutucusu 2"/>
          <p:cNvSpPr>
            <a:spLocks noGrp="1"/>
          </p:cNvSpPr>
          <p:nvPr>
            <p:ph idx="1"/>
          </p:nvPr>
        </p:nvSpPr>
        <p:spPr/>
        <p:txBody>
          <a:bodyPr/>
          <a:lstStyle/>
          <a:p>
            <a:r>
              <a:rPr lang="tr-TR" dirty="0" smtClean="0"/>
              <a:t>World </a:t>
            </a:r>
            <a:r>
              <a:rPr lang="tr-TR" smtClean="0"/>
              <a:t>Bank, World </a:t>
            </a:r>
            <a:r>
              <a:rPr lang="tr-TR" dirty="0" smtClean="0"/>
              <a:t>Development Report, 2016</a:t>
            </a:r>
          </a:p>
          <a:p>
            <a:r>
              <a:rPr lang="en-US" dirty="0">
                <a:hlinkClick r:id="rId2"/>
              </a:rPr>
              <a:t>https://www.beingguru.com/2019/06/what-happens-on-internet-in-60-seconds-one-minute-in-2019</a:t>
            </a:r>
            <a:r>
              <a:rPr lang="en-US" dirty="0" smtClean="0">
                <a:hlinkClick r:id="rId2"/>
              </a:rPr>
              <a:t>/</a:t>
            </a:r>
            <a:endParaRPr lang="tr-TR" dirty="0" smtClean="0"/>
          </a:p>
          <a:p>
            <a:r>
              <a:rPr lang="tr-TR" dirty="0" err="1" smtClean="0"/>
              <a:t>Laudon</a:t>
            </a:r>
            <a:r>
              <a:rPr lang="tr-TR" dirty="0" smtClean="0"/>
              <a:t> K. </a:t>
            </a:r>
            <a:r>
              <a:rPr lang="tr-TR" dirty="0" err="1" smtClean="0"/>
              <a:t>and</a:t>
            </a:r>
            <a:r>
              <a:rPr lang="tr-TR" dirty="0" smtClean="0"/>
              <a:t> J. </a:t>
            </a:r>
            <a:r>
              <a:rPr lang="tr-TR" dirty="0" err="1" smtClean="0"/>
              <a:t>Laudon</a:t>
            </a:r>
            <a:r>
              <a:rPr lang="tr-TR" dirty="0" smtClean="0"/>
              <a:t>, </a:t>
            </a:r>
            <a:r>
              <a:rPr lang="tr-TR" i="1" dirty="0" smtClean="0"/>
              <a:t>Management Information </a:t>
            </a:r>
            <a:r>
              <a:rPr lang="tr-TR" i="1" dirty="0" err="1" smtClean="0"/>
              <a:t>Systems</a:t>
            </a:r>
            <a:r>
              <a:rPr lang="tr-TR" i="1" dirty="0" smtClean="0"/>
              <a:t> </a:t>
            </a:r>
            <a:r>
              <a:rPr lang="tr-TR" i="1" dirty="0" err="1" smtClean="0"/>
              <a:t>Managing</a:t>
            </a:r>
            <a:r>
              <a:rPr lang="tr-TR" i="1" dirty="0" smtClean="0"/>
              <a:t> </a:t>
            </a:r>
            <a:r>
              <a:rPr lang="tr-TR" i="1" dirty="0" err="1" smtClean="0"/>
              <a:t>the</a:t>
            </a:r>
            <a:r>
              <a:rPr lang="tr-TR" i="1" dirty="0" smtClean="0"/>
              <a:t> </a:t>
            </a:r>
            <a:r>
              <a:rPr lang="tr-TR" i="1" dirty="0" err="1" smtClean="0"/>
              <a:t>Digital</a:t>
            </a:r>
            <a:r>
              <a:rPr lang="tr-TR" i="1" dirty="0" smtClean="0"/>
              <a:t> </a:t>
            </a:r>
            <a:r>
              <a:rPr lang="tr-TR" i="1" dirty="0" err="1" smtClean="0"/>
              <a:t>Firm</a:t>
            </a:r>
            <a:r>
              <a:rPr lang="tr-TR" dirty="0" smtClean="0"/>
              <a:t>, </a:t>
            </a:r>
            <a:r>
              <a:rPr lang="tr-TR" dirty="0" err="1" smtClean="0"/>
              <a:t>Pearson</a:t>
            </a:r>
            <a:r>
              <a:rPr lang="tr-TR" dirty="0" smtClean="0"/>
              <a:t>, 13th ed.</a:t>
            </a:r>
          </a:p>
          <a:p>
            <a:endParaRPr lang="en-US" dirty="0"/>
          </a:p>
        </p:txBody>
      </p:sp>
    </p:spTree>
    <p:extLst>
      <p:ext uri="{BB962C8B-B14F-4D97-AF65-F5344CB8AC3E}">
        <p14:creationId xmlns:p14="http://schemas.microsoft.com/office/powerpoint/2010/main" val="3430453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How </a:t>
            </a:r>
            <a:r>
              <a:rPr lang="tr-TR" b="1" dirty="0" err="1"/>
              <a:t>does</a:t>
            </a:r>
            <a:r>
              <a:rPr lang="tr-TR" b="1" dirty="0"/>
              <a:t> IS </a:t>
            </a:r>
            <a:r>
              <a:rPr lang="tr-TR" b="1" dirty="0" err="1"/>
              <a:t>transform</a:t>
            </a:r>
            <a:r>
              <a:rPr lang="tr-TR" b="1" dirty="0"/>
              <a:t> </a:t>
            </a:r>
            <a:r>
              <a:rPr lang="tr-TR" b="1" dirty="0" err="1"/>
              <a:t>business</a:t>
            </a:r>
            <a:r>
              <a:rPr lang="tr-TR" b="1" dirty="0"/>
              <a:t>?</a:t>
            </a:r>
            <a:endParaRPr lang="en-US" b="1" dirty="0"/>
          </a:p>
        </p:txBody>
      </p:sp>
      <p:sp>
        <p:nvSpPr>
          <p:cNvPr id="3" name="İçerik Yer Tutucusu 2"/>
          <p:cNvSpPr>
            <a:spLocks noGrp="1"/>
          </p:cNvSpPr>
          <p:nvPr>
            <p:ph idx="1"/>
          </p:nvPr>
        </p:nvSpPr>
        <p:spPr/>
        <p:txBody>
          <a:bodyPr/>
          <a:lstStyle/>
          <a:p>
            <a:r>
              <a:rPr lang="tr-TR" dirty="0"/>
              <a:t>One of the biggest changes in business environment: Information Systems</a:t>
            </a:r>
          </a:p>
          <a:p>
            <a:r>
              <a:rPr lang="tr-TR" dirty="0" err="1"/>
              <a:t>What</a:t>
            </a:r>
            <a:r>
              <a:rPr lang="tr-TR" dirty="0"/>
              <a:t> is </a:t>
            </a:r>
            <a:r>
              <a:rPr lang="tr-TR" dirty="0" err="1"/>
              <a:t>the</a:t>
            </a:r>
            <a:r>
              <a:rPr lang="tr-TR" dirty="0"/>
              <a:t> </a:t>
            </a:r>
            <a:r>
              <a:rPr lang="tr-TR" dirty="0" err="1"/>
              <a:t>effect</a:t>
            </a:r>
            <a:r>
              <a:rPr lang="tr-TR" dirty="0"/>
              <a:t> of IS on </a:t>
            </a:r>
            <a:r>
              <a:rPr lang="tr-TR" dirty="0" err="1"/>
              <a:t>business</a:t>
            </a:r>
            <a:r>
              <a:rPr lang="tr-TR" dirty="0"/>
              <a:t>, </a:t>
            </a:r>
            <a:r>
              <a:rPr lang="tr-TR" dirty="0" err="1"/>
              <a:t>economies</a:t>
            </a:r>
            <a:r>
              <a:rPr lang="tr-TR" dirty="0"/>
              <a:t> </a:t>
            </a:r>
            <a:r>
              <a:rPr lang="tr-TR" dirty="0" err="1"/>
              <a:t>and</a:t>
            </a:r>
            <a:r>
              <a:rPr lang="tr-TR" dirty="0"/>
              <a:t> </a:t>
            </a:r>
            <a:r>
              <a:rPr lang="tr-TR" dirty="0" err="1"/>
              <a:t>societies</a:t>
            </a:r>
            <a:r>
              <a:rPr lang="tr-TR" dirty="0"/>
              <a:t>?</a:t>
            </a:r>
            <a:endParaRPr lang="en-US" dirty="0"/>
          </a:p>
        </p:txBody>
      </p:sp>
    </p:spTree>
    <p:extLst>
      <p:ext uri="{BB962C8B-B14F-4D97-AF65-F5344CB8AC3E}">
        <p14:creationId xmlns:p14="http://schemas.microsoft.com/office/powerpoint/2010/main" val="1893805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C82605-61E8-43F1-8A24-2BC115AB20B1}"/>
              </a:ext>
            </a:extLst>
          </p:cNvPr>
          <p:cNvSpPr>
            <a:spLocks noGrp="1"/>
          </p:cNvSpPr>
          <p:nvPr>
            <p:ph type="title"/>
          </p:nvPr>
        </p:nvSpPr>
        <p:spPr/>
        <p:txBody>
          <a:bodyPr/>
          <a:lstStyle/>
          <a:p>
            <a:r>
              <a:rPr lang="tr-TR" b="1" dirty="0"/>
              <a:t>On Economies:</a:t>
            </a:r>
          </a:p>
        </p:txBody>
      </p:sp>
      <p:sp>
        <p:nvSpPr>
          <p:cNvPr id="3" name="Content Placeholder 2">
            <a:extLst>
              <a:ext uri="{FF2B5EF4-FFF2-40B4-BE49-F238E27FC236}">
                <a16:creationId xmlns="" xmlns:a16="http://schemas.microsoft.com/office/drawing/2014/main" id="{9250F1A6-B92F-42C7-94D5-43FB15B1B14E}"/>
              </a:ext>
            </a:extLst>
          </p:cNvPr>
          <p:cNvSpPr>
            <a:spLocks noGrp="1"/>
          </p:cNvSpPr>
          <p:nvPr>
            <p:ph idx="1"/>
          </p:nvPr>
        </p:nvSpPr>
        <p:spPr/>
        <p:txBody>
          <a:bodyPr/>
          <a:lstStyle/>
          <a:p>
            <a:r>
              <a:rPr lang="tr-TR" dirty="0"/>
              <a:t>Online trading and increased labor productivity: ICT creates total value added.</a:t>
            </a:r>
          </a:p>
          <a:p>
            <a:r>
              <a:rPr lang="tr-TR" dirty="0"/>
              <a:t>Manufacturing has changed: M2M, big data, 3D printing, AI, robots etc</a:t>
            </a:r>
          </a:p>
          <a:p>
            <a:r>
              <a:rPr lang="tr-TR" dirty="0"/>
              <a:t>Changes in work life: New ICT skills, changes in work tasks, higher collaboration, close monitoring, working irregular hours.</a:t>
            </a:r>
          </a:p>
        </p:txBody>
      </p:sp>
    </p:spTree>
    <p:extLst>
      <p:ext uri="{BB962C8B-B14F-4D97-AF65-F5344CB8AC3E}">
        <p14:creationId xmlns:p14="http://schemas.microsoft.com/office/powerpoint/2010/main" val="2607397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A917F6-267F-4FA4-95B5-6CDD38B69E36}"/>
              </a:ext>
            </a:extLst>
          </p:cNvPr>
          <p:cNvSpPr>
            <a:spLocks noGrp="1"/>
          </p:cNvSpPr>
          <p:nvPr>
            <p:ph type="title"/>
          </p:nvPr>
        </p:nvSpPr>
        <p:spPr/>
        <p:txBody>
          <a:bodyPr/>
          <a:lstStyle/>
          <a:p>
            <a:r>
              <a:rPr lang="tr-TR" b="1" dirty="0"/>
              <a:t>On Societies</a:t>
            </a:r>
          </a:p>
        </p:txBody>
      </p:sp>
      <p:sp>
        <p:nvSpPr>
          <p:cNvPr id="3" name="Content Placeholder 2">
            <a:extLst>
              <a:ext uri="{FF2B5EF4-FFF2-40B4-BE49-F238E27FC236}">
                <a16:creationId xmlns="" xmlns:a16="http://schemas.microsoft.com/office/drawing/2014/main" id="{8428927D-1657-4B78-A70E-EFFF70AFA83F}"/>
              </a:ext>
            </a:extLst>
          </p:cNvPr>
          <p:cNvSpPr>
            <a:spLocks noGrp="1"/>
          </p:cNvSpPr>
          <p:nvPr>
            <p:ph idx="1"/>
          </p:nvPr>
        </p:nvSpPr>
        <p:spPr/>
        <p:txBody>
          <a:bodyPr/>
          <a:lstStyle/>
          <a:p>
            <a:r>
              <a:rPr lang="en-US" dirty="0"/>
              <a:t>The number of Internet users in OECD countries</a:t>
            </a:r>
            <a:r>
              <a:rPr lang="tr-TR" dirty="0"/>
              <a:t>: from 60 % to 95 % (2005 to 2013).</a:t>
            </a:r>
          </a:p>
          <a:p>
            <a:r>
              <a:rPr lang="tr-TR" dirty="0"/>
              <a:t>Large differences across countries and inside countries.</a:t>
            </a:r>
          </a:p>
          <a:p>
            <a:r>
              <a:rPr lang="tr-TR" dirty="0"/>
              <a:t>Broadband access is not the same.</a:t>
            </a:r>
          </a:p>
          <a:p>
            <a:r>
              <a:rPr lang="tr-TR" dirty="0"/>
              <a:t>New skills are required from the workers - New ways to work and communicate.</a:t>
            </a:r>
          </a:p>
          <a:p>
            <a:endParaRPr lang="tr-TR" dirty="0"/>
          </a:p>
          <a:p>
            <a:endParaRPr lang="tr-TR" dirty="0"/>
          </a:p>
        </p:txBody>
      </p:sp>
    </p:spTree>
    <p:extLst>
      <p:ext uri="{BB962C8B-B14F-4D97-AF65-F5344CB8AC3E}">
        <p14:creationId xmlns:p14="http://schemas.microsoft.com/office/powerpoint/2010/main" val="889536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D294AA4-88C1-4816-86DA-694ACC648198}"/>
              </a:ext>
            </a:extLst>
          </p:cNvPr>
          <p:cNvSpPr>
            <a:spLocks noGrp="1"/>
          </p:cNvSpPr>
          <p:nvPr>
            <p:ph type="title"/>
          </p:nvPr>
        </p:nvSpPr>
        <p:spPr/>
        <p:txBody>
          <a:bodyPr/>
          <a:lstStyle/>
          <a:p>
            <a:r>
              <a:rPr lang="tr-TR" b="1" dirty="0"/>
              <a:t>On Societies</a:t>
            </a:r>
            <a:endParaRPr lang="tr-TR" dirty="0"/>
          </a:p>
        </p:txBody>
      </p:sp>
      <p:sp>
        <p:nvSpPr>
          <p:cNvPr id="3" name="Content Placeholder 2">
            <a:extLst>
              <a:ext uri="{FF2B5EF4-FFF2-40B4-BE49-F238E27FC236}">
                <a16:creationId xmlns="" xmlns:a16="http://schemas.microsoft.com/office/drawing/2014/main" id="{D3B8EC12-D072-4413-8FFF-1BD16BE96516}"/>
              </a:ext>
            </a:extLst>
          </p:cNvPr>
          <p:cNvSpPr>
            <a:spLocks noGrp="1"/>
          </p:cNvSpPr>
          <p:nvPr>
            <p:ph idx="1"/>
          </p:nvPr>
        </p:nvSpPr>
        <p:spPr/>
        <p:txBody>
          <a:bodyPr/>
          <a:lstStyle/>
          <a:p>
            <a:r>
              <a:rPr lang="tr-TR" dirty="0"/>
              <a:t>Easier communication, free digital products</a:t>
            </a:r>
          </a:p>
          <a:p>
            <a:r>
              <a:rPr lang="tr-TR" dirty="0"/>
              <a:t>New ways to spend free time</a:t>
            </a:r>
          </a:p>
          <a:p>
            <a:r>
              <a:rPr lang="tr-TR" dirty="0"/>
              <a:t>The world becomes flat?</a:t>
            </a:r>
          </a:p>
          <a:p>
            <a:endParaRPr lang="tr-TR" dirty="0"/>
          </a:p>
        </p:txBody>
      </p:sp>
    </p:spTree>
    <p:extLst>
      <p:ext uri="{BB962C8B-B14F-4D97-AF65-F5344CB8AC3E}">
        <p14:creationId xmlns:p14="http://schemas.microsoft.com/office/powerpoint/2010/main" val="2117226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D2EBDA-D609-4363-A671-A1A91BB3CB2F}"/>
              </a:ext>
            </a:extLst>
          </p:cNvPr>
          <p:cNvSpPr>
            <a:spLocks noGrp="1"/>
          </p:cNvSpPr>
          <p:nvPr>
            <p:ph type="title"/>
          </p:nvPr>
        </p:nvSpPr>
        <p:spPr/>
        <p:txBody>
          <a:bodyPr/>
          <a:lstStyle/>
          <a:p>
            <a:r>
              <a:rPr lang="tr-TR" b="1" dirty="0"/>
              <a:t>On Firms</a:t>
            </a:r>
          </a:p>
        </p:txBody>
      </p:sp>
      <p:sp>
        <p:nvSpPr>
          <p:cNvPr id="3" name="Content Placeholder 2">
            <a:extLst>
              <a:ext uri="{FF2B5EF4-FFF2-40B4-BE49-F238E27FC236}">
                <a16:creationId xmlns="" xmlns:a16="http://schemas.microsoft.com/office/drawing/2014/main" id="{8235FE69-20F0-4FDA-8CC1-C9E935EA2FCD}"/>
              </a:ext>
            </a:extLst>
          </p:cNvPr>
          <p:cNvSpPr>
            <a:spLocks noGrp="1"/>
          </p:cNvSpPr>
          <p:nvPr>
            <p:ph idx="1"/>
          </p:nvPr>
        </p:nvSpPr>
        <p:spPr/>
        <p:txBody>
          <a:bodyPr/>
          <a:lstStyle/>
          <a:p>
            <a:r>
              <a:rPr lang="tr-TR" dirty="0"/>
              <a:t>Higher competition in the market</a:t>
            </a:r>
          </a:p>
          <a:p>
            <a:r>
              <a:rPr lang="tr-TR" dirty="0"/>
              <a:t>New markets are opening, destroying old ones.</a:t>
            </a:r>
          </a:p>
          <a:p>
            <a:r>
              <a:rPr lang="tr-TR" dirty="0"/>
              <a:t>New platforms like clouds</a:t>
            </a:r>
          </a:p>
          <a:p>
            <a:r>
              <a:rPr lang="tr-TR" dirty="0"/>
              <a:t>More outsourcing, </a:t>
            </a:r>
            <a:r>
              <a:rPr lang="tr-TR" dirty="0" err="1"/>
              <a:t>more</a:t>
            </a:r>
            <a:r>
              <a:rPr lang="tr-TR" dirty="0"/>
              <a:t> </a:t>
            </a:r>
            <a:r>
              <a:rPr lang="tr-TR" dirty="0" err="1"/>
              <a:t>collaboration</a:t>
            </a:r>
            <a:endParaRPr lang="tr-TR" dirty="0"/>
          </a:p>
          <a:p>
            <a:r>
              <a:rPr lang="tr-TR" dirty="0" err="1"/>
              <a:t>Firms</a:t>
            </a:r>
            <a:r>
              <a:rPr lang="tr-TR" dirty="0"/>
              <a:t> </a:t>
            </a:r>
            <a:r>
              <a:rPr lang="tr-TR" dirty="0" err="1"/>
              <a:t>will</a:t>
            </a:r>
            <a:r>
              <a:rPr lang="tr-TR" dirty="0"/>
              <a:t> be </a:t>
            </a:r>
            <a:r>
              <a:rPr lang="tr-TR" dirty="0" err="1"/>
              <a:t>smaller</a:t>
            </a:r>
            <a:r>
              <a:rPr lang="tr-TR"/>
              <a:t> in size.</a:t>
            </a:r>
            <a:endParaRPr lang="tr-TR" dirty="0"/>
          </a:p>
          <a:p>
            <a:endParaRPr lang="tr-TR" dirty="0"/>
          </a:p>
        </p:txBody>
      </p:sp>
    </p:spTree>
    <p:extLst>
      <p:ext uri="{BB962C8B-B14F-4D97-AF65-F5344CB8AC3E}">
        <p14:creationId xmlns:p14="http://schemas.microsoft.com/office/powerpoint/2010/main" val="3174287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61EC771-A3C7-46A9-AD45-3E6916562618}"/>
              </a:ext>
            </a:extLst>
          </p:cNvPr>
          <p:cNvSpPr>
            <a:spLocks noGrp="1"/>
          </p:cNvSpPr>
          <p:nvPr>
            <p:ph type="title"/>
          </p:nvPr>
        </p:nvSpPr>
        <p:spPr/>
        <p:txBody>
          <a:bodyPr/>
          <a:lstStyle/>
          <a:p>
            <a:r>
              <a:rPr lang="tr-TR" b="1" dirty="0"/>
              <a:t>On Firms:</a:t>
            </a:r>
            <a:endParaRPr lang="tr-TR" dirty="0"/>
          </a:p>
        </p:txBody>
      </p:sp>
      <p:sp>
        <p:nvSpPr>
          <p:cNvPr id="3" name="Content Placeholder 2">
            <a:extLst>
              <a:ext uri="{FF2B5EF4-FFF2-40B4-BE49-F238E27FC236}">
                <a16:creationId xmlns="" xmlns:a16="http://schemas.microsoft.com/office/drawing/2014/main" id="{0A960673-55BD-4E15-8C9A-9678E1A6E0F1}"/>
              </a:ext>
            </a:extLst>
          </p:cNvPr>
          <p:cNvSpPr>
            <a:spLocks noGrp="1"/>
          </p:cNvSpPr>
          <p:nvPr>
            <p:ph idx="1"/>
          </p:nvPr>
        </p:nvSpPr>
        <p:spPr/>
        <p:txBody>
          <a:bodyPr/>
          <a:lstStyle/>
          <a:p>
            <a:r>
              <a:rPr lang="tr-TR" dirty="0"/>
              <a:t>Too much information –information overload</a:t>
            </a:r>
          </a:p>
          <a:p>
            <a:r>
              <a:rPr lang="tr-TR" dirty="0"/>
              <a:t>Making decisions is harder.</a:t>
            </a:r>
          </a:p>
          <a:p>
            <a:r>
              <a:rPr lang="en-US" dirty="0"/>
              <a:t>The ability to collect, collate, filter and disseminate information </a:t>
            </a:r>
            <a:r>
              <a:rPr lang="tr-TR" dirty="0"/>
              <a:t>and </a:t>
            </a:r>
            <a:r>
              <a:rPr lang="en-US" dirty="0"/>
              <a:t>making sure it is relevant </a:t>
            </a:r>
            <a:r>
              <a:rPr lang="tr-TR" dirty="0"/>
              <a:t>is crucial</a:t>
            </a:r>
            <a:r>
              <a:rPr lang="en-US" dirty="0"/>
              <a:t>. </a:t>
            </a:r>
            <a:endParaRPr lang="tr-TR" dirty="0"/>
          </a:p>
          <a:p>
            <a:r>
              <a:rPr lang="tr-TR" dirty="0"/>
              <a:t>No time and location restrictions.</a:t>
            </a:r>
          </a:p>
          <a:p>
            <a:r>
              <a:rPr lang="tr-TR" dirty="0"/>
              <a:t>The basic roles that IS plays for a business:</a:t>
            </a:r>
          </a:p>
          <a:p>
            <a:pPr lvl="1"/>
            <a:r>
              <a:rPr lang="en-US" dirty="0"/>
              <a:t>Support of business processes and operations.</a:t>
            </a:r>
            <a:endParaRPr lang="tr-TR" dirty="0"/>
          </a:p>
          <a:p>
            <a:pPr lvl="1"/>
            <a:r>
              <a:rPr lang="en-US" dirty="0"/>
              <a:t>Support of decision making by employees and managers.</a:t>
            </a:r>
            <a:endParaRPr lang="tr-TR" dirty="0"/>
          </a:p>
          <a:p>
            <a:pPr lvl="1"/>
            <a:r>
              <a:rPr lang="en-US" dirty="0"/>
              <a:t>Support of strategies for competitive advantage.</a:t>
            </a:r>
            <a:endParaRPr lang="tr-TR" dirty="0"/>
          </a:p>
          <a:p>
            <a:pPr marL="457200" lvl="1" indent="0">
              <a:buNone/>
            </a:pPr>
            <a:endParaRPr lang="tr-TR" dirty="0"/>
          </a:p>
          <a:p>
            <a:endParaRPr lang="tr-TR" dirty="0"/>
          </a:p>
        </p:txBody>
      </p:sp>
    </p:spTree>
    <p:extLst>
      <p:ext uri="{BB962C8B-B14F-4D97-AF65-F5344CB8AC3E}">
        <p14:creationId xmlns:p14="http://schemas.microsoft.com/office/powerpoint/2010/main" val="2079604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E219DB-EE6E-4E21-B6B9-AC48C50F5573}"/>
              </a:ext>
            </a:extLst>
          </p:cNvPr>
          <p:cNvSpPr>
            <a:spLocks noGrp="1"/>
          </p:cNvSpPr>
          <p:nvPr>
            <p:ph type="title"/>
          </p:nvPr>
        </p:nvSpPr>
        <p:spPr/>
        <p:txBody>
          <a:bodyPr/>
          <a:lstStyle/>
          <a:p>
            <a:r>
              <a:rPr lang="tr-TR" dirty="0"/>
              <a:t>IS provides many opportunites, but...</a:t>
            </a:r>
          </a:p>
        </p:txBody>
      </p:sp>
      <p:sp>
        <p:nvSpPr>
          <p:cNvPr id="3" name="Content Placeholder 2">
            <a:extLst>
              <a:ext uri="{FF2B5EF4-FFF2-40B4-BE49-F238E27FC236}">
                <a16:creationId xmlns="" xmlns:a16="http://schemas.microsoft.com/office/drawing/2014/main" id="{27E9E2F7-F2F9-4F98-ADA8-C535868B63FD}"/>
              </a:ext>
            </a:extLst>
          </p:cNvPr>
          <p:cNvSpPr>
            <a:spLocks noGrp="1"/>
          </p:cNvSpPr>
          <p:nvPr>
            <p:ph idx="1"/>
          </p:nvPr>
        </p:nvSpPr>
        <p:spPr/>
        <p:txBody>
          <a:bodyPr/>
          <a:lstStyle/>
          <a:p>
            <a:endParaRPr lang="tr-TR"/>
          </a:p>
        </p:txBody>
      </p:sp>
      <p:pic>
        <p:nvPicPr>
          <p:cNvPr id="4" name="Resim 4">
            <a:extLst>
              <a:ext uri="{FF2B5EF4-FFF2-40B4-BE49-F238E27FC236}">
                <a16:creationId xmlns="" xmlns:a16="http://schemas.microsoft.com/office/drawing/2014/main" id="{40FC3105-DD30-4C6A-8653-D3217E3E4BB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90688"/>
            <a:ext cx="10515600" cy="4621212"/>
          </a:xfrm>
          <a:prstGeom prst="rect">
            <a:avLst/>
          </a:prstGeom>
          <a:noFill/>
          <a:ln>
            <a:noFill/>
          </a:ln>
        </p:spPr>
      </p:pic>
    </p:spTree>
    <p:extLst>
      <p:ext uri="{BB962C8B-B14F-4D97-AF65-F5344CB8AC3E}">
        <p14:creationId xmlns:p14="http://schemas.microsoft.com/office/powerpoint/2010/main" val="468834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BDB35B-8496-4B19-88AD-941F0751A9B6}"/>
              </a:ext>
            </a:extLst>
          </p:cNvPr>
          <p:cNvSpPr>
            <a:spLocks noGrp="1"/>
          </p:cNvSpPr>
          <p:nvPr>
            <p:ph type="title"/>
          </p:nvPr>
        </p:nvSpPr>
        <p:spPr/>
        <p:txBody>
          <a:bodyPr/>
          <a:lstStyle/>
          <a:p>
            <a:r>
              <a:rPr lang="en-US" b="1" dirty="0"/>
              <a:t>Opportunities of Operating in the Digital World</a:t>
            </a:r>
            <a:endParaRPr lang="tr-TR" dirty="0"/>
          </a:p>
        </p:txBody>
      </p:sp>
      <p:sp>
        <p:nvSpPr>
          <p:cNvPr id="3" name="Content Placeholder 2">
            <a:extLst>
              <a:ext uri="{FF2B5EF4-FFF2-40B4-BE49-F238E27FC236}">
                <a16:creationId xmlns="" xmlns:a16="http://schemas.microsoft.com/office/drawing/2014/main" id="{0DD8F28A-DA9E-400C-B2AA-58CA0A8AE2E7}"/>
              </a:ext>
            </a:extLst>
          </p:cNvPr>
          <p:cNvSpPr>
            <a:spLocks noGrp="1"/>
          </p:cNvSpPr>
          <p:nvPr>
            <p:ph idx="1"/>
          </p:nvPr>
        </p:nvSpPr>
        <p:spPr/>
        <p:txBody>
          <a:bodyPr>
            <a:normAutofit/>
          </a:bodyPr>
          <a:lstStyle/>
          <a:p>
            <a:r>
              <a:rPr lang="en-US" sz="4400" dirty="0"/>
              <a:t>Opportunities for Reaching New Markets:</a:t>
            </a:r>
            <a:endParaRPr lang="tr-TR" sz="4400" dirty="0"/>
          </a:p>
          <a:p>
            <a:r>
              <a:rPr lang="en-US" sz="4400" dirty="0"/>
              <a:t>Opportunities of a Global Workforce: </a:t>
            </a:r>
            <a:endParaRPr lang="tr-TR" sz="4400" dirty="0"/>
          </a:p>
        </p:txBody>
      </p:sp>
    </p:spTree>
    <p:extLst>
      <p:ext uri="{BB962C8B-B14F-4D97-AF65-F5344CB8AC3E}">
        <p14:creationId xmlns:p14="http://schemas.microsoft.com/office/powerpoint/2010/main" val="81756892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1251</Words>
  <Application>Microsoft Office PowerPoint</Application>
  <PresentationFormat>Geniş ekran</PresentationFormat>
  <Paragraphs>106</Paragraphs>
  <Slides>13</Slides>
  <Notes>11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Business Information Systems I</vt:lpstr>
      <vt:lpstr>How does IS transform business?</vt:lpstr>
      <vt:lpstr>On Economies:</vt:lpstr>
      <vt:lpstr>On Societies</vt:lpstr>
      <vt:lpstr>On Societies</vt:lpstr>
      <vt:lpstr>On Firms</vt:lpstr>
      <vt:lpstr>On Firms:</vt:lpstr>
      <vt:lpstr>IS provides many opportunites, but...</vt:lpstr>
      <vt:lpstr>Opportunities of Operating in the Digital World</vt:lpstr>
      <vt:lpstr>Challenges:</vt:lpstr>
      <vt:lpstr>The Interdependence between Organizations and Information Systems</vt:lpstr>
      <vt:lpstr>Strategic business objectives expected from IS</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Information Systems I</dc:title>
  <dc:creator>SEVGI EDA TUZCU</dc:creator>
  <cp:lastModifiedBy>SEVGI EDA TUZCU</cp:lastModifiedBy>
  <cp:revision>47</cp:revision>
  <cp:lastPrinted>2019-09-24T12:02:04Z</cp:lastPrinted>
  <dcterms:created xsi:type="dcterms:W3CDTF">2019-09-20T12:55:49Z</dcterms:created>
  <dcterms:modified xsi:type="dcterms:W3CDTF">2020-01-13T08:53:08Z</dcterms:modified>
</cp:coreProperties>
</file>