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69" r:id="rId7"/>
    <p:sldId id="271" r:id="rId8"/>
    <p:sldId id="273" r:id="rId9"/>
    <p:sldId id="260" r:id="rId10"/>
    <p:sldId id="259" r:id="rId11"/>
    <p:sldId id="270" r:id="rId12"/>
    <p:sldId id="263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/>
              <a:t>Meme </a:t>
            </a:r>
            <a:r>
              <a:rPr lang="tr-TR" b="1" dirty="0"/>
              <a:t>Tümörlerine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Brakiterapi</a:t>
            </a:r>
            <a:endParaRPr lang="tr-TR" dirty="0"/>
          </a:p>
          <a:p>
            <a:r>
              <a:rPr lang="tr-TR" dirty="0" err="1"/>
              <a:t>İntraoperatif</a:t>
            </a:r>
            <a:r>
              <a:rPr lang="tr-TR" dirty="0"/>
              <a:t> Radyoterapi</a:t>
            </a:r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r>
              <a:rPr lang="tr-TR" dirty="0" err="1"/>
              <a:t>Konformal</a:t>
            </a:r>
            <a:r>
              <a:rPr lang="tr-TR" dirty="0"/>
              <a:t> planlarda haftalık port görüntüleri alınırken </a:t>
            </a:r>
          </a:p>
          <a:p>
            <a:r>
              <a:rPr lang="tr-TR" dirty="0"/>
              <a:t>Yoğunluk ayarlı radyoterapi ya da </a:t>
            </a:r>
            <a:r>
              <a:rPr lang="tr-TR" dirty="0" err="1"/>
              <a:t>sterotaktik</a:t>
            </a:r>
            <a:r>
              <a:rPr lang="tr-TR" dirty="0"/>
              <a:t> radyoterapi tedavilerde emniyet sınırlarının çok dar olması nedeniyle günlük doğrulama önerilmektedir.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Hastalara 5-6 hafta arası toplam 50-60 </a:t>
            </a:r>
            <a:r>
              <a:rPr lang="tr-TR" dirty="0" err="1"/>
              <a:t>Gy</a:t>
            </a:r>
            <a:r>
              <a:rPr lang="tr-TR" dirty="0"/>
              <a:t> radyoterapi uygulanmaktadır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/>
              <a:t>Meme tümörlerinde</a:t>
            </a:r>
          </a:p>
          <a:p>
            <a:pPr lvl="1"/>
            <a:r>
              <a:rPr lang="tr-TR" dirty="0"/>
              <a:t>Yutma güçlüğü, </a:t>
            </a:r>
          </a:p>
          <a:p>
            <a:pPr lvl="1"/>
            <a:r>
              <a:rPr lang="tr-TR" dirty="0"/>
              <a:t>Ciltte kızarıklık, </a:t>
            </a:r>
          </a:p>
          <a:p>
            <a:pPr lvl="1"/>
            <a:r>
              <a:rPr lang="tr-TR" dirty="0"/>
              <a:t>Göğüs ağrısı, </a:t>
            </a:r>
          </a:p>
          <a:p>
            <a:pPr lvl="1"/>
            <a:r>
              <a:rPr lang="tr-TR" dirty="0"/>
              <a:t>Nefes darlığı olması durumunda </a:t>
            </a:r>
          </a:p>
          <a:p>
            <a:r>
              <a:rPr lang="tr-TR" dirty="0"/>
              <a:t>Hekimine haftalık kontrol zamanı beklenmeden  yönlendirilmeli ve bilgi verilmelidir.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Meme Tümörleri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Meme kanseri kadınlarda en sık görülen kanserdir.</a:t>
            </a:r>
          </a:p>
          <a:p>
            <a:r>
              <a:rPr lang="tr-TR" dirty="0"/>
              <a:t>Her 10 kadından birinde görülen meme kanseri kadınlara oranla erkeklerde çok nadir görülmektedir. </a:t>
            </a:r>
          </a:p>
          <a:p>
            <a:r>
              <a:rPr lang="tr-TR" dirty="0" err="1"/>
              <a:t>Erekeklerde</a:t>
            </a:r>
            <a:r>
              <a:rPr lang="tr-TR" dirty="0"/>
              <a:t> hastalık geliştiğinde seyri kadınlarda görülen meme kanserine göre daha hızlı ve kötüdür. H</a:t>
            </a:r>
          </a:p>
          <a:p>
            <a:r>
              <a:rPr lang="tr-TR" dirty="0"/>
              <a:t>Her 100 meme kanserinin 1’i erkeklerde görülmektedir. 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1ED5C0-D797-4424-8B82-FC52CB17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Risk Faktörleri</a:t>
            </a:r>
            <a:r>
              <a:rPr lang="tr-TR" u="sng" dirty="0"/>
              <a:t/>
            </a:r>
            <a:br>
              <a:rPr lang="tr-TR" u="sng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4D3248-967C-4933-8C92-57A104502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Genetik olarak meme kanseri gelişimine yatkın genleri taşımak</a:t>
            </a:r>
          </a:p>
          <a:p>
            <a:r>
              <a:rPr lang="tr-TR" dirty="0"/>
              <a:t>Ailesinde veya akrabalarında meme kanseri gelişmiş olması</a:t>
            </a:r>
          </a:p>
          <a:p>
            <a:r>
              <a:rPr lang="tr-TR" dirty="0"/>
              <a:t>Hormon kullanım öyküsü</a:t>
            </a:r>
          </a:p>
          <a:p>
            <a:r>
              <a:rPr lang="tr-TR" dirty="0"/>
              <a:t>Çocukluk veya gençlik çağında başka bir nedenle göğüs bölgesinin ışınlanmış olması</a:t>
            </a:r>
          </a:p>
          <a:p>
            <a:r>
              <a:rPr lang="tr-TR" dirty="0"/>
              <a:t>Adet başlama yaşının erken, adetten kesilme yaşının geç olması</a:t>
            </a:r>
          </a:p>
          <a:p>
            <a:r>
              <a:rPr lang="tr-TR" dirty="0"/>
              <a:t>Hiç doğum yapılmaması veya ilk doğumun 30 yaşından sonra yapılması</a:t>
            </a:r>
          </a:p>
          <a:p>
            <a:r>
              <a:rPr lang="tr-TR" dirty="0"/>
              <a:t>İleri yaş</a:t>
            </a:r>
          </a:p>
          <a:p>
            <a:r>
              <a:rPr lang="tr-TR" dirty="0"/>
              <a:t>Aşırı yağlı gıdalarla beslenme alışkanlığı</a:t>
            </a:r>
          </a:p>
          <a:p>
            <a:r>
              <a:rPr lang="tr-TR" dirty="0"/>
              <a:t>Elektromanyetik alanlara ve rad</a:t>
            </a:r>
            <a:r>
              <a:rPr lang="tr-TR" i="1" dirty="0"/>
              <a:t>yasyona sürekli maruz kalma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67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Cerrahi</a:t>
            </a:r>
          </a:p>
          <a:p>
            <a:r>
              <a:rPr lang="tr-TR" dirty="0"/>
              <a:t>Radyoterapi</a:t>
            </a:r>
          </a:p>
          <a:p>
            <a:pPr lvl="1"/>
            <a:r>
              <a:rPr lang="tr-TR" dirty="0"/>
              <a:t>Cerrahi uygulanamayan hastalara palyatif amaçlı</a:t>
            </a:r>
          </a:p>
          <a:p>
            <a:pPr lvl="1"/>
            <a:r>
              <a:rPr lang="tr-TR" dirty="0"/>
              <a:t>Operasyon uygulanan  hastalarda operasyon  sonrası lokal kontrolü arttırmak için </a:t>
            </a:r>
            <a:r>
              <a:rPr lang="tr-TR" dirty="0" err="1"/>
              <a:t>küratif</a:t>
            </a:r>
            <a:r>
              <a:rPr lang="tr-TR" dirty="0"/>
              <a:t> amaçlı</a:t>
            </a:r>
          </a:p>
          <a:p>
            <a:r>
              <a:rPr lang="tr-TR" dirty="0"/>
              <a:t>Kemoterapidir. </a:t>
            </a:r>
          </a:p>
          <a:p>
            <a:r>
              <a:rPr lang="tr-TR" dirty="0" err="1"/>
              <a:t>Hormonoterapi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r>
              <a:rPr lang="tr-TR" dirty="0"/>
              <a:t> için hastalara</a:t>
            </a:r>
          </a:p>
          <a:p>
            <a:endParaRPr lang="tr-TR" dirty="0"/>
          </a:p>
          <a:p>
            <a:pPr lvl="1"/>
            <a:r>
              <a:rPr lang="tr-TR" dirty="0"/>
              <a:t>Baş-boyun, omuz eklemi ve kol pozisyonunun sabit kalmasını  sağlamak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Tedavi süreci boyunca her gün aynı hassas doğrulukta tekrarlanmasını sağlamak hedeflenir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Kol, dirsek ve omuz eklemi için özgün tutacakları olan eğik düzlem gibi cihazlar</a:t>
            </a:r>
          </a:p>
          <a:p>
            <a:pPr marL="457200" lvl="1" indent="0">
              <a:buNone/>
            </a:pPr>
            <a:endParaRPr lang="tr-TR" dirty="0"/>
          </a:p>
          <a:p>
            <a:pPr lvl="1"/>
            <a:r>
              <a:rPr lang="tr-TR" dirty="0"/>
              <a:t>Ya da hastaya özel yapılan vücudu tespit düzenekleri kullanılabilir.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Set </a:t>
            </a:r>
            <a:r>
              <a:rPr lang="tr-TR" dirty="0" err="1"/>
              <a:t>up</a:t>
            </a:r>
            <a:r>
              <a:rPr lang="tr-TR" dirty="0"/>
              <a:t> genellikle </a:t>
            </a:r>
          </a:p>
          <a:p>
            <a:r>
              <a:rPr lang="tr-TR" dirty="0" err="1"/>
              <a:t>Supin</a:t>
            </a:r>
            <a:r>
              <a:rPr lang="tr-TR" dirty="0"/>
              <a:t> pozisyonda, </a:t>
            </a:r>
          </a:p>
          <a:p>
            <a:r>
              <a:rPr lang="tr-TR" dirty="0"/>
              <a:t>Omuz eklemini sabitlemek ve kolu tedavi alanından uzaklaştırmak amacıyla, kolun 90 derece yana açılıp elin avuç içinin kafanın </a:t>
            </a:r>
            <a:r>
              <a:rPr lang="tr-TR" dirty="0" err="1"/>
              <a:t>verteksine</a:t>
            </a:r>
            <a:r>
              <a:rPr lang="tr-TR" dirty="0"/>
              <a:t> dokunması şeklinde yapılır. </a:t>
            </a:r>
          </a:p>
          <a:p>
            <a:r>
              <a:rPr lang="tr-TR" dirty="0"/>
              <a:t>Pandüle memesi olan seçilmiş olgularda </a:t>
            </a:r>
            <a:r>
              <a:rPr lang="tr-TR" dirty="0" err="1"/>
              <a:t>pron</a:t>
            </a:r>
            <a:r>
              <a:rPr lang="tr-TR" dirty="0"/>
              <a:t> pozisyonda set </a:t>
            </a:r>
            <a:r>
              <a:rPr lang="tr-TR" dirty="0" err="1"/>
              <a:t>up</a:t>
            </a:r>
            <a:r>
              <a:rPr lang="tr-TR" dirty="0"/>
              <a:t> tercih edilir. </a:t>
            </a:r>
          </a:p>
        </p:txBody>
      </p:sp>
    </p:spTree>
    <p:extLst>
      <p:ext uri="{BB962C8B-B14F-4D97-AF65-F5344CB8AC3E}">
        <p14:creationId xmlns:p14="http://schemas.microsoft.com/office/powerpoint/2010/main" val="1362416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Planlama sırasında hedef tanımlanmasına yardımcı olması amacıyla</a:t>
            </a:r>
          </a:p>
          <a:p>
            <a:r>
              <a:rPr lang="tr-TR" dirty="0"/>
              <a:t>Meme koruyucu cerrahi uygulanan hastalarda memenin </a:t>
            </a:r>
          </a:p>
          <a:p>
            <a:pPr lvl="1"/>
            <a:r>
              <a:rPr lang="tr-TR" dirty="0" err="1"/>
              <a:t>Lateral</a:t>
            </a:r>
            <a:endParaRPr lang="tr-TR" dirty="0"/>
          </a:p>
          <a:p>
            <a:pPr lvl="1"/>
            <a:r>
              <a:rPr lang="tr-TR" dirty="0"/>
              <a:t>üst ve alt sınırı, </a:t>
            </a:r>
          </a:p>
          <a:p>
            <a:pPr lvl="1"/>
            <a:r>
              <a:rPr lang="tr-TR" dirty="0"/>
              <a:t>orta hat, </a:t>
            </a:r>
          </a:p>
          <a:p>
            <a:pPr lvl="1"/>
            <a:r>
              <a:rPr lang="tr-TR" dirty="0" err="1"/>
              <a:t>insizyon</a:t>
            </a:r>
            <a:r>
              <a:rPr lang="tr-TR" dirty="0"/>
              <a:t> </a:t>
            </a:r>
            <a:r>
              <a:rPr lang="tr-TR" dirty="0" err="1"/>
              <a:t>skarı</a:t>
            </a:r>
            <a:endParaRPr lang="tr-TR" dirty="0"/>
          </a:p>
          <a:p>
            <a:r>
              <a:rPr lang="tr-TR" dirty="0" err="1"/>
              <a:t>Mastektomili</a:t>
            </a:r>
            <a:r>
              <a:rPr lang="tr-TR" dirty="0"/>
              <a:t> hastalarda ise ameliyat </a:t>
            </a:r>
            <a:r>
              <a:rPr lang="tr-TR" dirty="0" err="1"/>
              <a:t>skarını</a:t>
            </a:r>
            <a:r>
              <a:rPr lang="tr-TR" dirty="0"/>
              <a:t> belirlemek amacıyla cilde </a:t>
            </a:r>
            <a:r>
              <a:rPr lang="tr-TR" dirty="0" err="1"/>
              <a:t>radyoopak</a:t>
            </a:r>
            <a:r>
              <a:rPr lang="tr-TR" dirty="0"/>
              <a:t> işaretleyiciler yerleştirilir. </a:t>
            </a:r>
          </a:p>
        </p:txBody>
      </p:sp>
    </p:spTree>
    <p:extLst>
      <p:ext uri="{BB962C8B-B14F-4D97-AF65-F5344CB8AC3E}">
        <p14:creationId xmlns:p14="http://schemas.microsoft.com/office/powerpoint/2010/main" val="63795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9CD1A26-6E07-454D-93F0-CC0E29F4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Sol meme Simülasyon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EF5D9E-09CA-4286-B8A7-B84A33191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Sol meme hedef volüm olan hastalarda kalbi korumak önemli bir amaçtır.</a:t>
            </a:r>
          </a:p>
          <a:p>
            <a:endParaRPr lang="tr-TR" dirty="0"/>
          </a:p>
          <a:p>
            <a:r>
              <a:rPr lang="tr-TR" dirty="0"/>
              <a:t>Solunum kontrollü tomografi çekimi yapılması </a:t>
            </a:r>
          </a:p>
          <a:p>
            <a:endParaRPr lang="tr-TR" dirty="0"/>
          </a:p>
          <a:p>
            <a:r>
              <a:rPr lang="tr-TR" dirty="0"/>
              <a:t>Işınlamanın yalnızca </a:t>
            </a:r>
            <a:r>
              <a:rPr lang="tr-TR" dirty="0" err="1"/>
              <a:t>inspiryumda</a:t>
            </a:r>
            <a:r>
              <a:rPr lang="tr-TR" dirty="0"/>
              <a:t> soluk tutularak uygulanması önerilir.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623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Elde edilen bu görüntüler tedavi planlama sistemine aktarılır. </a:t>
            </a:r>
          </a:p>
          <a:p>
            <a:r>
              <a:rPr lang="tr-TR" dirty="0"/>
              <a:t>Normal riskli dokular </a:t>
            </a:r>
          </a:p>
          <a:p>
            <a:pPr lvl="1"/>
            <a:r>
              <a:rPr lang="tr-TR" dirty="0"/>
              <a:t>Akciğerler</a:t>
            </a:r>
          </a:p>
          <a:p>
            <a:pPr lvl="1"/>
            <a:r>
              <a:rPr lang="tr-TR" dirty="0" err="1"/>
              <a:t>Özefagus</a:t>
            </a:r>
            <a:endParaRPr lang="tr-TR" dirty="0"/>
          </a:p>
          <a:p>
            <a:pPr lvl="1"/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Spinalis</a:t>
            </a:r>
            <a:endParaRPr lang="tr-TR" dirty="0"/>
          </a:p>
          <a:p>
            <a:pPr lvl="1"/>
            <a:r>
              <a:rPr lang="tr-TR" dirty="0" err="1"/>
              <a:t>Tiroid</a:t>
            </a:r>
            <a:r>
              <a:rPr lang="tr-TR" dirty="0"/>
              <a:t> dokusu</a:t>
            </a:r>
          </a:p>
          <a:p>
            <a:pPr lvl="1"/>
            <a:r>
              <a:rPr lang="tr-TR" dirty="0"/>
              <a:t>Kalp </a:t>
            </a:r>
          </a:p>
          <a:p>
            <a:pPr lvl="1"/>
            <a:endParaRPr lang="tr-TR" dirty="0"/>
          </a:p>
          <a:p>
            <a:r>
              <a:rPr lang="tr-TR" dirty="0"/>
              <a:t>Hedef tümör hacmi belirlenir.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483</Words>
  <Application>Microsoft Office PowerPoint</Application>
  <PresentationFormat>Geniş ekran</PresentationFormat>
  <Paragraphs>85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Meme Tümörlerine Radyoterapi Yaklaşımları ve Uygulamaları </vt:lpstr>
      <vt:lpstr>Meme Tümörleri</vt:lpstr>
      <vt:lpstr> Risk Faktörleri </vt:lpstr>
      <vt:lpstr>Tedavi Seçenekleri</vt:lpstr>
      <vt:lpstr>Simülasyon </vt:lpstr>
      <vt:lpstr>Simülasyon </vt:lpstr>
      <vt:lpstr>Simülasyon </vt:lpstr>
      <vt:lpstr>Sol meme Simülasyon</vt:lpstr>
      <vt:lpstr>Planlama</vt:lpstr>
      <vt:lpstr>Radyoterapi uygulamaları</vt:lpstr>
      <vt:lpstr>Tedavi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25</cp:revision>
  <dcterms:created xsi:type="dcterms:W3CDTF">2019-02-24T09:33:56Z</dcterms:created>
  <dcterms:modified xsi:type="dcterms:W3CDTF">2021-04-07T10:38:34Z</dcterms:modified>
</cp:coreProperties>
</file>