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4" r:id="rId2"/>
    <p:sldId id="316" r:id="rId3"/>
    <p:sldId id="332" r:id="rId4"/>
    <p:sldId id="333" r:id="rId5"/>
    <p:sldId id="336" r:id="rId6"/>
    <p:sldId id="337" r:id="rId7"/>
    <p:sldId id="319" r:id="rId8"/>
    <p:sldId id="321" r:id="rId9"/>
    <p:sldId id="322" r:id="rId10"/>
    <p:sldId id="323" r:id="rId11"/>
    <p:sldId id="326" r:id="rId12"/>
    <p:sldId id="338" r:id="rId13"/>
    <p:sldId id="329" r:id="rId14"/>
    <p:sldId id="330" r:id="rId15"/>
    <p:sldId id="331" r:id="rId16"/>
    <p:sldId id="335" r:id="rId17"/>
  </p:sldIdLst>
  <p:sldSz cx="12192000" cy="6858000"/>
  <p:notesSz cx="6858000" cy="99187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22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D2DC30-A6C2-40CE-B730-EE009B53F17E}" type="doc">
      <dgm:prSet loTypeId="urn:microsoft.com/office/officeart/2008/layout/LinedList" loCatId="Inbox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F003DBC6-A305-46F6-9BB0-EA09BD3B195B}">
      <dgm:prSet/>
      <dgm:spPr/>
      <dgm:t>
        <a:bodyPr/>
        <a:lstStyle/>
        <a:p>
          <a:r>
            <a:rPr lang="en-US" b="1"/>
            <a:t>The saliva has following functions:</a:t>
          </a:r>
          <a:endParaRPr lang="en-US"/>
        </a:p>
      </dgm:t>
    </dgm:pt>
    <dgm:pt modelId="{3751C547-639A-474B-8582-21C621BC8829}" type="parTrans" cxnId="{E72E04BD-FFD0-4341-9964-5010C9B8A014}">
      <dgm:prSet/>
      <dgm:spPr/>
      <dgm:t>
        <a:bodyPr/>
        <a:lstStyle/>
        <a:p>
          <a:endParaRPr lang="en-US"/>
        </a:p>
      </dgm:t>
    </dgm:pt>
    <dgm:pt modelId="{A6B2757C-54B5-4941-B746-0B07A12CB4B1}" type="sibTrans" cxnId="{E72E04BD-FFD0-4341-9964-5010C9B8A014}">
      <dgm:prSet/>
      <dgm:spPr/>
      <dgm:t>
        <a:bodyPr/>
        <a:lstStyle/>
        <a:p>
          <a:endParaRPr lang="en-US"/>
        </a:p>
      </dgm:t>
    </dgm:pt>
    <dgm:pt modelId="{A806BB16-516B-47DA-9072-77CF9D340206}">
      <dgm:prSet/>
      <dgm:spPr/>
      <dgm:t>
        <a:bodyPr/>
        <a:lstStyle/>
        <a:p>
          <a:r>
            <a:rPr lang="en-US"/>
            <a:t>Lubrication of the feed.</a:t>
          </a:r>
        </a:p>
      </dgm:t>
    </dgm:pt>
    <dgm:pt modelId="{8C2E9E5F-3EA9-4BF5-8FEF-7FE7500B8E58}" type="parTrans" cxnId="{8EE494F5-B348-4911-8AC4-BE58929B7438}">
      <dgm:prSet/>
      <dgm:spPr/>
      <dgm:t>
        <a:bodyPr/>
        <a:lstStyle/>
        <a:p>
          <a:endParaRPr lang="en-US"/>
        </a:p>
      </dgm:t>
    </dgm:pt>
    <dgm:pt modelId="{45FB09F0-8688-4464-815D-AA836E99CA4C}" type="sibTrans" cxnId="{8EE494F5-B348-4911-8AC4-BE58929B7438}">
      <dgm:prSet/>
      <dgm:spPr/>
      <dgm:t>
        <a:bodyPr/>
        <a:lstStyle/>
        <a:p>
          <a:endParaRPr lang="en-US"/>
        </a:p>
      </dgm:t>
    </dgm:pt>
    <dgm:pt modelId="{536C335A-743C-4FE9-AEB3-66171A9CBB73}">
      <dgm:prSet/>
      <dgm:spPr/>
      <dgm:t>
        <a:bodyPr/>
        <a:lstStyle/>
        <a:p>
          <a:r>
            <a:rPr lang="en-US"/>
            <a:t>Digestion, it contains salivary amylase which is responsible for carbohydrates digestion. </a:t>
          </a:r>
        </a:p>
      </dgm:t>
    </dgm:pt>
    <dgm:pt modelId="{2EED54AD-BC99-4EDC-A384-2DA086AE266F}" type="parTrans" cxnId="{7D874A53-01BF-4277-BC67-94DD6DB154E1}">
      <dgm:prSet/>
      <dgm:spPr/>
      <dgm:t>
        <a:bodyPr/>
        <a:lstStyle/>
        <a:p>
          <a:endParaRPr lang="en-US"/>
        </a:p>
      </dgm:t>
    </dgm:pt>
    <dgm:pt modelId="{8794E5AC-17EF-41E0-AD54-45733F83C6F1}" type="sibTrans" cxnId="{7D874A53-01BF-4277-BC67-94DD6DB154E1}">
      <dgm:prSet/>
      <dgm:spPr/>
      <dgm:t>
        <a:bodyPr/>
        <a:lstStyle/>
        <a:p>
          <a:endParaRPr lang="en-US"/>
        </a:p>
      </dgm:t>
    </dgm:pt>
    <dgm:pt modelId="{5FBCDB98-7DA7-4D2F-965D-2399102FAC86}">
      <dgm:prSet/>
      <dgm:spPr/>
      <dgm:t>
        <a:bodyPr/>
        <a:lstStyle/>
        <a:p>
          <a:r>
            <a:rPr lang="en-US"/>
            <a:t>Acts as a buffer, it contains bicarbonate and other salts.</a:t>
          </a:r>
        </a:p>
      </dgm:t>
    </dgm:pt>
    <dgm:pt modelId="{FDE17BB3-4BE2-47FF-B6A3-DB3B846AABE6}" type="parTrans" cxnId="{AE958EF2-945D-4AAA-BBA6-7D06A071F330}">
      <dgm:prSet/>
      <dgm:spPr/>
      <dgm:t>
        <a:bodyPr/>
        <a:lstStyle/>
        <a:p>
          <a:endParaRPr lang="en-US"/>
        </a:p>
      </dgm:t>
    </dgm:pt>
    <dgm:pt modelId="{98223767-6BCF-4606-BB55-677D3FBB28FD}" type="sibTrans" cxnId="{AE958EF2-945D-4AAA-BBA6-7D06A071F330}">
      <dgm:prSet/>
      <dgm:spPr/>
      <dgm:t>
        <a:bodyPr/>
        <a:lstStyle/>
        <a:p>
          <a:endParaRPr lang="en-US"/>
        </a:p>
      </dgm:t>
    </dgm:pt>
    <dgm:pt modelId="{E213EC56-1C17-4477-9307-F0E4B9D692A0}">
      <dgm:prSet/>
      <dgm:spPr/>
      <dgm:t>
        <a:bodyPr/>
        <a:lstStyle/>
        <a:p>
          <a:r>
            <a:rPr lang="en-US"/>
            <a:t>Helps tasting the feed.</a:t>
          </a:r>
        </a:p>
      </dgm:t>
    </dgm:pt>
    <dgm:pt modelId="{F8806E70-F952-48E1-983F-D4F3A40967D2}" type="parTrans" cxnId="{23703B3D-7357-49A3-9038-67363930BCA7}">
      <dgm:prSet/>
      <dgm:spPr/>
      <dgm:t>
        <a:bodyPr/>
        <a:lstStyle/>
        <a:p>
          <a:endParaRPr lang="en-US"/>
        </a:p>
      </dgm:t>
    </dgm:pt>
    <dgm:pt modelId="{12DC2A3F-7500-4D5B-975C-0C7BDC7408F3}" type="sibTrans" cxnId="{23703B3D-7357-49A3-9038-67363930BCA7}">
      <dgm:prSet/>
      <dgm:spPr/>
      <dgm:t>
        <a:bodyPr/>
        <a:lstStyle/>
        <a:p>
          <a:endParaRPr lang="en-US"/>
        </a:p>
      </dgm:t>
    </dgm:pt>
    <dgm:pt modelId="{71E354B8-D518-496F-81B4-D037D7F5CB1B}">
      <dgm:prSet/>
      <dgm:spPr/>
      <dgm:t>
        <a:bodyPr/>
        <a:lstStyle/>
        <a:p>
          <a:r>
            <a:rPr lang="en-US"/>
            <a:t>Protects the mucous membrane and keeps it moist.</a:t>
          </a:r>
        </a:p>
      </dgm:t>
    </dgm:pt>
    <dgm:pt modelId="{A48ED8E6-CDD0-40A9-B784-6A01936A21EE}" type="parTrans" cxnId="{6F5BB4A6-9396-4AA9-9E85-A40B72F83A69}">
      <dgm:prSet/>
      <dgm:spPr/>
      <dgm:t>
        <a:bodyPr/>
        <a:lstStyle/>
        <a:p>
          <a:endParaRPr lang="en-US"/>
        </a:p>
      </dgm:t>
    </dgm:pt>
    <dgm:pt modelId="{7A35CD66-7794-4906-85B1-9BED2371918A}" type="sibTrans" cxnId="{6F5BB4A6-9396-4AA9-9E85-A40B72F83A69}">
      <dgm:prSet/>
      <dgm:spPr/>
      <dgm:t>
        <a:bodyPr/>
        <a:lstStyle/>
        <a:p>
          <a:endParaRPr lang="en-US"/>
        </a:p>
      </dgm:t>
    </dgm:pt>
    <dgm:pt modelId="{836B8CD0-57AC-47B7-A6C4-F66DED452F0B}">
      <dgm:prSet/>
      <dgm:spPr/>
      <dgm:t>
        <a:bodyPr/>
        <a:lstStyle/>
        <a:p>
          <a:r>
            <a:rPr lang="en-US"/>
            <a:t>Helps regulate the body temperature.</a:t>
          </a:r>
        </a:p>
      </dgm:t>
    </dgm:pt>
    <dgm:pt modelId="{23E9D64D-8BFE-47B6-9C18-8FE059F76395}" type="parTrans" cxnId="{B6C375B7-D3ED-4988-91F4-8729ED2B997E}">
      <dgm:prSet/>
      <dgm:spPr/>
      <dgm:t>
        <a:bodyPr/>
        <a:lstStyle/>
        <a:p>
          <a:endParaRPr lang="en-US"/>
        </a:p>
      </dgm:t>
    </dgm:pt>
    <dgm:pt modelId="{2B7D7239-9753-47FB-B067-3AC3AE5FD75F}" type="sibTrans" cxnId="{B6C375B7-D3ED-4988-91F4-8729ED2B997E}">
      <dgm:prSet/>
      <dgm:spPr/>
      <dgm:t>
        <a:bodyPr/>
        <a:lstStyle/>
        <a:p>
          <a:endParaRPr lang="en-US"/>
        </a:p>
      </dgm:t>
    </dgm:pt>
    <dgm:pt modelId="{C730B09D-2E53-4EC8-90A3-32463D0530C0}">
      <dgm:prSet/>
      <dgm:spPr/>
      <dgm:t>
        <a:bodyPr/>
        <a:lstStyle/>
        <a:p>
          <a:r>
            <a:rPr lang="en-US"/>
            <a:t>Contain enzyme known as muramidase which is bacteriocidal in nature and thus it produces the local immunity</a:t>
          </a:r>
        </a:p>
      </dgm:t>
    </dgm:pt>
    <dgm:pt modelId="{CF56D883-8F5D-4D68-962E-1BD59939D3B5}" type="parTrans" cxnId="{F2761D4C-47BA-4D3F-91E4-5E442A15D810}">
      <dgm:prSet/>
      <dgm:spPr/>
      <dgm:t>
        <a:bodyPr/>
        <a:lstStyle/>
        <a:p>
          <a:endParaRPr lang="en-US"/>
        </a:p>
      </dgm:t>
    </dgm:pt>
    <dgm:pt modelId="{C462FAAF-414B-4E1E-AF8C-1D05A5944BF6}" type="sibTrans" cxnId="{F2761D4C-47BA-4D3F-91E4-5E442A15D810}">
      <dgm:prSet/>
      <dgm:spPr/>
      <dgm:t>
        <a:bodyPr/>
        <a:lstStyle/>
        <a:p>
          <a:endParaRPr lang="en-US"/>
        </a:p>
      </dgm:t>
    </dgm:pt>
    <dgm:pt modelId="{15A47FB9-8232-4845-996E-A87AC09E5BA1}" type="pres">
      <dgm:prSet presAssocID="{C8D2DC30-A6C2-40CE-B730-EE009B53F17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D48DBE9-ECBE-413C-BBE5-206EBAD3692C}" type="pres">
      <dgm:prSet presAssocID="{F003DBC6-A305-46F6-9BB0-EA09BD3B195B}" presName="thickLine" presStyleLbl="alignNode1" presStyleIdx="0" presStyleCnt="1"/>
      <dgm:spPr/>
    </dgm:pt>
    <dgm:pt modelId="{F556B832-CDCB-41AB-9A0B-C96F82ECF999}" type="pres">
      <dgm:prSet presAssocID="{F003DBC6-A305-46F6-9BB0-EA09BD3B195B}" presName="horz1" presStyleCnt="0"/>
      <dgm:spPr/>
    </dgm:pt>
    <dgm:pt modelId="{9C3D40FC-053F-427B-8897-52977DB33544}" type="pres">
      <dgm:prSet presAssocID="{F003DBC6-A305-46F6-9BB0-EA09BD3B195B}" presName="tx1" presStyleLbl="revTx" presStyleIdx="0" presStyleCnt="8"/>
      <dgm:spPr/>
      <dgm:t>
        <a:bodyPr/>
        <a:lstStyle/>
        <a:p>
          <a:endParaRPr lang="tr-TR"/>
        </a:p>
      </dgm:t>
    </dgm:pt>
    <dgm:pt modelId="{C0B2CFC0-6650-4A81-9576-D963DE4AEA2F}" type="pres">
      <dgm:prSet presAssocID="{F003DBC6-A305-46F6-9BB0-EA09BD3B195B}" presName="vert1" presStyleCnt="0"/>
      <dgm:spPr/>
    </dgm:pt>
    <dgm:pt modelId="{73E409C5-2F49-4A0A-B20C-66620F881D7E}" type="pres">
      <dgm:prSet presAssocID="{A806BB16-516B-47DA-9072-77CF9D340206}" presName="vertSpace2a" presStyleCnt="0"/>
      <dgm:spPr/>
    </dgm:pt>
    <dgm:pt modelId="{B7AFAB87-7878-41A1-B720-2C166F8789C7}" type="pres">
      <dgm:prSet presAssocID="{A806BB16-516B-47DA-9072-77CF9D340206}" presName="horz2" presStyleCnt="0"/>
      <dgm:spPr/>
    </dgm:pt>
    <dgm:pt modelId="{1059DF50-9EB3-4A52-BF5C-090703A81517}" type="pres">
      <dgm:prSet presAssocID="{A806BB16-516B-47DA-9072-77CF9D340206}" presName="horzSpace2" presStyleCnt="0"/>
      <dgm:spPr/>
    </dgm:pt>
    <dgm:pt modelId="{41E77239-C805-4F06-A0F4-A056574EF73C}" type="pres">
      <dgm:prSet presAssocID="{A806BB16-516B-47DA-9072-77CF9D340206}" presName="tx2" presStyleLbl="revTx" presStyleIdx="1" presStyleCnt="8"/>
      <dgm:spPr/>
      <dgm:t>
        <a:bodyPr/>
        <a:lstStyle/>
        <a:p>
          <a:endParaRPr lang="tr-TR"/>
        </a:p>
      </dgm:t>
    </dgm:pt>
    <dgm:pt modelId="{EF220F44-A9FE-4909-9860-06253B4F311F}" type="pres">
      <dgm:prSet presAssocID="{A806BB16-516B-47DA-9072-77CF9D340206}" presName="vert2" presStyleCnt="0"/>
      <dgm:spPr/>
    </dgm:pt>
    <dgm:pt modelId="{1B2496EB-60DB-4ACE-9DA2-D86F55971E62}" type="pres">
      <dgm:prSet presAssocID="{A806BB16-516B-47DA-9072-77CF9D340206}" presName="thinLine2b" presStyleLbl="callout" presStyleIdx="0" presStyleCnt="7"/>
      <dgm:spPr/>
    </dgm:pt>
    <dgm:pt modelId="{E4A1B7C3-A9D9-4909-B3CF-6CFAE9365F29}" type="pres">
      <dgm:prSet presAssocID="{A806BB16-516B-47DA-9072-77CF9D340206}" presName="vertSpace2b" presStyleCnt="0"/>
      <dgm:spPr/>
    </dgm:pt>
    <dgm:pt modelId="{2C875DFF-D3A6-4E39-B5D8-69AED5CA746C}" type="pres">
      <dgm:prSet presAssocID="{536C335A-743C-4FE9-AEB3-66171A9CBB73}" presName="horz2" presStyleCnt="0"/>
      <dgm:spPr/>
    </dgm:pt>
    <dgm:pt modelId="{3AF40E02-BEAB-4DC0-ACFB-0549A586700E}" type="pres">
      <dgm:prSet presAssocID="{536C335A-743C-4FE9-AEB3-66171A9CBB73}" presName="horzSpace2" presStyleCnt="0"/>
      <dgm:spPr/>
    </dgm:pt>
    <dgm:pt modelId="{34B6E12E-933E-4B26-BCDA-C4F4129E8FF5}" type="pres">
      <dgm:prSet presAssocID="{536C335A-743C-4FE9-AEB3-66171A9CBB73}" presName="tx2" presStyleLbl="revTx" presStyleIdx="2" presStyleCnt="8"/>
      <dgm:spPr/>
      <dgm:t>
        <a:bodyPr/>
        <a:lstStyle/>
        <a:p>
          <a:endParaRPr lang="tr-TR"/>
        </a:p>
      </dgm:t>
    </dgm:pt>
    <dgm:pt modelId="{14C1C31A-69EF-44E6-B64A-1D8CC1BC2B04}" type="pres">
      <dgm:prSet presAssocID="{536C335A-743C-4FE9-AEB3-66171A9CBB73}" presName="vert2" presStyleCnt="0"/>
      <dgm:spPr/>
    </dgm:pt>
    <dgm:pt modelId="{9F79FA66-F066-4771-AB0A-8B40C5E5DA35}" type="pres">
      <dgm:prSet presAssocID="{536C335A-743C-4FE9-AEB3-66171A9CBB73}" presName="thinLine2b" presStyleLbl="callout" presStyleIdx="1" presStyleCnt="7"/>
      <dgm:spPr/>
    </dgm:pt>
    <dgm:pt modelId="{A88F5530-9D16-464A-AC01-1027ED6D66E8}" type="pres">
      <dgm:prSet presAssocID="{536C335A-743C-4FE9-AEB3-66171A9CBB73}" presName="vertSpace2b" presStyleCnt="0"/>
      <dgm:spPr/>
    </dgm:pt>
    <dgm:pt modelId="{5134EBCA-81E9-4764-992A-5F1C5B917184}" type="pres">
      <dgm:prSet presAssocID="{5FBCDB98-7DA7-4D2F-965D-2399102FAC86}" presName="horz2" presStyleCnt="0"/>
      <dgm:spPr/>
    </dgm:pt>
    <dgm:pt modelId="{EF8BB3DA-8A6C-463D-A2B7-A49CE660EC91}" type="pres">
      <dgm:prSet presAssocID="{5FBCDB98-7DA7-4D2F-965D-2399102FAC86}" presName="horzSpace2" presStyleCnt="0"/>
      <dgm:spPr/>
    </dgm:pt>
    <dgm:pt modelId="{56AACCF4-2DB9-4414-9214-BE9FD6B8CCD7}" type="pres">
      <dgm:prSet presAssocID="{5FBCDB98-7DA7-4D2F-965D-2399102FAC86}" presName="tx2" presStyleLbl="revTx" presStyleIdx="3" presStyleCnt="8"/>
      <dgm:spPr/>
      <dgm:t>
        <a:bodyPr/>
        <a:lstStyle/>
        <a:p>
          <a:endParaRPr lang="tr-TR"/>
        </a:p>
      </dgm:t>
    </dgm:pt>
    <dgm:pt modelId="{CF092F9F-67E8-4FD0-841A-5F8CB360E109}" type="pres">
      <dgm:prSet presAssocID="{5FBCDB98-7DA7-4D2F-965D-2399102FAC86}" presName="vert2" presStyleCnt="0"/>
      <dgm:spPr/>
    </dgm:pt>
    <dgm:pt modelId="{4C3F6EAB-3B14-4FFF-97AD-7881CA4BC9EE}" type="pres">
      <dgm:prSet presAssocID="{5FBCDB98-7DA7-4D2F-965D-2399102FAC86}" presName="thinLine2b" presStyleLbl="callout" presStyleIdx="2" presStyleCnt="7"/>
      <dgm:spPr/>
    </dgm:pt>
    <dgm:pt modelId="{AFB5D6EB-1979-4E66-81AA-11B9328B1CB8}" type="pres">
      <dgm:prSet presAssocID="{5FBCDB98-7DA7-4D2F-965D-2399102FAC86}" presName="vertSpace2b" presStyleCnt="0"/>
      <dgm:spPr/>
    </dgm:pt>
    <dgm:pt modelId="{A15CCC5F-B154-416F-9E0E-108435CF5F54}" type="pres">
      <dgm:prSet presAssocID="{E213EC56-1C17-4477-9307-F0E4B9D692A0}" presName="horz2" presStyleCnt="0"/>
      <dgm:spPr/>
    </dgm:pt>
    <dgm:pt modelId="{D995F223-0D31-4163-AC7D-A3233C035AED}" type="pres">
      <dgm:prSet presAssocID="{E213EC56-1C17-4477-9307-F0E4B9D692A0}" presName="horzSpace2" presStyleCnt="0"/>
      <dgm:spPr/>
    </dgm:pt>
    <dgm:pt modelId="{E1CFE1A6-FFF5-422F-A256-2CFE34455EBC}" type="pres">
      <dgm:prSet presAssocID="{E213EC56-1C17-4477-9307-F0E4B9D692A0}" presName="tx2" presStyleLbl="revTx" presStyleIdx="4" presStyleCnt="8"/>
      <dgm:spPr/>
      <dgm:t>
        <a:bodyPr/>
        <a:lstStyle/>
        <a:p>
          <a:endParaRPr lang="tr-TR"/>
        </a:p>
      </dgm:t>
    </dgm:pt>
    <dgm:pt modelId="{DE3B1166-B492-433B-87C5-263B256DCBF7}" type="pres">
      <dgm:prSet presAssocID="{E213EC56-1C17-4477-9307-F0E4B9D692A0}" presName="vert2" presStyleCnt="0"/>
      <dgm:spPr/>
    </dgm:pt>
    <dgm:pt modelId="{7B1E4534-9444-4531-B76D-16547ED9FD10}" type="pres">
      <dgm:prSet presAssocID="{E213EC56-1C17-4477-9307-F0E4B9D692A0}" presName="thinLine2b" presStyleLbl="callout" presStyleIdx="3" presStyleCnt="7"/>
      <dgm:spPr/>
    </dgm:pt>
    <dgm:pt modelId="{62D9BD96-7615-43BB-8C7D-A40783849564}" type="pres">
      <dgm:prSet presAssocID="{E213EC56-1C17-4477-9307-F0E4B9D692A0}" presName="vertSpace2b" presStyleCnt="0"/>
      <dgm:spPr/>
    </dgm:pt>
    <dgm:pt modelId="{DF623A44-E5EA-4215-83C8-852526D6E911}" type="pres">
      <dgm:prSet presAssocID="{71E354B8-D518-496F-81B4-D037D7F5CB1B}" presName="horz2" presStyleCnt="0"/>
      <dgm:spPr/>
    </dgm:pt>
    <dgm:pt modelId="{449B6EC0-889F-43EB-8C54-8D3A7B1A57A2}" type="pres">
      <dgm:prSet presAssocID="{71E354B8-D518-496F-81B4-D037D7F5CB1B}" presName="horzSpace2" presStyleCnt="0"/>
      <dgm:spPr/>
    </dgm:pt>
    <dgm:pt modelId="{BF72955C-7DFA-4A1C-94DA-C16A2866665F}" type="pres">
      <dgm:prSet presAssocID="{71E354B8-D518-496F-81B4-D037D7F5CB1B}" presName="tx2" presStyleLbl="revTx" presStyleIdx="5" presStyleCnt="8"/>
      <dgm:spPr/>
      <dgm:t>
        <a:bodyPr/>
        <a:lstStyle/>
        <a:p>
          <a:endParaRPr lang="tr-TR"/>
        </a:p>
      </dgm:t>
    </dgm:pt>
    <dgm:pt modelId="{12484821-0316-41DC-B3C5-5B4627347C1B}" type="pres">
      <dgm:prSet presAssocID="{71E354B8-D518-496F-81B4-D037D7F5CB1B}" presName="vert2" presStyleCnt="0"/>
      <dgm:spPr/>
    </dgm:pt>
    <dgm:pt modelId="{6A544458-3AAA-43F7-837E-89D59938A9B2}" type="pres">
      <dgm:prSet presAssocID="{71E354B8-D518-496F-81B4-D037D7F5CB1B}" presName="thinLine2b" presStyleLbl="callout" presStyleIdx="4" presStyleCnt="7"/>
      <dgm:spPr/>
    </dgm:pt>
    <dgm:pt modelId="{C8CA3956-DCBB-442B-8663-C0F595431EF5}" type="pres">
      <dgm:prSet presAssocID="{71E354B8-D518-496F-81B4-D037D7F5CB1B}" presName="vertSpace2b" presStyleCnt="0"/>
      <dgm:spPr/>
    </dgm:pt>
    <dgm:pt modelId="{6784F8FB-D20E-4A77-BFE1-511FD91EF4B0}" type="pres">
      <dgm:prSet presAssocID="{836B8CD0-57AC-47B7-A6C4-F66DED452F0B}" presName="horz2" presStyleCnt="0"/>
      <dgm:spPr/>
    </dgm:pt>
    <dgm:pt modelId="{326AB26A-9FBC-4441-9D8A-414EA14F6665}" type="pres">
      <dgm:prSet presAssocID="{836B8CD0-57AC-47B7-A6C4-F66DED452F0B}" presName="horzSpace2" presStyleCnt="0"/>
      <dgm:spPr/>
    </dgm:pt>
    <dgm:pt modelId="{AD602045-713B-4845-8D3E-DBCF6374AD27}" type="pres">
      <dgm:prSet presAssocID="{836B8CD0-57AC-47B7-A6C4-F66DED452F0B}" presName="tx2" presStyleLbl="revTx" presStyleIdx="6" presStyleCnt="8"/>
      <dgm:spPr/>
      <dgm:t>
        <a:bodyPr/>
        <a:lstStyle/>
        <a:p>
          <a:endParaRPr lang="tr-TR"/>
        </a:p>
      </dgm:t>
    </dgm:pt>
    <dgm:pt modelId="{0CFAABF8-8F15-4BB2-90AB-946EA91A1C55}" type="pres">
      <dgm:prSet presAssocID="{836B8CD0-57AC-47B7-A6C4-F66DED452F0B}" presName="vert2" presStyleCnt="0"/>
      <dgm:spPr/>
    </dgm:pt>
    <dgm:pt modelId="{6652B475-B455-40C7-8CBC-A3000887EFE8}" type="pres">
      <dgm:prSet presAssocID="{836B8CD0-57AC-47B7-A6C4-F66DED452F0B}" presName="thinLine2b" presStyleLbl="callout" presStyleIdx="5" presStyleCnt="7"/>
      <dgm:spPr/>
    </dgm:pt>
    <dgm:pt modelId="{7693735C-40B4-47BD-8204-80F55B2D48B0}" type="pres">
      <dgm:prSet presAssocID="{836B8CD0-57AC-47B7-A6C4-F66DED452F0B}" presName="vertSpace2b" presStyleCnt="0"/>
      <dgm:spPr/>
    </dgm:pt>
    <dgm:pt modelId="{B3CD0AF2-04F3-49FC-A040-376DC2142789}" type="pres">
      <dgm:prSet presAssocID="{C730B09D-2E53-4EC8-90A3-32463D0530C0}" presName="horz2" presStyleCnt="0"/>
      <dgm:spPr/>
    </dgm:pt>
    <dgm:pt modelId="{222A2F43-BE10-410D-B8D8-52215F3052BD}" type="pres">
      <dgm:prSet presAssocID="{C730B09D-2E53-4EC8-90A3-32463D0530C0}" presName="horzSpace2" presStyleCnt="0"/>
      <dgm:spPr/>
    </dgm:pt>
    <dgm:pt modelId="{90B5C3FB-7A2E-4888-93C7-FB81A3AD91C4}" type="pres">
      <dgm:prSet presAssocID="{C730B09D-2E53-4EC8-90A3-32463D0530C0}" presName="tx2" presStyleLbl="revTx" presStyleIdx="7" presStyleCnt="8"/>
      <dgm:spPr/>
      <dgm:t>
        <a:bodyPr/>
        <a:lstStyle/>
        <a:p>
          <a:endParaRPr lang="tr-TR"/>
        </a:p>
      </dgm:t>
    </dgm:pt>
    <dgm:pt modelId="{9C180E16-45CF-469F-88EF-F88BED145D3F}" type="pres">
      <dgm:prSet presAssocID="{C730B09D-2E53-4EC8-90A3-32463D0530C0}" presName="vert2" presStyleCnt="0"/>
      <dgm:spPr/>
    </dgm:pt>
    <dgm:pt modelId="{135EEECA-B35A-451A-ACBC-7355C364E6A8}" type="pres">
      <dgm:prSet presAssocID="{C730B09D-2E53-4EC8-90A3-32463D0530C0}" presName="thinLine2b" presStyleLbl="callout" presStyleIdx="6" presStyleCnt="7"/>
      <dgm:spPr/>
    </dgm:pt>
    <dgm:pt modelId="{8703D174-4D67-4C18-B089-2EA2AA8C59FA}" type="pres">
      <dgm:prSet presAssocID="{C730B09D-2E53-4EC8-90A3-32463D0530C0}" presName="vertSpace2b" presStyleCnt="0"/>
      <dgm:spPr/>
    </dgm:pt>
  </dgm:ptLst>
  <dgm:cxnLst>
    <dgm:cxn modelId="{25DF4F99-4114-48EC-B679-53C3B341A471}" type="presOf" srcId="{A806BB16-516B-47DA-9072-77CF9D340206}" destId="{41E77239-C805-4F06-A0F4-A056574EF73C}" srcOrd="0" destOrd="0" presId="urn:microsoft.com/office/officeart/2008/layout/LinedList"/>
    <dgm:cxn modelId="{C9C18882-C6FD-4C63-8D0A-0EEE868D9A60}" type="presOf" srcId="{5FBCDB98-7DA7-4D2F-965D-2399102FAC86}" destId="{56AACCF4-2DB9-4414-9214-BE9FD6B8CCD7}" srcOrd="0" destOrd="0" presId="urn:microsoft.com/office/officeart/2008/layout/LinedList"/>
    <dgm:cxn modelId="{6F5BB4A6-9396-4AA9-9E85-A40B72F83A69}" srcId="{F003DBC6-A305-46F6-9BB0-EA09BD3B195B}" destId="{71E354B8-D518-496F-81B4-D037D7F5CB1B}" srcOrd="4" destOrd="0" parTransId="{A48ED8E6-CDD0-40A9-B784-6A01936A21EE}" sibTransId="{7A35CD66-7794-4906-85B1-9BED2371918A}"/>
    <dgm:cxn modelId="{41AA4ABA-88AB-4F9E-85A5-4F1473B2B70F}" type="presOf" srcId="{536C335A-743C-4FE9-AEB3-66171A9CBB73}" destId="{34B6E12E-933E-4B26-BCDA-C4F4129E8FF5}" srcOrd="0" destOrd="0" presId="urn:microsoft.com/office/officeart/2008/layout/LinedList"/>
    <dgm:cxn modelId="{B6C375B7-D3ED-4988-91F4-8729ED2B997E}" srcId="{F003DBC6-A305-46F6-9BB0-EA09BD3B195B}" destId="{836B8CD0-57AC-47B7-A6C4-F66DED452F0B}" srcOrd="5" destOrd="0" parTransId="{23E9D64D-8BFE-47B6-9C18-8FE059F76395}" sibTransId="{2B7D7239-9753-47FB-B067-3AC3AE5FD75F}"/>
    <dgm:cxn modelId="{23703B3D-7357-49A3-9038-67363930BCA7}" srcId="{F003DBC6-A305-46F6-9BB0-EA09BD3B195B}" destId="{E213EC56-1C17-4477-9307-F0E4B9D692A0}" srcOrd="3" destOrd="0" parTransId="{F8806E70-F952-48E1-983F-D4F3A40967D2}" sibTransId="{12DC2A3F-7500-4D5B-975C-0C7BDC7408F3}"/>
    <dgm:cxn modelId="{8EE494F5-B348-4911-8AC4-BE58929B7438}" srcId="{F003DBC6-A305-46F6-9BB0-EA09BD3B195B}" destId="{A806BB16-516B-47DA-9072-77CF9D340206}" srcOrd="0" destOrd="0" parTransId="{8C2E9E5F-3EA9-4BF5-8FEF-7FE7500B8E58}" sibTransId="{45FB09F0-8688-4464-815D-AA836E99CA4C}"/>
    <dgm:cxn modelId="{D5959075-8EA3-480E-804D-D8B6C0EE9692}" type="presOf" srcId="{836B8CD0-57AC-47B7-A6C4-F66DED452F0B}" destId="{AD602045-713B-4845-8D3E-DBCF6374AD27}" srcOrd="0" destOrd="0" presId="urn:microsoft.com/office/officeart/2008/layout/LinedList"/>
    <dgm:cxn modelId="{35D1D9E3-1AF4-49F0-9FDC-C083227D29AE}" type="presOf" srcId="{C8D2DC30-A6C2-40CE-B730-EE009B53F17E}" destId="{15A47FB9-8232-4845-996E-A87AC09E5BA1}" srcOrd="0" destOrd="0" presId="urn:microsoft.com/office/officeart/2008/layout/LinedList"/>
    <dgm:cxn modelId="{E72E04BD-FFD0-4341-9964-5010C9B8A014}" srcId="{C8D2DC30-A6C2-40CE-B730-EE009B53F17E}" destId="{F003DBC6-A305-46F6-9BB0-EA09BD3B195B}" srcOrd="0" destOrd="0" parTransId="{3751C547-639A-474B-8582-21C621BC8829}" sibTransId="{A6B2757C-54B5-4941-B746-0B07A12CB4B1}"/>
    <dgm:cxn modelId="{F3132A7A-E872-4CD5-A4BD-537B34ADF1B5}" type="presOf" srcId="{71E354B8-D518-496F-81B4-D037D7F5CB1B}" destId="{BF72955C-7DFA-4A1C-94DA-C16A2866665F}" srcOrd="0" destOrd="0" presId="urn:microsoft.com/office/officeart/2008/layout/LinedList"/>
    <dgm:cxn modelId="{7D874A53-01BF-4277-BC67-94DD6DB154E1}" srcId="{F003DBC6-A305-46F6-9BB0-EA09BD3B195B}" destId="{536C335A-743C-4FE9-AEB3-66171A9CBB73}" srcOrd="1" destOrd="0" parTransId="{2EED54AD-BC99-4EDC-A384-2DA086AE266F}" sibTransId="{8794E5AC-17EF-41E0-AD54-45733F83C6F1}"/>
    <dgm:cxn modelId="{891F010F-CEE2-467A-BB1C-092AD0B186F3}" type="presOf" srcId="{C730B09D-2E53-4EC8-90A3-32463D0530C0}" destId="{90B5C3FB-7A2E-4888-93C7-FB81A3AD91C4}" srcOrd="0" destOrd="0" presId="urn:microsoft.com/office/officeart/2008/layout/LinedList"/>
    <dgm:cxn modelId="{B8C9221A-0E9B-4D95-AAA8-379E55FB6CCC}" type="presOf" srcId="{E213EC56-1C17-4477-9307-F0E4B9D692A0}" destId="{E1CFE1A6-FFF5-422F-A256-2CFE34455EBC}" srcOrd="0" destOrd="0" presId="urn:microsoft.com/office/officeart/2008/layout/LinedList"/>
    <dgm:cxn modelId="{F2761D4C-47BA-4D3F-91E4-5E442A15D810}" srcId="{F003DBC6-A305-46F6-9BB0-EA09BD3B195B}" destId="{C730B09D-2E53-4EC8-90A3-32463D0530C0}" srcOrd="6" destOrd="0" parTransId="{CF56D883-8F5D-4D68-962E-1BD59939D3B5}" sibTransId="{C462FAAF-414B-4E1E-AF8C-1D05A5944BF6}"/>
    <dgm:cxn modelId="{AE958EF2-945D-4AAA-BBA6-7D06A071F330}" srcId="{F003DBC6-A305-46F6-9BB0-EA09BD3B195B}" destId="{5FBCDB98-7DA7-4D2F-965D-2399102FAC86}" srcOrd="2" destOrd="0" parTransId="{FDE17BB3-4BE2-47FF-B6A3-DB3B846AABE6}" sibTransId="{98223767-6BCF-4606-BB55-677D3FBB28FD}"/>
    <dgm:cxn modelId="{C06BC6F6-CE57-4A71-B329-872B99F13999}" type="presOf" srcId="{F003DBC6-A305-46F6-9BB0-EA09BD3B195B}" destId="{9C3D40FC-053F-427B-8897-52977DB33544}" srcOrd="0" destOrd="0" presId="urn:microsoft.com/office/officeart/2008/layout/LinedList"/>
    <dgm:cxn modelId="{9F76CC0F-BE96-4FF7-9F2C-4CD8AAEC6595}" type="presParOf" srcId="{15A47FB9-8232-4845-996E-A87AC09E5BA1}" destId="{2D48DBE9-ECBE-413C-BBE5-206EBAD3692C}" srcOrd="0" destOrd="0" presId="urn:microsoft.com/office/officeart/2008/layout/LinedList"/>
    <dgm:cxn modelId="{6428928F-83F8-47CB-93F9-910F92C39D9E}" type="presParOf" srcId="{15A47FB9-8232-4845-996E-A87AC09E5BA1}" destId="{F556B832-CDCB-41AB-9A0B-C96F82ECF999}" srcOrd="1" destOrd="0" presId="urn:microsoft.com/office/officeart/2008/layout/LinedList"/>
    <dgm:cxn modelId="{3A6FABCF-6160-4CFA-AC1C-E57F74E2BA40}" type="presParOf" srcId="{F556B832-CDCB-41AB-9A0B-C96F82ECF999}" destId="{9C3D40FC-053F-427B-8897-52977DB33544}" srcOrd="0" destOrd="0" presId="urn:microsoft.com/office/officeart/2008/layout/LinedList"/>
    <dgm:cxn modelId="{8FD3ECA1-11C8-4880-A727-D7C880FDA653}" type="presParOf" srcId="{F556B832-CDCB-41AB-9A0B-C96F82ECF999}" destId="{C0B2CFC0-6650-4A81-9576-D963DE4AEA2F}" srcOrd="1" destOrd="0" presId="urn:microsoft.com/office/officeart/2008/layout/LinedList"/>
    <dgm:cxn modelId="{7B6313BF-5532-4353-85CA-1C6A1F715D61}" type="presParOf" srcId="{C0B2CFC0-6650-4A81-9576-D963DE4AEA2F}" destId="{73E409C5-2F49-4A0A-B20C-66620F881D7E}" srcOrd="0" destOrd="0" presId="urn:microsoft.com/office/officeart/2008/layout/LinedList"/>
    <dgm:cxn modelId="{97426FDF-4D5D-40C0-97EA-B04CDB74F95E}" type="presParOf" srcId="{C0B2CFC0-6650-4A81-9576-D963DE4AEA2F}" destId="{B7AFAB87-7878-41A1-B720-2C166F8789C7}" srcOrd="1" destOrd="0" presId="urn:microsoft.com/office/officeart/2008/layout/LinedList"/>
    <dgm:cxn modelId="{14B7404B-28F2-48ED-8195-436613BA759F}" type="presParOf" srcId="{B7AFAB87-7878-41A1-B720-2C166F8789C7}" destId="{1059DF50-9EB3-4A52-BF5C-090703A81517}" srcOrd="0" destOrd="0" presId="urn:microsoft.com/office/officeart/2008/layout/LinedList"/>
    <dgm:cxn modelId="{D27A58B9-EF1D-4454-9A2C-27221BC58553}" type="presParOf" srcId="{B7AFAB87-7878-41A1-B720-2C166F8789C7}" destId="{41E77239-C805-4F06-A0F4-A056574EF73C}" srcOrd="1" destOrd="0" presId="urn:microsoft.com/office/officeart/2008/layout/LinedList"/>
    <dgm:cxn modelId="{9E36EA71-2016-45E0-B105-4CDF387DE0D7}" type="presParOf" srcId="{B7AFAB87-7878-41A1-B720-2C166F8789C7}" destId="{EF220F44-A9FE-4909-9860-06253B4F311F}" srcOrd="2" destOrd="0" presId="urn:microsoft.com/office/officeart/2008/layout/LinedList"/>
    <dgm:cxn modelId="{56C3634E-325D-47A2-AA94-14EC8500C974}" type="presParOf" srcId="{C0B2CFC0-6650-4A81-9576-D963DE4AEA2F}" destId="{1B2496EB-60DB-4ACE-9DA2-D86F55971E62}" srcOrd="2" destOrd="0" presId="urn:microsoft.com/office/officeart/2008/layout/LinedList"/>
    <dgm:cxn modelId="{1A26D825-E968-4C38-9C2C-AB06737077BB}" type="presParOf" srcId="{C0B2CFC0-6650-4A81-9576-D963DE4AEA2F}" destId="{E4A1B7C3-A9D9-4909-B3CF-6CFAE9365F29}" srcOrd="3" destOrd="0" presId="urn:microsoft.com/office/officeart/2008/layout/LinedList"/>
    <dgm:cxn modelId="{4550EE84-47C8-48DB-8446-0AD5F07A0282}" type="presParOf" srcId="{C0B2CFC0-6650-4A81-9576-D963DE4AEA2F}" destId="{2C875DFF-D3A6-4E39-B5D8-69AED5CA746C}" srcOrd="4" destOrd="0" presId="urn:microsoft.com/office/officeart/2008/layout/LinedList"/>
    <dgm:cxn modelId="{A219F165-A502-47B2-BE12-8D86F94AB502}" type="presParOf" srcId="{2C875DFF-D3A6-4E39-B5D8-69AED5CA746C}" destId="{3AF40E02-BEAB-4DC0-ACFB-0549A586700E}" srcOrd="0" destOrd="0" presId="urn:microsoft.com/office/officeart/2008/layout/LinedList"/>
    <dgm:cxn modelId="{1D71AC8F-6DDC-40C1-87B7-6C55EAD83526}" type="presParOf" srcId="{2C875DFF-D3A6-4E39-B5D8-69AED5CA746C}" destId="{34B6E12E-933E-4B26-BCDA-C4F4129E8FF5}" srcOrd="1" destOrd="0" presId="urn:microsoft.com/office/officeart/2008/layout/LinedList"/>
    <dgm:cxn modelId="{89668B0C-996C-4A36-A968-9DC0C7123DC7}" type="presParOf" srcId="{2C875DFF-D3A6-4E39-B5D8-69AED5CA746C}" destId="{14C1C31A-69EF-44E6-B64A-1D8CC1BC2B04}" srcOrd="2" destOrd="0" presId="urn:microsoft.com/office/officeart/2008/layout/LinedList"/>
    <dgm:cxn modelId="{1BF98EBE-3760-45FA-AC00-2A0ABD8897C9}" type="presParOf" srcId="{C0B2CFC0-6650-4A81-9576-D963DE4AEA2F}" destId="{9F79FA66-F066-4771-AB0A-8B40C5E5DA35}" srcOrd="5" destOrd="0" presId="urn:microsoft.com/office/officeart/2008/layout/LinedList"/>
    <dgm:cxn modelId="{B911A529-58E7-46E6-913A-A22B6FE86499}" type="presParOf" srcId="{C0B2CFC0-6650-4A81-9576-D963DE4AEA2F}" destId="{A88F5530-9D16-464A-AC01-1027ED6D66E8}" srcOrd="6" destOrd="0" presId="urn:microsoft.com/office/officeart/2008/layout/LinedList"/>
    <dgm:cxn modelId="{077F2BDA-56BF-4B60-8A92-9F21D327BF28}" type="presParOf" srcId="{C0B2CFC0-6650-4A81-9576-D963DE4AEA2F}" destId="{5134EBCA-81E9-4764-992A-5F1C5B917184}" srcOrd="7" destOrd="0" presId="urn:microsoft.com/office/officeart/2008/layout/LinedList"/>
    <dgm:cxn modelId="{AD403485-B9B8-45A1-9A17-9A889849CB6F}" type="presParOf" srcId="{5134EBCA-81E9-4764-992A-5F1C5B917184}" destId="{EF8BB3DA-8A6C-463D-A2B7-A49CE660EC91}" srcOrd="0" destOrd="0" presId="urn:microsoft.com/office/officeart/2008/layout/LinedList"/>
    <dgm:cxn modelId="{FCE9CC3D-6E1E-4A54-96B8-AA067DEF861D}" type="presParOf" srcId="{5134EBCA-81E9-4764-992A-5F1C5B917184}" destId="{56AACCF4-2DB9-4414-9214-BE9FD6B8CCD7}" srcOrd="1" destOrd="0" presId="urn:microsoft.com/office/officeart/2008/layout/LinedList"/>
    <dgm:cxn modelId="{0465F4F7-627B-4AD4-90B9-60CA332A9618}" type="presParOf" srcId="{5134EBCA-81E9-4764-992A-5F1C5B917184}" destId="{CF092F9F-67E8-4FD0-841A-5F8CB360E109}" srcOrd="2" destOrd="0" presId="urn:microsoft.com/office/officeart/2008/layout/LinedList"/>
    <dgm:cxn modelId="{F73DE685-E818-4B38-B5D6-D38B8D748CBC}" type="presParOf" srcId="{C0B2CFC0-6650-4A81-9576-D963DE4AEA2F}" destId="{4C3F6EAB-3B14-4FFF-97AD-7881CA4BC9EE}" srcOrd="8" destOrd="0" presId="urn:microsoft.com/office/officeart/2008/layout/LinedList"/>
    <dgm:cxn modelId="{195E841A-8E0A-428C-9200-4CC6003FC774}" type="presParOf" srcId="{C0B2CFC0-6650-4A81-9576-D963DE4AEA2F}" destId="{AFB5D6EB-1979-4E66-81AA-11B9328B1CB8}" srcOrd="9" destOrd="0" presId="urn:microsoft.com/office/officeart/2008/layout/LinedList"/>
    <dgm:cxn modelId="{25AA724A-3560-4FAD-8AC7-D5B4EF58F5B7}" type="presParOf" srcId="{C0B2CFC0-6650-4A81-9576-D963DE4AEA2F}" destId="{A15CCC5F-B154-416F-9E0E-108435CF5F54}" srcOrd="10" destOrd="0" presId="urn:microsoft.com/office/officeart/2008/layout/LinedList"/>
    <dgm:cxn modelId="{47B8AAB9-B702-4091-BFF7-577F7B712751}" type="presParOf" srcId="{A15CCC5F-B154-416F-9E0E-108435CF5F54}" destId="{D995F223-0D31-4163-AC7D-A3233C035AED}" srcOrd="0" destOrd="0" presId="urn:microsoft.com/office/officeart/2008/layout/LinedList"/>
    <dgm:cxn modelId="{8D6F4915-60DB-48A8-9F2E-1E5B18BF7DA8}" type="presParOf" srcId="{A15CCC5F-B154-416F-9E0E-108435CF5F54}" destId="{E1CFE1A6-FFF5-422F-A256-2CFE34455EBC}" srcOrd="1" destOrd="0" presId="urn:microsoft.com/office/officeart/2008/layout/LinedList"/>
    <dgm:cxn modelId="{494E8995-B0B5-41E2-8397-50DECDC3412D}" type="presParOf" srcId="{A15CCC5F-B154-416F-9E0E-108435CF5F54}" destId="{DE3B1166-B492-433B-87C5-263B256DCBF7}" srcOrd="2" destOrd="0" presId="urn:microsoft.com/office/officeart/2008/layout/LinedList"/>
    <dgm:cxn modelId="{95CE1BB4-022D-4B4F-9C1A-0A2F32787E86}" type="presParOf" srcId="{C0B2CFC0-6650-4A81-9576-D963DE4AEA2F}" destId="{7B1E4534-9444-4531-B76D-16547ED9FD10}" srcOrd="11" destOrd="0" presId="urn:microsoft.com/office/officeart/2008/layout/LinedList"/>
    <dgm:cxn modelId="{2E87EF53-A2AA-4DEB-BB92-2A7379341DBE}" type="presParOf" srcId="{C0B2CFC0-6650-4A81-9576-D963DE4AEA2F}" destId="{62D9BD96-7615-43BB-8C7D-A40783849564}" srcOrd="12" destOrd="0" presId="urn:microsoft.com/office/officeart/2008/layout/LinedList"/>
    <dgm:cxn modelId="{F31E488E-B93E-4A49-B9D4-F82EE014A9CA}" type="presParOf" srcId="{C0B2CFC0-6650-4A81-9576-D963DE4AEA2F}" destId="{DF623A44-E5EA-4215-83C8-852526D6E911}" srcOrd="13" destOrd="0" presId="urn:microsoft.com/office/officeart/2008/layout/LinedList"/>
    <dgm:cxn modelId="{4744456C-F685-41F6-8C3D-C64E2CE04313}" type="presParOf" srcId="{DF623A44-E5EA-4215-83C8-852526D6E911}" destId="{449B6EC0-889F-43EB-8C54-8D3A7B1A57A2}" srcOrd="0" destOrd="0" presId="urn:microsoft.com/office/officeart/2008/layout/LinedList"/>
    <dgm:cxn modelId="{BC9BB9DB-BF83-47D2-9F32-4CF9ED980268}" type="presParOf" srcId="{DF623A44-E5EA-4215-83C8-852526D6E911}" destId="{BF72955C-7DFA-4A1C-94DA-C16A2866665F}" srcOrd="1" destOrd="0" presId="urn:microsoft.com/office/officeart/2008/layout/LinedList"/>
    <dgm:cxn modelId="{3A9D8544-BBE7-48C4-942D-94E2AA32953E}" type="presParOf" srcId="{DF623A44-E5EA-4215-83C8-852526D6E911}" destId="{12484821-0316-41DC-B3C5-5B4627347C1B}" srcOrd="2" destOrd="0" presId="urn:microsoft.com/office/officeart/2008/layout/LinedList"/>
    <dgm:cxn modelId="{2ECF452E-9E6F-4EF3-9E36-9B8D7F227302}" type="presParOf" srcId="{C0B2CFC0-6650-4A81-9576-D963DE4AEA2F}" destId="{6A544458-3AAA-43F7-837E-89D59938A9B2}" srcOrd="14" destOrd="0" presId="urn:microsoft.com/office/officeart/2008/layout/LinedList"/>
    <dgm:cxn modelId="{6D02DB4B-8F8E-41EA-AEEA-2116395C129C}" type="presParOf" srcId="{C0B2CFC0-6650-4A81-9576-D963DE4AEA2F}" destId="{C8CA3956-DCBB-442B-8663-C0F595431EF5}" srcOrd="15" destOrd="0" presId="urn:microsoft.com/office/officeart/2008/layout/LinedList"/>
    <dgm:cxn modelId="{A90C5A3F-8654-4352-8B06-582F780D9625}" type="presParOf" srcId="{C0B2CFC0-6650-4A81-9576-D963DE4AEA2F}" destId="{6784F8FB-D20E-4A77-BFE1-511FD91EF4B0}" srcOrd="16" destOrd="0" presId="urn:microsoft.com/office/officeart/2008/layout/LinedList"/>
    <dgm:cxn modelId="{CE898F8B-24E4-4B81-8AE5-E0545F312511}" type="presParOf" srcId="{6784F8FB-D20E-4A77-BFE1-511FD91EF4B0}" destId="{326AB26A-9FBC-4441-9D8A-414EA14F6665}" srcOrd="0" destOrd="0" presId="urn:microsoft.com/office/officeart/2008/layout/LinedList"/>
    <dgm:cxn modelId="{8B01DDF5-194C-4D48-B65E-264A364C332C}" type="presParOf" srcId="{6784F8FB-D20E-4A77-BFE1-511FD91EF4B0}" destId="{AD602045-713B-4845-8D3E-DBCF6374AD27}" srcOrd="1" destOrd="0" presId="urn:microsoft.com/office/officeart/2008/layout/LinedList"/>
    <dgm:cxn modelId="{34CBEEFE-40C3-4F5A-AC44-2CB1CA586AB6}" type="presParOf" srcId="{6784F8FB-D20E-4A77-BFE1-511FD91EF4B0}" destId="{0CFAABF8-8F15-4BB2-90AB-946EA91A1C55}" srcOrd="2" destOrd="0" presId="urn:microsoft.com/office/officeart/2008/layout/LinedList"/>
    <dgm:cxn modelId="{57D8E9BC-6C32-4248-AA41-59A637C41C5D}" type="presParOf" srcId="{C0B2CFC0-6650-4A81-9576-D963DE4AEA2F}" destId="{6652B475-B455-40C7-8CBC-A3000887EFE8}" srcOrd="17" destOrd="0" presId="urn:microsoft.com/office/officeart/2008/layout/LinedList"/>
    <dgm:cxn modelId="{09F76CA3-E0EA-4B4F-B1F6-65532101AE8A}" type="presParOf" srcId="{C0B2CFC0-6650-4A81-9576-D963DE4AEA2F}" destId="{7693735C-40B4-47BD-8204-80F55B2D48B0}" srcOrd="18" destOrd="0" presId="urn:microsoft.com/office/officeart/2008/layout/LinedList"/>
    <dgm:cxn modelId="{BE3D0B79-D822-4AC5-9C4E-7798E228806F}" type="presParOf" srcId="{C0B2CFC0-6650-4A81-9576-D963DE4AEA2F}" destId="{B3CD0AF2-04F3-49FC-A040-376DC2142789}" srcOrd="19" destOrd="0" presId="urn:microsoft.com/office/officeart/2008/layout/LinedList"/>
    <dgm:cxn modelId="{4F82604F-ABE0-44BB-AAC0-0360A4EF72B6}" type="presParOf" srcId="{B3CD0AF2-04F3-49FC-A040-376DC2142789}" destId="{222A2F43-BE10-410D-B8D8-52215F3052BD}" srcOrd="0" destOrd="0" presId="urn:microsoft.com/office/officeart/2008/layout/LinedList"/>
    <dgm:cxn modelId="{F8C22C68-B435-443E-A069-A36E46E5A6C8}" type="presParOf" srcId="{B3CD0AF2-04F3-49FC-A040-376DC2142789}" destId="{90B5C3FB-7A2E-4888-93C7-FB81A3AD91C4}" srcOrd="1" destOrd="0" presId="urn:microsoft.com/office/officeart/2008/layout/LinedList"/>
    <dgm:cxn modelId="{1E8EA367-5464-44A8-BD15-C0C3EF9DDFAC}" type="presParOf" srcId="{B3CD0AF2-04F3-49FC-A040-376DC2142789}" destId="{9C180E16-45CF-469F-88EF-F88BED145D3F}" srcOrd="2" destOrd="0" presId="urn:microsoft.com/office/officeart/2008/layout/LinedList"/>
    <dgm:cxn modelId="{1967A2A8-D9B4-4E40-86D8-FE7D88F419D6}" type="presParOf" srcId="{C0B2CFC0-6650-4A81-9576-D963DE4AEA2F}" destId="{135EEECA-B35A-451A-ACBC-7355C364E6A8}" srcOrd="20" destOrd="0" presId="urn:microsoft.com/office/officeart/2008/layout/LinedList"/>
    <dgm:cxn modelId="{454DB1D0-A56A-408B-958C-058272A254F3}" type="presParOf" srcId="{C0B2CFC0-6650-4A81-9576-D963DE4AEA2F}" destId="{8703D174-4D67-4C18-B089-2EA2AA8C59FA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70E71C-A701-476D-9362-BBAB52F2F387}" type="doc">
      <dgm:prSet loTypeId="urn:microsoft.com/office/officeart/2005/8/layout/vList2" loCatId="Inbo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BBE12D5-06D8-4225-8935-F32CB85A66A7}">
      <dgm:prSet/>
      <dgm:spPr/>
      <dgm:t>
        <a:bodyPr/>
        <a:lstStyle/>
        <a:p>
          <a:r>
            <a:rPr lang="en-US"/>
            <a:t>There are two systems or centers located in the brain or liver which controls the feeding behavior of animals</a:t>
          </a:r>
        </a:p>
      </dgm:t>
    </dgm:pt>
    <dgm:pt modelId="{6B0D97CC-340F-4394-AF04-95C67C7613E7}" type="parTrans" cxnId="{E2131756-E093-42FC-A738-A0445F419910}">
      <dgm:prSet/>
      <dgm:spPr/>
      <dgm:t>
        <a:bodyPr/>
        <a:lstStyle/>
        <a:p>
          <a:endParaRPr lang="en-US"/>
        </a:p>
      </dgm:t>
    </dgm:pt>
    <dgm:pt modelId="{8091065B-49B8-432B-AB7A-AF6899AF5B21}" type="sibTrans" cxnId="{E2131756-E093-42FC-A738-A0445F419910}">
      <dgm:prSet/>
      <dgm:spPr/>
      <dgm:t>
        <a:bodyPr/>
        <a:lstStyle/>
        <a:p>
          <a:endParaRPr lang="en-US"/>
        </a:p>
      </dgm:t>
    </dgm:pt>
    <dgm:pt modelId="{95E44100-6F0E-46F2-9A1B-E79C7279BC0F}">
      <dgm:prSet/>
      <dgm:spPr/>
      <dgm:t>
        <a:bodyPr/>
        <a:lstStyle/>
        <a:p>
          <a:r>
            <a:rPr lang="en-US" dirty="0"/>
            <a:t>Satiety center</a:t>
          </a:r>
        </a:p>
      </dgm:t>
    </dgm:pt>
    <dgm:pt modelId="{B60A50CE-29C2-4506-BB70-3BFDECA166F1}" type="parTrans" cxnId="{320E87A3-EAFD-4403-9DA0-A1643CCC5497}">
      <dgm:prSet/>
      <dgm:spPr/>
      <dgm:t>
        <a:bodyPr/>
        <a:lstStyle/>
        <a:p>
          <a:endParaRPr lang="en-US"/>
        </a:p>
      </dgm:t>
    </dgm:pt>
    <dgm:pt modelId="{925D78ED-59D5-4AF2-AC43-61C12BB68C05}" type="sibTrans" cxnId="{320E87A3-EAFD-4403-9DA0-A1643CCC5497}">
      <dgm:prSet/>
      <dgm:spPr/>
      <dgm:t>
        <a:bodyPr/>
        <a:lstStyle/>
        <a:p>
          <a:endParaRPr lang="en-US"/>
        </a:p>
      </dgm:t>
    </dgm:pt>
    <dgm:pt modelId="{58BDD54F-E739-43BC-955E-621580FA70C5}">
      <dgm:prSet/>
      <dgm:spPr/>
      <dgm:t>
        <a:bodyPr/>
        <a:lstStyle/>
        <a:p>
          <a:r>
            <a:rPr lang="en-US"/>
            <a:t>Appetite center</a:t>
          </a:r>
        </a:p>
      </dgm:t>
    </dgm:pt>
    <dgm:pt modelId="{FE223E54-6CA7-4100-9B57-79B8B91DF977}" type="parTrans" cxnId="{201E6F77-33DE-4EC1-A072-596BB2346848}">
      <dgm:prSet/>
      <dgm:spPr/>
      <dgm:t>
        <a:bodyPr/>
        <a:lstStyle/>
        <a:p>
          <a:endParaRPr lang="en-US"/>
        </a:p>
      </dgm:t>
    </dgm:pt>
    <dgm:pt modelId="{55BCC783-63A2-4842-A29F-3461838D7A7B}" type="sibTrans" cxnId="{201E6F77-33DE-4EC1-A072-596BB2346848}">
      <dgm:prSet/>
      <dgm:spPr/>
      <dgm:t>
        <a:bodyPr/>
        <a:lstStyle/>
        <a:p>
          <a:endParaRPr lang="en-US"/>
        </a:p>
      </dgm:t>
    </dgm:pt>
    <dgm:pt modelId="{E66860B5-9F81-4F7C-8AC6-F808227BDDAB}">
      <dgm:prSet/>
      <dgm:spPr/>
      <dgm:t>
        <a:bodyPr/>
        <a:lstStyle/>
        <a:p>
          <a:r>
            <a:rPr lang="en-US" b="1"/>
            <a:t>Satiety Center</a:t>
          </a:r>
          <a:endParaRPr lang="en-US"/>
        </a:p>
      </dgm:t>
    </dgm:pt>
    <dgm:pt modelId="{AE09B065-2651-4FA0-B4D2-A7AD16FD6399}" type="parTrans" cxnId="{DC564FFC-9678-42BB-B5E6-FAE57178F918}">
      <dgm:prSet/>
      <dgm:spPr/>
      <dgm:t>
        <a:bodyPr/>
        <a:lstStyle/>
        <a:p>
          <a:endParaRPr lang="en-US"/>
        </a:p>
      </dgm:t>
    </dgm:pt>
    <dgm:pt modelId="{D698673D-A564-4677-A0BA-126E9B537D2A}" type="sibTrans" cxnId="{DC564FFC-9678-42BB-B5E6-FAE57178F918}">
      <dgm:prSet/>
      <dgm:spPr/>
      <dgm:t>
        <a:bodyPr/>
        <a:lstStyle/>
        <a:p>
          <a:endParaRPr lang="en-US"/>
        </a:p>
      </dgm:t>
    </dgm:pt>
    <dgm:pt modelId="{C5731F5B-1FD0-4D06-9684-96B89CF96AF7}">
      <dgm:prSet/>
      <dgm:spPr/>
      <dgm:t>
        <a:bodyPr/>
        <a:lstStyle/>
        <a:p>
          <a:r>
            <a:rPr lang="en-US" dirty="0"/>
            <a:t>It is located in the </a:t>
          </a:r>
          <a:r>
            <a:rPr lang="en-US" b="1" dirty="0"/>
            <a:t>liver</a:t>
          </a:r>
          <a:r>
            <a:rPr lang="en-US" dirty="0"/>
            <a:t> of the </a:t>
          </a:r>
          <a:r>
            <a:rPr lang="tr-TR" dirty="0" err="1" smtClean="0"/>
            <a:t>birds</a:t>
          </a:r>
          <a:r>
            <a:rPr lang="en-US" dirty="0" smtClean="0"/>
            <a:t>, </a:t>
          </a:r>
          <a:r>
            <a:rPr lang="en-US" dirty="0"/>
            <a:t>while in other animals it is located in the brain.</a:t>
          </a:r>
        </a:p>
      </dgm:t>
    </dgm:pt>
    <dgm:pt modelId="{03637312-0909-42B9-B996-A70E70979C82}" type="parTrans" cxnId="{235F0E22-34DD-46FF-9604-611A41B0E702}">
      <dgm:prSet/>
      <dgm:spPr/>
      <dgm:t>
        <a:bodyPr/>
        <a:lstStyle/>
        <a:p>
          <a:endParaRPr lang="en-US"/>
        </a:p>
      </dgm:t>
    </dgm:pt>
    <dgm:pt modelId="{6878E7FB-5336-4CB7-AB87-807638E3E4A5}" type="sibTrans" cxnId="{235F0E22-34DD-46FF-9604-611A41B0E702}">
      <dgm:prSet/>
      <dgm:spPr/>
      <dgm:t>
        <a:bodyPr/>
        <a:lstStyle/>
        <a:p>
          <a:endParaRPr lang="en-US"/>
        </a:p>
      </dgm:t>
    </dgm:pt>
    <dgm:pt modelId="{410A8139-216B-4B3D-B149-2F0781958A3F}">
      <dgm:prSet/>
      <dgm:spPr/>
      <dgm:t>
        <a:bodyPr/>
        <a:lstStyle/>
        <a:p>
          <a:r>
            <a:rPr lang="en-US"/>
            <a:t>This center is also known as glucostatie</a:t>
          </a:r>
          <a:r>
            <a:rPr lang="tr-TR"/>
            <a:t>t</a:t>
          </a:r>
          <a:r>
            <a:rPr lang="en-US"/>
            <a:t>y Centre.</a:t>
          </a:r>
        </a:p>
      </dgm:t>
    </dgm:pt>
    <dgm:pt modelId="{8E6598BB-E056-468B-A21D-300992A0BAAA}" type="parTrans" cxnId="{9CA4D69A-8F0B-4C32-8CF3-D9F7CEB5BE35}">
      <dgm:prSet/>
      <dgm:spPr/>
      <dgm:t>
        <a:bodyPr/>
        <a:lstStyle/>
        <a:p>
          <a:endParaRPr lang="en-US"/>
        </a:p>
      </dgm:t>
    </dgm:pt>
    <dgm:pt modelId="{6956C41A-7BE1-40D9-951D-73F01041BFAA}" type="sibTrans" cxnId="{9CA4D69A-8F0B-4C32-8CF3-D9F7CEB5BE35}">
      <dgm:prSet/>
      <dgm:spPr/>
      <dgm:t>
        <a:bodyPr/>
        <a:lstStyle/>
        <a:p>
          <a:endParaRPr lang="en-US"/>
        </a:p>
      </dgm:t>
    </dgm:pt>
    <dgm:pt modelId="{084E30FD-A1A1-4EA0-BE20-CEB7EFA8CCED}">
      <dgm:prSet/>
      <dgm:spPr/>
      <dgm:t>
        <a:bodyPr/>
        <a:lstStyle/>
        <a:p>
          <a:r>
            <a:rPr lang="en-US" b="1" dirty="0"/>
            <a:t>Level of glucose in the blood activates and stimulates the satiety center leading to cessation of feed in take.</a:t>
          </a:r>
          <a:endParaRPr lang="en-US" dirty="0"/>
        </a:p>
      </dgm:t>
    </dgm:pt>
    <dgm:pt modelId="{65350D4F-E208-4928-B779-2ADCB230FE92}" type="parTrans" cxnId="{B30F8E3E-DDC9-4751-A13F-2FD574CD1648}">
      <dgm:prSet/>
      <dgm:spPr/>
      <dgm:t>
        <a:bodyPr/>
        <a:lstStyle/>
        <a:p>
          <a:endParaRPr lang="en-US"/>
        </a:p>
      </dgm:t>
    </dgm:pt>
    <dgm:pt modelId="{ED90ABE6-2D58-4293-BD8D-BD587AD5F1FE}" type="sibTrans" cxnId="{B30F8E3E-DDC9-4751-A13F-2FD574CD1648}">
      <dgm:prSet/>
      <dgm:spPr/>
      <dgm:t>
        <a:bodyPr/>
        <a:lstStyle/>
        <a:p>
          <a:endParaRPr lang="en-US"/>
        </a:p>
      </dgm:t>
    </dgm:pt>
    <dgm:pt modelId="{4234FFC8-B189-4A3E-93BB-1939CFAC17AD}">
      <dgm:prSet/>
      <dgm:spPr/>
      <dgm:t>
        <a:bodyPr/>
        <a:lstStyle/>
        <a:p>
          <a:r>
            <a:rPr lang="en-US" b="1"/>
            <a:t>Appetite Center</a:t>
          </a:r>
          <a:endParaRPr lang="en-US"/>
        </a:p>
      </dgm:t>
    </dgm:pt>
    <dgm:pt modelId="{72138D5B-D7B5-4516-B21A-BFB5E7D22154}" type="parTrans" cxnId="{CEC79584-B817-4783-8BEB-FF534E6AC796}">
      <dgm:prSet/>
      <dgm:spPr/>
      <dgm:t>
        <a:bodyPr/>
        <a:lstStyle/>
        <a:p>
          <a:endParaRPr lang="en-US"/>
        </a:p>
      </dgm:t>
    </dgm:pt>
    <dgm:pt modelId="{683E614F-0B3D-4A74-BC3F-2446B812DDEA}" type="sibTrans" cxnId="{CEC79584-B817-4783-8BEB-FF534E6AC796}">
      <dgm:prSet/>
      <dgm:spPr/>
      <dgm:t>
        <a:bodyPr/>
        <a:lstStyle/>
        <a:p>
          <a:endParaRPr lang="en-US"/>
        </a:p>
      </dgm:t>
    </dgm:pt>
    <dgm:pt modelId="{8B602C8E-4B53-4F52-B8E2-48DA271E516C}">
      <dgm:prSet/>
      <dgm:spPr/>
      <dgm:t>
        <a:bodyPr/>
        <a:lstStyle/>
        <a:p>
          <a:r>
            <a:rPr lang="en-US"/>
            <a:t>The stimulation of this Centre results in feed intake or hunger. </a:t>
          </a:r>
        </a:p>
      </dgm:t>
    </dgm:pt>
    <dgm:pt modelId="{DAC7F06F-97FF-40C7-B1A5-20D97983FC48}" type="parTrans" cxnId="{4AE9E87F-4C29-445A-9835-3C7595DF5967}">
      <dgm:prSet/>
      <dgm:spPr/>
      <dgm:t>
        <a:bodyPr/>
        <a:lstStyle/>
        <a:p>
          <a:endParaRPr lang="en-US"/>
        </a:p>
      </dgm:t>
    </dgm:pt>
    <dgm:pt modelId="{22B513C6-B619-4C35-931F-AB58409B9445}" type="sibTrans" cxnId="{4AE9E87F-4C29-445A-9835-3C7595DF5967}">
      <dgm:prSet/>
      <dgm:spPr/>
      <dgm:t>
        <a:bodyPr/>
        <a:lstStyle/>
        <a:p>
          <a:endParaRPr lang="en-US"/>
        </a:p>
      </dgm:t>
    </dgm:pt>
    <dgm:pt modelId="{D7F40F3F-C652-4B0C-B6B5-B6E9A76EE494}">
      <dgm:prSet/>
      <dgm:spPr/>
      <dgm:t>
        <a:bodyPr/>
        <a:lstStyle/>
        <a:p>
          <a:r>
            <a:rPr lang="en-US" b="1"/>
            <a:t>This centre is stimulated by low concentration of glucose in the blood. </a:t>
          </a:r>
          <a:endParaRPr lang="en-US"/>
        </a:p>
      </dgm:t>
    </dgm:pt>
    <dgm:pt modelId="{4FB7745F-56EF-4CB4-9945-80AC1263F90C}" type="parTrans" cxnId="{16D644D3-EA39-4B5D-B549-D8C8136A7E62}">
      <dgm:prSet/>
      <dgm:spPr/>
      <dgm:t>
        <a:bodyPr/>
        <a:lstStyle/>
        <a:p>
          <a:endParaRPr lang="en-US"/>
        </a:p>
      </dgm:t>
    </dgm:pt>
    <dgm:pt modelId="{E1E707B0-40BF-49C3-9500-E40CF9AA1B13}" type="sibTrans" cxnId="{16D644D3-EA39-4B5D-B549-D8C8136A7E62}">
      <dgm:prSet/>
      <dgm:spPr/>
      <dgm:t>
        <a:bodyPr/>
        <a:lstStyle/>
        <a:p>
          <a:endParaRPr lang="en-US"/>
        </a:p>
      </dgm:t>
    </dgm:pt>
    <dgm:pt modelId="{1DE492CA-DAF7-430F-8D50-09F7E3A28471}">
      <dgm:prSet/>
      <dgm:spPr/>
      <dgm:t>
        <a:bodyPr/>
        <a:lstStyle/>
        <a:p>
          <a:r>
            <a:rPr lang="en-US" b="1"/>
            <a:t>This is located in the brain</a:t>
          </a:r>
          <a:r>
            <a:rPr lang="tr-TR" b="1"/>
            <a:t>.</a:t>
          </a:r>
          <a:endParaRPr lang="en-US"/>
        </a:p>
      </dgm:t>
    </dgm:pt>
    <dgm:pt modelId="{09333FD8-5CFC-4192-BAAE-C4F03B7094B9}" type="parTrans" cxnId="{C1931388-787B-4FB5-9DB7-2F086620D463}">
      <dgm:prSet/>
      <dgm:spPr/>
      <dgm:t>
        <a:bodyPr/>
        <a:lstStyle/>
        <a:p>
          <a:endParaRPr lang="en-US"/>
        </a:p>
      </dgm:t>
    </dgm:pt>
    <dgm:pt modelId="{DD99FFEF-7D0C-4F78-AE44-54E64FD9D98D}" type="sibTrans" cxnId="{C1931388-787B-4FB5-9DB7-2F086620D463}">
      <dgm:prSet/>
      <dgm:spPr/>
      <dgm:t>
        <a:bodyPr/>
        <a:lstStyle/>
        <a:p>
          <a:endParaRPr lang="en-US"/>
        </a:p>
      </dgm:t>
    </dgm:pt>
    <dgm:pt modelId="{BAAD8A60-9C88-46E4-B27A-FDEA86518372}" type="pres">
      <dgm:prSet presAssocID="{9B70E71C-A701-476D-9362-BBAB52F2F3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5DFE427-8082-4A2B-86A1-2B2BEFF0393C}" type="pres">
      <dgm:prSet presAssocID="{ABBE12D5-06D8-4225-8935-F32CB85A66A7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6E4F06-E176-40DA-8A12-4C2265CCEE4A}" type="pres">
      <dgm:prSet presAssocID="{ABBE12D5-06D8-4225-8935-F32CB85A66A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AD7CC7-8DEC-4DC9-BF97-10F3DE284A0D}" type="pres">
      <dgm:prSet presAssocID="{E66860B5-9F81-4F7C-8AC6-F808227BDDAB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E2E585-2640-40C6-9075-D4DF68C0499C}" type="pres">
      <dgm:prSet presAssocID="{D698673D-A564-4677-A0BA-126E9B537D2A}" presName="spacer" presStyleCnt="0"/>
      <dgm:spPr/>
    </dgm:pt>
    <dgm:pt modelId="{1EB7353A-B457-437F-BFD1-625A37B1CC35}" type="pres">
      <dgm:prSet presAssocID="{C5731F5B-1FD0-4D06-9684-96B89CF96AF7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E36E13-E276-4D30-9220-9040635C4AC2}" type="pres">
      <dgm:prSet presAssocID="{6878E7FB-5336-4CB7-AB87-807638E3E4A5}" presName="spacer" presStyleCnt="0"/>
      <dgm:spPr/>
    </dgm:pt>
    <dgm:pt modelId="{D17A26A7-B48B-4D1C-91B0-1E395E949840}" type="pres">
      <dgm:prSet presAssocID="{410A8139-216B-4B3D-B149-2F0781958A3F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67BCEF-134E-4B07-9C54-67C627C0FF16}" type="pres">
      <dgm:prSet presAssocID="{6956C41A-7BE1-40D9-951D-73F01041BFAA}" presName="spacer" presStyleCnt="0"/>
      <dgm:spPr/>
    </dgm:pt>
    <dgm:pt modelId="{D68223A9-D7B3-4FE6-957B-EDB193661B65}" type="pres">
      <dgm:prSet presAssocID="{084E30FD-A1A1-4EA0-BE20-CEB7EFA8CCED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12494C-85FC-4F9B-8B7F-7B001E1D9CF5}" type="pres">
      <dgm:prSet presAssocID="{ED90ABE6-2D58-4293-BD8D-BD587AD5F1FE}" presName="spacer" presStyleCnt="0"/>
      <dgm:spPr/>
    </dgm:pt>
    <dgm:pt modelId="{238F8577-7DA0-4422-804A-BD0003EDC43B}" type="pres">
      <dgm:prSet presAssocID="{4234FFC8-B189-4A3E-93BB-1939CFAC17AD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FB30BF-4084-4BA8-8BB8-CCC099FBC675}" type="pres">
      <dgm:prSet presAssocID="{683E614F-0B3D-4A74-BC3F-2446B812DDEA}" presName="spacer" presStyleCnt="0"/>
      <dgm:spPr/>
    </dgm:pt>
    <dgm:pt modelId="{FA93B1AB-976B-445B-9518-827A8AEAE1C6}" type="pres">
      <dgm:prSet presAssocID="{8B602C8E-4B53-4F52-B8E2-48DA271E516C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07E3953-3A85-4AE1-948D-0ADB8AB18EFB}" type="pres">
      <dgm:prSet presAssocID="{22B513C6-B619-4C35-931F-AB58409B9445}" presName="spacer" presStyleCnt="0"/>
      <dgm:spPr/>
    </dgm:pt>
    <dgm:pt modelId="{8F06E085-28B4-476B-A402-5C658AB5BAAA}" type="pres">
      <dgm:prSet presAssocID="{D7F40F3F-C652-4B0C-B6B5-B6E9A76EE494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ADB5D-F8F5-465F-85BE-D11E12B4E793}" type="pres">
      <dgm:prSet presAssocID="{E1E707B0-40BF-49C3-9500-E40CF9AA1B13}" presName="spacer" presStyleCnt="0"/>
      <dgm:spPr/>
    </dgm:pt>
    <dgm:pt modelId="{900563B2-794D-4341-A8A1-5465095DFD61}" type="pres">
      <dgm:prSet presAssocID="{1DE492CA-DAF7-430F-8D50-09F7E3A28471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1931388-787B-4FB5-9DB7-2F086620D463}" srcId="{9B70E71C-A701-476D-9362-BBAB52F2F387}" destId="{1DE492CA-DAF7-430F-8D50-09F7E3A28471}" srcOrd="8" destOrd="0" parTransId="{09333FD8-5CFC-4192-BAAE-C4F03B7094B9}" sibTransId="{DD99FFEF-7D0C-4F78-AE44-54E64FD9D98D}"/>
    <dgm:cxn modelId="{4AE9E87F-4C29-445A-9835-3C7595DF5967}" srcId="{9B70E71C-A701-476D-9362-BBAB52F2F387}" destId="{8B602C8E-4B53-4F52-B8E2-48DA271E516C}" srcOrd="6" destOrd="0" parTransId="{DAC7F06F-97FF-40C7-B1A5-20D97983FC48}" sibTransId="{22B513C6-B619-4C35-931F-AB58409B9445}"/>
    <dgm:cxn modelId="{33E1276A-8D8E-4EC2-95D8-8675B9F677A3}" type="presOf" srcId="{4234FFC8-B189-4A3E-93BB-1939CFAC17AD}" destId="{238F8577-7DA0-4422-804A-BD0003EDC43B}" srcOrd="0" destOrd="0" presId="urn:microsoft.com/office/officeart/2005/8/layout/vList2"/>
    <dgm:cxn modelId="{6B5589EB-776D-4DE1-88A4-07EFD9F13946}" type="presOf" srcId="{410A8139-216B-4B3D-B149-2F0781958A3F}" destId="{D17A26A7-B48B-4D1C-91B0-1E395E949840}" srcOrd="0" destOrd="0" presId="urn:microsoft.com/office/officeart/2005/8/layout/vList2"/>
    <dgm:cxn modelId="{867FE276-9BCB-4D05-B1B0-4E33A85BF869}" type="presOf" srcId="{58BDD54F-E739-43BC-955E-621580FA70C5}" destId="{B66E4F06-E176-40DA-8A12-4C2265CCEE4A}" srcOrd="0" destOrd="1" presId="urn:microsoft.com/office/officeart/2005/8/layout/vList2"/>
    <dgm:cxn modelId="{685D89B5-DAF7-461E-BF55-5320EBAB18DD}" type="presOf" srcId="{9B70E71C-A701-476D-9362-BBAB52F2F387}" destId="{BAAD8A60-9C88-46E4-B27A-FDEA86518372}" srcOrd="0" destOrd="0" presId="urn:microsoft.com/office/officeart/2005/8/layout/vList2"/>
    <dgm:cxn modelId="{DC564FFC-9678-42BB-B5E6-FAE57178F918}" srcId="{9B70E71C-A701-476D-9362-BBAB52F2F387}" destId="{E66860B5-9F81-4F7C-8AC6-F808227BDDAB}" srcOrd="1" destOrd="0" parTransId="{AE09B065-2651-4FA0-B4D2-A7AD16FD6399}" sibTransId="{D698673D-A564-4677-A0BA-126E9B537D2A}"/>
    <dgm:cxn modelId="{175760A9-8EFD-450D-B235-7F4A899BB8A1}" type="presOf" srcId="{D7F40F3F-C652-4B0C-B6B5-B6E9A76EE494}" destId="{8F06E085-28B4-476B-A402-5C658AB5BAAA}" srcOrd="0" destOrd="0" presId="urn:microsoft.com/office/officeart/2005/8/layout/vList2"/>
    <dgm:cxn modelId="{2C26F106-7FE8-4365-9E23-B1118831EEBA}" type="presOf" srcId="{ABBE12D5-06D8-4225-8935-F32CB85A66A7}" destId="{75DFE427-8082-4A2B-86A1-2B2BEFF0393C}" srcOrd="0" destOrd="0" presId="urn:microsoft.com/office/officeart/2005/8/layout/vList2"/>
    <dgm:cxn modelId="{745192B2-49F9-4A57-9414-B1928D664F3E}" type="presOf" srcId="{8B602C8E-4B53-4F52-B8E2-48DA271E516C}" destId="{FA93B1AB-976B-445B-9518-827A8AEAE1C6}" srcOrd="0" destOrd="0" presId="urn:microsoft.com/office/officeart/2005/8/layout/vList2"/>
    <dgm:cxn modelId="{CEC79584-B817-4783-8BEB-FF534E6AC796}" srcId="{9B70E71C-A701-476D-9362-BBAB52F2F387}" destId="{4234FFC8-B189-4A3E-93BB-1939CFAC17AD}" srcOrd="5" destOrd="0" parTransId="{72138D5B-D7B5-4516-B21A-BFB5E7D22154}" sibTransId="{683E614F-0B3D-4A74-BC3F-2446B812DDEA}"/>
    <dgm:cxn modelId="{DFEA175C-2723-4B5E-9DE0-6B869A0CAB0B}" type="presOf" srcId="{E66860B5-9F81-4F7C-8AC6-F808227BDDAB}" destId="{63AD7CC7-8DEC-4DC9-BF97-10F3DE284A0D}" srcOrd="0" destOrd="0" presId="urn:microsoft.com/office/officeart/2005/8/layout/vList2"/>
    <dgm:cxn modelId="{201E6F77-33DE-4EC1-A072-596BB2346848}" srcId="{ABBE12D5-06D8-4225-8935-F32CB85A66A7}" destId="{58BDD54F-E739-43BC-955E-621580FA70C5}" srcOrd="1" destOrd="0" parTransId="{FE223E54-6CA7-4100-9B57-79B8B91DF977}" sibTransId="{55BCC783-63A2-4842-A29F-3461838D7A7B}"/>
    <dgm:cxn modelId="{235F0E22-34DD-46FF-9604-611A41B0E702}" srcId="{9B70E71C-A701-476D-9362-BBAB52F2F387}" destId="{C5731F5B-1FD0-4D06-9684-96B89CF96AF7}" srcOrd="2" destOrd="0" parTransId="{03637312-0909-42B9-B996-A70E70979C82}" sibTransId="{6878E7FB-5336-4CB7-AB87-807638E3E4A5}"/>
    <dgm:cxn modelId="{320E87A3-EAFD-4403-9DA0-A1643CCC5497}" srcId="{ABBE12D5-06D8-4225-8935-F32CB85A66A7}" destId="{95E44100-6F0E-46F2-9A1B-E79C7279BC0F}" srcOrd="0" destOrd="0" parTransId="{B60A50CE-29C2-4506-BB70-3BFDECA166F1}" sibTransId="{925D78ED-59D5-4AF2-AC43-61C12BB68C05}"/>
    <dgm:cxn modelId="{509BBC20-A78C-44DF-BEF1-B61E74D10FF2}" type="presOf" srcId="{1DE492CA-DAF7-430F-8D50-09F7E3A28471}" destId="{900563B2-794D-4341-A8A1-5465095DFD61}" srcOrd="0" destOrd="0" presId="urn:microsoft.com/office/officeart/2005/8/layout/vList2"/>
    <dgm:cxn modelId="{49718E5F-11EA-4DE1-880A-A4EECAC5ADF3}" type="presOf" srcId="{C5731F5B-1FD0-4D06-9684-96B89CF96AF7}" destId="{1EB7353A-B457-437F-BFD1-625A37B1CC35}" srcOrd="0" destOrd="0" presId="urn:microsoft.com/office/officeart/2005/8/layout/vList2"/>
    <dgm:cxn modelId="{16D644D3-EA39-4B5D-B549-D8C8136A7E62}" srcId="{9B70E71C-A701-476D-9362-BBAB52F2F387}" destId="{D7F40F3F-C652-4B0C-B6B5-B6E9A76EE494}" srcOrd="7" destOrd="0" parTransId="{4FB7745F-56EF-4CB4-9945-80AC1263F90C}" sibTransId="{E1E707B0-40BF-49C3-9500-E40CF9AA1B13}"/>
    <dgm:cxn modelId="{66E65358-DBFB-4293-A91F-253D820AD5F9}" type="presOf" srcId="{95E44100-6F0E-46F2-9A1B-E79C7279BC0F}" destId="{B66E4F06-E176-40DA-8A12-4C2265CCEE4A}" srcOrd="0" destOrd="0" presId="urn:microsoft.com/office/officeart/2005/8/layout/vList2"/>
    <dgm:cxn modelId="{B1F8EE6E-C444-4B83-AF0D-C95365BADD6C}" type="presOf" srcId="{084E30FD-A1A1-4EA0-BE20-CEB7EFA8CCED}" destId="{D68223A9-D7B3-4FE6-957B-EDB193661B65}" srcOrd="0" destOrd="0" presId="urn:microsoft.com/office/officeart/2005/8/layout/vList2"/>
    <dgm:cxn modelId="{E2131756-E093-42FC-A738-A0445F419910}" srcId="{9B70E71C-A701-476D-9362-BBAB52F2F387}" destId="{ABBE12D5-06D8-4225-8935-F32CB85A66A7}" srcOrd="0" destOrd="0" parTransId="{6B0D97CC-340F-4394-AF04-95C67C7613E7}" sibTransId="{8091065B-49B8-432B-AB7A-AF6899AF5B21}"/>
    <dgm:cxn modelId="{9CA4D69A-8F0B-4C32-8CF3-D9F7CEB5BE35}" srcId="{9B70E71C-A701-476D-9362-BBAB52F2F387}" destId="{410A8139-216B-4B3D-B149-2F0781958A3F}" srcOrd="3" destOrd="0" parTransId="{8E6598BB-E056-468B-A21D-300992A0BAAA}" sibTransId="{6956C41A-7BE1-40D9-951D-73F01041BFAA}"/>
    <dgm:cxn modelId="{B30F8E3E-DDC9-4751-A13F-2FD574CD1648}" srcId="{9B70E71C-A701-476D-9362-BBAB52F2F387}" destId="{084E30FD-A1A1-4EA0-BE20-CEB7EFA8CCED}" srcOrd="4" destOrd="0" parTransId="{65350D4F-E208-4928-B779-2ADCB230FE92}" sibTransId="{ED90ABE6-2D58-4293-BD8D-BD587AD5F1FE}"/>
    <dgm:cxn modelId="{7CEDC5AD-5560-48DE-B755-44EC29F67B77}" type="presParOf" srcId="{BAAD8A60-9C88-46E4-B27A-FDEA86518372}" destId="{75DFE427-8082-4A2B-86A1-2B2BEFF0393C}" srcOrd="0" destOrd="0" presId="urn:microsoft.com/office/officeart/2005/8/layout/vList2"/>
    <dgm:cxn modelId="{75F5E42B-C546-4A5B-A75C-D3608F8E26B5}" type="presParOf" srcId="{BAAD8A60-9C88-46E4-B27A-FDEA86518372}" destId="{B66E4F06-E176-40DA-8A12-4C2265CCEE4A}" srcOrd="1" destOrd="0" presId="urn:microsoft.com/office/officeart/2005/8/layout/vList2"/>
    <dgm:cxn modelId="{11DD7242-CF1A-423D-B476-1E48D1D38486}" type="presParOf" srcId="{BAAD8A60-9C88-46E4-B27A-FDEA86518372}" destId="{63AD7CC7-8DEC-4DC9-BF97-10F3DE284A0D}" srcOrd="2" destOrd="0" presId="urn:microsoft.com/office/officeart/2005/8/layout/vList2"/>
    <dgm:cxn modelId="{5B1653DA-83DB-4971-95ED-B563E901AAD9}" type="presParOf" srcId="{BAAD8A60-9C88-46E4-B27A-FDEA86518372}" destId="{C7E2E585-2640-40C6-9075-D4DF68C0499C}" srcOrd="3" destOrd="0" presId="urn:microsoft.com/office/officeart/2005/8/layout/vList2"/>
    <dgm:cxn modelId="{4136D082-00CA-4B10-AFC0-94F3FD9C540C}" type="presParOf" srcId="{BAAD8A60-9C88-46E4-B27A-FDEA86518372}" destId="{1EB7353A-B457-437F-BFD1-625A37B1CC35}" srcOrd="4" destOrd="0" presId="urn:microsoft.com/office/officeart/2005/8/layout/vList2"/>
    <dgm:cxn modelId="{D7AC4134-8F87-40F3-AA4A-0E8D5CB6BFAC}" type="presParOf" srcId="{BAAD8A60-9C88-46E4-B27A-FDEA86518372}" destId="{60E36E13-E276-4D30-9220-9040635C4AC2}" srcOrd="5" destOrd="0" presId="urn:microsoft.com/office/officeart/2005/8/layout/vList2"/>
    <dgm:cxn modelId="{04ADF9DB-6779-4705-B754-46161EB78CA3}" type="presParOf" srcId="{BAAD8A60-9C88-46E4-B27A-FDEA86518372}" destId="{D17A26A7-B48B-4D1C-91B0-1E395E949840}" srcOrd="6" destOrd="0" presId="urn:microsoft.com/office/officeart/2005/8/layout/vList2"/>
    <dgm:cxn modelId="{DF044C88-75FE-4E26-B649-AB4D7536CD24}" type="presParOf" srcId="{BAAD8A60-9C88-46E4-B27A-FDEA86518372}" destId="{9867BCEF-134E-4B07-9C54-67C627C0FF16}" srcOrd="7" destOrd="0" presId="urn:microsoft.com/office/officeart/2005/8/layout/vList2"/>
    <dgm:cxn modelId="{CA0E1D5D-1525-4130-8F4B-E04D97397519}" type="presParOf" srcId="{BAAD8A60-9C88-46E4-B27A-FDEA86518372}" destId="{D68223A9-D7B3-4FE6-957B-EDB193661B65}" srcOrd="8" destOrd="0" presId="urn:microsoft.com/office/officeart/2005/8/layout/vList2"/>
    <dgm:cxn modelId="{E647308A-DAEF-42A9-80BC-348167C7F943}" type="presParOf" srcId="{BAAD8A60-9C88-46E4-B27A-FDEA86518372}" destId="{9412494C-85FC-4F9B-8B7F-7B001E1D9CF5}" srcOrd="9" destOrd="0" presId="urn:microsoft.com/office/officeart/2005/8/layout/vList2"/>
    <dgm:cxn modelId="{0B339524-262E-486A-A902-C35F7C20892C}" type="presParOf" srcId="{BAAD8A60-9C88-46E4-B27A-FDEA86518372}" destId="{238F8577-7DA0-4422-804A-BD0003EDC43B}" srcOrd="10" destOrd="0" presId="urn:microsoft.com/office/officeart/2005/8/layout/vList2"/>
    <dgm:cxn modelId="{7B918EFA-8AA3-438A-B65D-A50E84F876A5}" type="presParOf" srcId="{BAAD8A60-9C88-46E4-B27A-FDEA86518372}" destId="{77FB30BF-4084-4BA8-8BB8-CCC099FBC675}" srcOrd="11" destOrd="0" presId="urn:microsoft.com/office/officeart/2005/8/layout/vList2"/>
    <dgm:cxn modelId="{F0E6F7E2-09F4-4D6C-A8BB-555B90C04083}" type="presParOf" srcId="{BAAD8A60-9C88-46E4-B27A-FDEA86518372}" destId="{FA93B1AB-976B-445B-9518-827A8AEAE1C6}" srcOrd="12" destOrd="0" presId="urn:microsoft.com/office/officeart/2005/8/layout/vList2"/>
    <dgm:cxn modelId="{B0276F9C-A382-476D-95F2-9E493F0D8985}" type="presParOf" srcId="{BAAD8A60-9C88-46E4-B27A-FDEA86518372}" destId="{907E3953-3A85-4AE1-948D-0ADB8AB18EFB}" srcOrd="13" destOrd="0" presId="urn:microsoft.com/office/officeart/2005/8/layout/vList2"/>
    <dgm:cxn modelId="{C0426835-146D-415A-BCBB-CAE7DF07DD12}" type="presParOf" srcId="{BAAD8A60-9C88-46E4-B27A-FDEA86518372}" destId="{8F06E085-28B4-476B-A402-5C658AB5BAAA}" srcOrd="14" destOrd="0" presId="urn:microsoft.com/office/officeart/2005/8/layout/vList2"/>
    <dgm:cxn modelId="{F32BECC8-04AE-4C2F-9998-D6081DCE6964}" type="presParOf" srcId="{BAAD8A60-9C88-46E4-B27A-FDEA86518372}" destId="{7D3ADB5D-F8F5-465F-85BE-D11E12B4E793}" srcOrd="15" destOrd="0" presId="urn:microsoft.com/office/officeart/2005/8/layout/vList2"/>
    <dgm:cxn modelId="{B8F04102-299A-43BE-BF2B-6489F56E8B77}" type="presParOf" srcId="{BAAD8A60-9C88-46E4-B27A-FDEA86518372}" destId="{900563B2-794D-4341-A8A1-5465095DFD61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630DCD-E646-4D09-92C1-24E31FBFB25B}" type="doc">
      <dgm:prSet loTypeId="urn:microsoft.com/office/officeart/2008/layout/LinedList" loCatId="Inbox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D3F1FABA-88B4-40A0-8810-1AC38E9C9C2A}">
      <dgm:prSet/>
      <dgm:spPr/>
      <dgm:t>
        <a:bodyPr/>
        <a:lstStyle/>
        <a:p>
          <a:r>
            <a:rPr lang="en-US"/>
            <a:t>In most cases, neurotransmitters and metabolites have</a:t>
          </a:r>
          <a:r>
            <a:rPr lang="tr-TR"/>
            <a:t> </a:t>
          </a:r>
          <a:r>
            <a:rPr lang="en-US"/>
            <a:t>similar effects in birds and mammals </a:t>
          </a:r>
        </a:p>
      </dgm:t>
    </dgm:pt>
    <dgm:pt modelId="{CF16811E-ADEE-40F5-8B99-7603DD16A1C4}" type="parTrans" cxnId="{CCCA1B12-D90C-4E6A-877B-B5E1410811BA}">
      <dgm:prSet/>
      <dgm:spPr/>
      <dgm:t>
        <a:bodyPr/>
        <a:lstStyle/>
        <a:p>
          <a:endParaRPr lang="en-US"/>
        </a:p>
      </dgm:t>
    </dgm:pt>
    <dgm:pt modelId="{B671E022-2E66-4C23-A971-67E4A9BB724C}" type="sibTrans" cxnId="{CCCA1B12-D90C-4E6A-877B-B5E1410811BA}">
      <dgm:prSet/>
      <dgm:spPr/>
      <dgm:t>
        <a:bodyPr/>
        <a:lstStyle/>
        <a:p>
          <a:endParaRPr lang="en-US"/>
        </a:p>
      </dgm:t>
    </dgm:pt>
    <dgm:pt modelId="{4ABB21C3-8403-4AEB-B4FE-47B749EE9541}">
      <dgm:prSet/>
      <dgm:spPr/>
      <dgm:t>
        <a:bodyPr/>
        <a:lstStyle/>
        <a:p>
          <a:r>
            <a:rPr lang="tr-TR"/>
            <a:t>T</a:t>
          </a:r>
          <a:r>
            <a:rPr lang="en-US"/>
            <a:t>here are several noteworthy differences</a:t>
          </a:r>
          <a:r>
            <a:rPr lang="tr-TR"/>
            <a:t>:</a:t>
          </a:r>
          <a:r>
            <a:rPr lang="en-US"/>
            <a:t> </a:t>
          </a:r>
        </a:p>
      </dgm:t>
    </dgm:pt>
    <dgm:pt modelId="{D729E062-D4F3-491B-B3F6-ECACBEDF39BF}" type="parTrans" cxnId="{3FE5F625-AE9C-4D42-914E-CCCA08621F03}">
      <dgm:prSet/>
      <dgm:spPr/>
      <dgm:t>
        <a:bodyPr/>
        <a:lstStyle/>
        <a:p>
          <a:endParaRPr lang="en-US"/>
        </a:p>
      </dgm:t>
    </dgm:pt>
    <dgm:pt modelId="{A16DCAA9-8FF1-4C21-92E8-88F1CDB92CE6}" type="sibTrans" cxnId="{3FE5F625-AE9C-4D42-914E-CCCA08621F03}">
      <dgm:prSet/>
      <dgm:spPr/>
      <dgm:t>
        <a:bodyPr/>
        <a:lstStyle/>
        <a:p>
          <a:endParaRPr lang="en-US"/>
        </a:p>
      </dgm:t>
    </dgm:pt>
    <dgm:pt modelId="{FD8636F0-4561-49F5-AF83-FEFF4A455633}">
      <dgm:prSet/>
      <dgm:spPr/>
      <dgm:t>
        <a:bodyPr/>
        <a:lstStyle/>
        <a:p>
          <a:r>
            <a:rPr lang="tr-TR" b="1"/>
            <a:t>P</a:t>
          </a:r>
          <a:r>
            <a:rPr lang="en-US" b="1"/>
            <a:t>eptide YY </a:t>
          </a:r>
          <a:r>
            <a:rPr lang="en-US"/>
            <a:t>and </a:t>
          </a:r>
          <a:r>
            <a:rPr lang="en-US" b="1"/>
            <a:t>pancreatic polypeptide </a:t>
          </a:r>
          <a:r>
            <a:rPr lang="en-US"/>
            <a:t>decrease food</a:t>
          </a:r>
          <a:r>
            <a:rPr lang="tr-TR"/>
            <a:t> </a:t>
          </a:r>
          <a:r>
            <a:rPr lang="en-US"/>
            <a:t>intake in mammals, they stimulate food intake in birds.</a:t>
          </a:r>
        </a:p>
      </dgm:t>
    </dgm:pt>
    <dgm:pt modelId="{02291623-FBB0-4F67-BE87-014109B2386C}" type="parTrans" cxnId="{B6E83202-0666-4B3B-83D3-27F368A94CD2}">
      <dgm:prSet/>
      <dgm:spPr/>
      <dgm:t>
        <a:bodyPr/>
        <a:lstStyle/>
        <a:p>
          <a:endParaRPr lang="en-US"/>
        </a:p>
      </dgm:t>
    </dgm:pt>
    <dgm:pt modelId="{B8D6BAA6-66E8-4879-9474-F7E59E72B211}" type="sibTrans" cxnId="{B6E83202-0666-4B3B-83D3-27F368A94CD2}">
      <dgm:prSet/>
      <dgm:spPr/>
      <dgm:t>
        <a:bodyPr/>
        <a:lstStyle/>
        <a:p>
          <a:endParaRPr lang="en-US"/>
        </a:p>
      </dgm:t>
    </dgm:pt>
    <dgm:pt modelId="{5E093593-B8C9-41D6-9795-7AD39B49D9A0}">
      <dgm:prSet/>
      <dgm:spPr/>
      <dgm:t>
        <a:bodyPr/>
        <a:lstStyle/>
        <a:p>
          <a:r>
            <a:rPr lang="tr-TR" b="1"/>
            <a:t>G</a:t>
          </a:r>
          <a:r>
            <a:rPr lang="en-US" b="1"/>
            <a:t>hrelin </a:t>
          </a:r>
          <a:r>
            <a:rPr lang="en-US"/>
            <a:t>is a potent orexigenic peptide</a:t>
          </a:r>
          <a:r>
            <a:rPr lang="tr-TR"/>
            <a:t> </a:t>
          </a:r>
          <a:r>
            <a:rPr lang="en-US"/>
            <a:t>in mammals, it is anorexigenic in birds.</a:t>
          </a:r>
        </a:p>
      </dgm:t>
    </dgm:pt>
    <dgm:pt modelId="{252BDABF-5328-4CB8-856E-A00D9B49A512}" type="parTrans" cxnId="{1E753898-9A2A-410C-BE97-8E2075F5E67D}">
      <dgm:prSet/>
      <dgm:spPr/>
      <dgm:t>
        <a:bodyPr/>
        <a:lstStyle/>
        <a:p>
          <a:endParaRPr lang="en-US"/>
        </a:p>
      </dgm:t>
    </dgm:pt>
    <dgm:pt modelId="{FD6DBF71-90C4-4A31-B645-5BA9EF09AF9E}" type="sibTrans" cxnId="{1E753898-9A2A-410C-BE97-8E2075F5E67D}">
      <dgm:prSet/>
      <dgm:spPr/>
      <dgm:t>
        <a:bodyPr/>
        <a:lstStyle/>
        <a:p>
          <a:endParaRPr lang="en-US"/>
        </a:p>
      </dgm:t>
    </dgm:pt>
    <dgm:pt modelId="{6BA389A4-5561-434D-9787-B36D3ECCC96E}">
      <dgm:prSet/>
      <dgm:spPr/>
      <dgm:t>
        <a:bodyPr/>
        <a:lstStyle/>
        <a:p>
          <a:r>
            <a:rPr lang="en-US"/>
            <a:t>Other peptides</a:t>
          </a:r>
          <a:r>
            <a:rPr lang="tr-TR"/>
            <a:t> </a:t>
          </a:r>
          <a:r>
            <a:rPr lang="en-US"/>
            <a:t>shown to be orexigenic in mammals, including </a:t>
          </a:r>
          <a:r>
            <a:rPr lang="en-US" b="1"/>
            <a:t>melaninconcentrating</a:t>
          </a:r>
          <a:r>
            <a:rPr lang="tr-TR" b="1"/>
            <a:t> </a:t>
          </a:r>
          <a:r>
            <a:rPr lang="en-US" b="1"/>
            <a:t>hormone, orexins (A and B), </a:t>
          </a:r>
          <a:r>
            <a:rPr lang="en-US"/>
            <a:t>and </a:t>
          </a:r>
          <a:r>
            <a:rPr lang="en-US" b="1"/>
            <a:t>motilin</a:t>
          </a:r>
          <a:r>
            <a:rPr lang="en-US"/>
            <a:t>,</a:t>
          </a:r>
          <a:r>
            <a:rPr lang="tr-TR"/>
            <a:t> </a:t>
          </a:r>
          <a:r>
            <a:rPr lang="en-US"/>
            <a:t>have </a:t>
          </a:r>
          <a:r>
            <a:rPr lang="en-US" u="sng"/>
            <a:t>no effect </a:t>
          </a:r>
          <a:r>
            <a:rPr lang="en-US"/>
            <a:t>on food intake in chickens. </a:t>
          </a:r>
        </a:p>
      </dgm:t>
    </dgm:pt>
    <dgm:pt modelId="{CF1261FB-EF8B-4C8F-9122-61AC99904BEE}" type="parTrans" cxnId="{E6624C1C-A18C-4A19-988E-638718BD6D76}">
      <dgm:prSet/>
      <dgm:spPr/>
      <dgm:t>
        <a:bodyPr/>
        <a:lstStyle/>
        <a:p>
          <a:endParaRPr lang="en-US"/>
        </a:p>
      </dgm:t>
    </dgm:pt>
    <dgm:pt modelId="{0A230ED1-BA5C-4BD0-9815-AB7EC671A945}" type="sibTrans" cxnId="{E6624C1C-A18C-4A19-988E-638718BD6D76}">
      <dgm:prSet/>
      <dgm:spPr/>
      <dgm:t>
        <a:bodyPr/>
        <a:lstStyle/>
        <a:p>
          <a:endParaRPr lang="en-US"/>
        </a:p>
      </dgm:t>
    </dgm:pt>
    <dgm:pt modelId="{7F042E4C-60EC-4822-821F-DDF0EECB2389}" type="pres">
      <dgm:prSet presAssocID="{BB630DCD-E646-4D09-92C1-24E31FBFB25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D4A95169-5C7B-414F-9B51-7CD77A6BA6F9}" type="pres">
      <dgm:prSet presAssocID="{D3F1FABA-88B4-40A0-8810-1AC38E9C9C2A}" presName="thickLine" presStyleLbl="alignNode1" presStyleIdx="0" presStyleCnt="5"/>
      <dgm:spPr/>
    </dgm:pt>
    <dgm:pt modelId="{0BFA7AA8-31A1-4792-885C-2D0B7E0FD250}" type="pres">
      <dgm:prSet presAssocID="{D3F1FABA-88B4-40A0-8810-1AC38E9C9C2A}" presName="horz1" presStyleCnt="0"/>
      <dgm:spPr/>
    </dgm:pt>
    <dgm:pt modelId="{0F2A1072-C76F-4865-BEB7-FC29C53D6505}" type="pres">
      <dgm:prSet presAssocID="{D3F1FABA-88B4-40A0-8810-1AC38E9C9C2A}" presName="tx1" presStyleLbl="revTx" presStyleIdx="0" presStyleCnt="5"/>
      <dgm:spPr/>
      <dgm:t>
        <a:bodyPr/>
        <a:lstStyle/>
        <a:p>
          <a:endParaRPr lang="tr-TR"/>
        </a:p>
      </dgm:t>
    </dgm:pt>
    <dgm:pt modelId="{509F20A5-34E1-4D0E-9A11-5A2D3B96D6A0}" type="pres">
      <dgm:prSet presAssocID="{D3F1FABA-88B4-40A0-8810-1AC38E9C9C2A}" presName="vert1" presStyleCnt="0"/>
      <dgm:spPr/>
    </dgm:pt>
    <dgm:pt modelId="{77E5BFA3-16D2-48A3-8E85-230C7CADFFD1}" type="pres">
      <dgm:prSet presAssocID="{4ABB21C3-8403-4AEB-B4FE-47B749EE9541}" presName="thickLine" presStyleLbl="alignNode1" presStyleIdx="1" presStyleCnt="5"/>
      <dgm:spPr/>
    </dgm:pt>
    <dgm:pt modelId="{AA20772F-72C3-4374-B1C7-F82706F39C64}" type="pres">
      <dgm:prSet presAssocID="{4ABB21C3-8403-4AEB-B4FE-47B749EE9541}" presName="horz1" presStyleCnt="0"/>
      <dgm:spPr/>
    </dgm:pt>
    <dgm:pt modelId="{56112941-C249-4410-BD7D-80B3A598DA61}" type="pres">
      <dgm:prSet presAssocID="{4ABB21C3-8403-4AEB-B4FE-47B749EE9541}" presName="tx1" presStyleLbl="revTx" presStyleIdx="1" presStyleCnt="5"/>
      <dgm:spPr/>
      <dgm:t>
        <a:bodyPr/>
        <a:lstStyle/>
        <a:p>
          <a:endParaRPr lang="tr-TR"/>
        </a:p>
      </dgm:t>
    </dgm:pt>
    <dgm:pt modelId="{3EDA850D-7A32-4976-AA54-C890A0C3F35A}" type="pres">
      <dgm:prSet presAssocID="{4ABB21C3-8403-4AEB-B4FE-47B749EE9541}" presName="vert1" presStyleCnt="0"/>
      <dgm:spPr/>
    </dgm:pt>
    <dgm:pt modelId="{63EE99AC-361F-444E-841B-C1C26A392F38}" type="pres">
      <dgm:prSet presAssocID="{FD8636F0-4561-49F5-AF83-FEFF4A455633}" presName="thickLine" presStyleLbl="alignNode1" presStyleIdx="2" presStyleCnt="5"/>
      <dgm:spPr/>
    </dgm:pt>
    <dgm:pt modelId="{2B84D765-EC5E-4450-936B-5F5D87C44A01}" type="pres">
      <dgm:prSet presAssocID="{FD8636F0-4561-49F5-AF83-FEFF4A455633}" presName="horz1" presStyleCnt="0"/>
      <dgm:spPr/>
    </dgm:pt>
    <dgm:pt modelId="{C82D0E55-8762-412B-BD6E-717F4C0A6E75}" type="pres">
      <dgm:prSet presAssocID="{FD8636F0-4561-49F5-AF83-FEFF4A455633}" presName="tx1" presStyleLbl="revTx" presStyleIdx="2" presStyleCnt="5"/>
      <dgm:spPr/>
      <dgm:t>
        <a:bodyPr/>
        <a:lstStyle/>
        <a:p>
          <a:endParaRPr lang="tr-TR"/>
        </a:p>
      </dgm:t>
    </dgm:pt>
    <dgm:pt modelId="{372772C7-15D3-4B81-9C12-E040698483C8}" type="pres">
      <dgm:prSet presAssocID="{FD8636F0-4561-49F5-AF83-FEFF4A455633}" presName="vert1" presStyleCnt="0"/>
      <dgm:spPr/>
    </dgm:pt>
    <dgm:pt modelId="{38EA7E12-4C35-461A-B33F-8BCC1B873B26}" type="pres">
      <dgm:prSet presAssocID="{5E093593-B8C9-41D6-9795-7AD39B49D9A0}" presName="thickLine" presStyleLbl="alignNode1" presStyleIdx="3" presStyleCnt="5"/>
      <dgm:spPr/>
    </dgm:pt>
    <dgm:pt modelId="{E171821A-122F-4E8E-993B-EC472FC36034}" type="pres">
      <dgm:prSet presAssocID="{5E093593-B8C9-41D6-9795-7AD39B49D9A0}" presName="horz1" presStyleCnt="0"/>
      <dgm:spPr/>
    </dgm:pt>
    <dgm:pt modelId="{EF32AFEB-B7B2-4DD0-AB29-10F991AC5108}" type="pres">
      <dgm:prSet presAssocID="{5E093593-B8C9-41D6-9795-7AD39B49D9A0}" presName="tx1" presStyleLbl="revTx" presStyleIdx="3" presStyleCnt="5"/>
      <dgm:spPr/>
      <dgm:t>
        <a:bodyPr/>
        <a:lstStyle/>
        <a:p>
          <a:endParaRPr lang="tr-TR"/>
        </a:p>
      </dgm:t>
    </dgm:pt>
    <dgm:pt modelId="{4990403C-A452-428F-9CEE-9520792EF77F}" type="pres">
      <dgm:prSet presAssocID="{5E093593-B8C9-41D6-9795-7AD39B49D9A0}" presName="vert1" presStyleCnt="0"/>
      <dgm:spPr/>
    </dgm:pt>
    <dgm:pt modelId="{477FCE41-C924-41DB-BAEC-AEA9BF955F4F}" type="pres">
      <dgm:prSet presAssocID="{6BA389A4-5561-434D-9787-B36D3ECCC96E}" presName="thickLine" presStyleLbl="alignNode1" presStyleIdx="4" presStyleCnt="5"/>
      <dgm:spPr/>
    </dgm:pt>
    <dgm:pt modelId="{AEB22007-4F09-49C9-8877-E4CAAA802A5D}" type="pres">
      <dgm:prSet presAssocID="{6BA389A4-5561-434D-9787-B36D3ECCC96E}" presName="horz1" presStyleCnt="0"/>
      <dgm:spPr/>
    </dgm:pt>
    <dgm:pt modelId="{3771087F-0800-48F4-90F2-0AF6FC11D73C}" type="pres">
      <dgm:prSet presAssocID="{6BA389A4-5561-434D-9787-B36D3ECCC96E}" presName="tx1" presStyleLbl="revTx" presStyleIdx="4" presStyleCnt="5"/>
      <dgm:spPr/>
      <dgm:t>
        <a:bodyPr/>
        <a:lstStyle/>
        <a:p>
          <a:endParaRPr lang="tr-TR"/>
        </a:p>
      </dgm:t>
    </dgm:pt>
    <dgm:pt modelId="{50551491-C550-4EA0-AD69-589273759326}" type="pres">
      <dgm:prSet presAssocID="{6BA389A4-5561-434D-9787-B36D3ECCC96E}" presName="vert1" presStyleCnt="0"/>
      <dgm:spPr/>
    </dgm:pt>
  </dgm:ptLst>
  <dgm:cxnLst>
    <dgm:cxn modelId="{95CAE2BF-ED25-4A5D-969F-933A0E7033B5}" type="presOf" srcId="{5E093593-B8C9-41D6-9795-7AD39B49D9A0}" destId="{EF32AFEB-B7B2-4DD0-AB29-10F991AC5108}" srcOrd="0" destOrd="0" presId="urn:microsoft.com/office/officeart/2008/layout/LinedList"/>
    <dgm:cxn modelId="{CCCA1B12-D90C-4E6A-877B-B5E1410811BA}" srcId="{BB630DCD-E646-4D09-92C1-24E31FBFB25B}" destId="{D3F1FABA-88B4-40A0-8810-1AC38E9C9C2A}" srcOrd="0" destOrd="0" parTransId="{CF16811E-ADEE-40F5-8B99-7603DD16A1C4}" sibTransId="{B671E022-2E66-4C23-A971-67E4A9BB724C}"/>
    <dgm:cxn modelId="{3FE5F625-AE9C-4D42-914E-CCCA08621F03}" srcId="{BB630DCD-E646-4D09-92C1-24E31FBFB25B}" destId="{4ABB21C3-8403-4AEB-B4FE-47B749EE9541}" srcOrd="1" destOrd="0" parTransId="{D729E062-D4F3-491B-B3F6-ECACBEDF39BF}" sibTransId="{A16DCAA9-8FF1-4C21-92E8-88F1CDB92CE6}"/>
    <dgm:cxn modelId="{1E753898-9A2A-410C-BE97-8E2075F5E67D}" srcId="{BB630DCD-E646-4D09-92C1-24E31FBFB25B}" destId="{5E093593-B8C9-41D6-9795-7AD39B49D9A0}" srcOrd="3" destOrd="0" parTransId="{252BDABF-5328-4CB8-856E-A00D9B49A512}" sibTransId="{FD6DBF71-90C4-4A31-B645-5BA9EF09AF9E}"/>
    <dgm:cxn modelId="{C093E24F-E794-4313-973D-9CA99D4E3775}" type="presOf" srcId="{6BA389A4-5561-434D-9787-B36D3ECCC96E}" destId="{3771087F-0800-48F4-90F2-0AF6FC11D73C}" srcOrd="0" destOrd="0" presId="urn:microsoft.com/office/officeart/2008/layout/LinedList"/>
    <dgm:cxn modelId="{6BFA300B-075E-407F-B1B3-C46E89174F03}" type="presOf" srcId="{4ABB21C3-8403-4AEB-B4FE-47B749EE9541}" destId="{56112941-C249-4410-BD7D-80B3A598DA61}" srcOrd="0" destOrd="0" presId="urn:microsoft.com/office/officeart/2008/layout/LinedList"/>
    <dgm:cxn modelId="{B6E83202-0666-4B3B-83D3-27F368A94CD2}" srcId="{BB630DCD-E646-4D09-92C1-24E31FBFB25B}" destId="{FD8636F0-4561-49F5-AF83-FEFF4A455633}" srcOrd="2" destOrd="0" parTransId="{02291623-FBB0-4F67-BE87-014109B2386C}" sibTransId="{B8D6BAA6-66E8-4879-9474-F7E59E72B211}"/>
    <dgm:cxn modelId="{E6624C1C-A18C-4A19-988E-638718BD6D76}" srcId="{BB630DCD-E646-4D09-92C1-24E31FBFB25B}" destId="{6BA389A4-5561-434D-9787-B36D3ECCC96E}" srcOrd="4" destOrd="0" parTransId="{CF1261FB-EF8B-4C8F-9122-61AC99904BEE}" sibTransId="{0A230ED1-BA5C-4BD0-9815-AB7EC671A945}"/>
    <dgm:cxn modelId="{C5D5E6AE-2F7C-4ABE-9FFB-72D484BAD5EE}" type="presOf" srcId="{FD8636F0-4561-49F5-AF83-FEFF4A455633}" destId="{C82D0E55-8762-412B-BD6E-717F4C0A6E75}" srcOrd="0" destOrd="0" presId="urn:microsoft.com/office/officeart/2008/layout/LinedList"/>
    <dgm:cxn modelId="{FD03AD45-315C-40AB-BA86-0E2E5DA656AA}" type="presOf" srcId="{BB630DCD-E646-4D09-92C1-24E31FBFB25B}" destId="{7F042E4C-60EC-4822-821F-DDF0EECB2389}" srcOrd="0" destOrd="0" presId="urn:microsoft.com/office/officeart/2008/layout/LinedList"/>
    <dgm:cxn modelId="{0D0A4241-B3A2-4550-BDCE-4B0E0E3501A0}" type="presOf" srcId="{D3F1FABA-88B4-40A0-8810-1AC38E9C9C2A}" destId="{0F2A1072-C76F-4865-BEB7-FC29C53D6505}" srcOrd="0" destOrd="0" presId="urn:microsoft.com/office/officeart/2008/layout/LinedList"/>
    <dgm:cxn modelId="{0215A41F-78B6-49BF-A333-083AC50B2B14}" type="presParOf" srcId="{7F042E4C-60EC-4822-821F-DDF0EECB2389}" destId="{D4A95169-5C7B-414F-9B51-7CD77A6BA6F9}" srcOrd="0" destOrd="0" presId="urn:microsoft.com/office/officeart/2008/layout/LinedList"/>
    <dgm:cxn modelId="{DFE2E2C8-6A07-4DB1-A0F8-851E502EF541}" type="presParOf" srcId="{7F042E4C-60EC-4822-821F-DDF0EECB2389}" destId="{0BFA7AA8-31A1-4792-885C-2D0B7E0FD250}" srcOrd="1" destOrd="0" presId="urn:microsoft.com/office/officeart/2008/layout/LinedList"/>
    <dgm:cxn modelId="{53ABE3EF-4454-415F-A039-6957829F87C4}" type="presParOf" srcId="{0BFA7AA8-31A1-4792-885C-2D0B7E0FD250}" destId="{0F2A1072-C76F-4865-BEB7-FC29C53D6505}" srcOrd="0" destOrd="0" presId="urn:microsoft.com/office/officeart/2008/layout/LinedList"/>
    <dgm:cxn modelId="{165621E3-945B-48BD-BE04-DCE3649A81F1}" type="presParOf" srcId="{0BFA7AA8-31A1-4792-885C-2D0B7E0FD250}" destId="{509F20A5-34E1-4D0E-9A11-5A2D3B96D6A0}" srcOrd="1" destOrd="0" presId="urn:microsoft.com/office/officeart/2008/layout/LinedList"/>
    <dgm:cxn modelId="{5BEC319D-B2CE-4F39-84B7-01FDE55C08F5}" type="presParOf" srcId="{7F042E4C-60EC-4822-821F-DDF0EECB2389}" destId="{77E5BFA3-16D2-48A3-8E85-230C7CADFFD1}" srcOrd="2" destOrd="0" presId="urn:microsoft.com/office/officeart/2008/layout/LinedList"/>
    <dgm:cxn modelId="{D5D1A897-6DA4-4CD6-9746-A07FFD01271D}" type="presParOf" srcId="{7F042E4C-60EC-4822-821F-DDF0EECB2389}" destId="{AA20772F-72C3-4374-B1C7-F82706F39C64}" srcOrd="3" destOrd="0" presId="urn:microsoft.com/office/officeart/2008/layout/LinedList"/>
    <dgm:cxn modelId="{60D9E8AB-B7D3-4237-876E-E8DA090B5A04}" type="presParOf" srcId="{AA20772F-72C3-4374-B1C7-F82706F39C64}" destId="{56112941-C249-4410-BD7D-80B3A598DA61}" srcOrd="0" destOrd="0" presId="urn:microsoft.com/office/officeart/2008/layout/LinedList"/>
    <dgm:cxn modelId="{F76FCD76-6B3F-4B2E-B36E-EB4D6FCDA48F}" type="presParOf" srcId="{AA20772F-72C3-4374-B1C7-F82706F39C64}" destId="{3EDA850D-7A32-4976-AA54-C890A0C3F35A}" srcOrd="1" destOrd="0" presId="urn:microsoft.com/office/officeart/2008/layout/LinedList"/>
    <dgm:cxn modelId="{B44E515B-7920-4F33-AB6E-D49CA0DE9979}" type="presParOf" srcId="{7F042E4C-60EC-4822-821F-DDF0EECB2389}" destId="{63EE99AC-361F-444E-841B-C1C26A392F38}" srcOrd="4" destOrd="0" presId="urn:microsoft.com/office/officeart/2008/layout/LinedList"/>
    <dgm:cxn modelId="{42DA4350-967E-4D6A-B5D9-989DAE0CC2B6}" type="presParOf" srcId="{7F042E4C-60EC-4822-821F-DDF0EECB2389}" destId="{2B84D765-EC5E-4450-936B-5F5D87C44A01}" srcOrd="5" destOrd="0" presId="urn:microsoft.com/office/officeart/2008/layout/LinedList"/>
    <dgm:cxn modelId="{A53ACB01-E56B-4A45-8F4A-D2D12A41DA62}" type="presParOf" srcId="{2B84D765-EC5E-4450-936B-5F5D87C44A01}" destId="{C82D0E55-8762-412B-BD6E-717F4C0A6E75}" srcOrd="0" destOrd="0" presId="urn:microsoft.com/office/officeart/2008/layout/LinedList"/>
    <dgm:cxn modelId="{5C00A0C4-9DC5-4249-B453-F1DBF0E8745A}" type="presParOf" srcId="{2B84D765-EC5E-4450-936B-5F5D87C44A01}" destId="{372772C7-15D3-4B81-9C12-E040698483C8}" srcOrd="1" destOrd="0" presId="urn:microsoft.com/office/officeart/2008/layout/LinedList"/>
    <dgm:cxn modelId="{CB59C92C-4CC5-4692-AEAB-A8E18E63C908}" type="presParOf" srcId="{7F042E4C-60EC-4822-821F-DDF0EECB2389}" destId="{38EA7E12-4C35-461A-B33F-8BCC1B873B26}" srcOrd="6" destOrd="0" presId="urn:microsoft.com/office/officeart/2008/layout/LinedList"/>
    <dgm:cxn modelId="{FB31DD36-BB6E-4120-9A8F-7D0CC59D07F3}" type="presParOf" srcId="{7F042E4C-60EC-4822-821F-DDF0EECB2389}" destId="{E171821A-122F-4E8E-993B-EC472FC36034}" srcOrd="7" destOrd="0" presId="urn:microsoft.com/office/officeart/2008/layout/LinedList"/>
    <dgm:cxn modelId="{C14547E0-A168-4766-BDC7-9A7F0F706A94}" type="presParOf" srcId="{E171821A-122F-4E8E-993B-EC472FC36034}" destId="{EF32AFEB-B7B2-4DD0-AB29-10F991AC5108}" srcOrd="0" destOrd="0" presId="urn:microsoft.com/office/officeart/2008/layout/LinedList"/>
    <dgm:cxn modelId="{2E2EB64B-2AFC-4BD6-A49F-7041EB53E8D6}" type="presParOf" srcId="{E171821A-122F-4E8E-993B-EC472FC36034}" destId="{4990403C-A452-428F-9CEE-9520792EF77F}" srcOrd="1" destOrd="0" presId="urn:microsoft.com/office/officeart/2008/layout/LinedList"/>
    <dgm:cxn modelId="{9856F8BF-3062-4B5C-8FD4-37B138B39E2A}" type="presParOf" srcId="{7F042E4C-60EC-4822-821F-DDF0EECB2389}" destId="{477FCE41-C924-41DB-BAEC-AEA9BF955F4F}" srcOrd="8" destOrd="0" presId="urn:microsoft.com/office/officeart/2008/layout/LinedList"/>
    <dgm:cxn modelId="{B5EBF83F-E19F-4953-9A62-B8A500C7D156}" type="presParOf" srcId="{7F042E4C-60EC-4822-821F-DDF0EECB2389}" destId="{AEB22007-4F09-49C9-8877-E4CAAA802A5D}" srcOrd="9" destOrd="0" presId="urn:microsoft.com/office/officeart/2008/layout/LinedList"/>
    <dgm:cxn modelId="{4F26F095-894A-42D2-90BC-3049A5C42B2C}" type="presParOf" srcId="{AEB22007-4F09-49C9-8877-E4CAAA802A5D}" destId="{3771087F-0800-48F4-90F2-0AF6FC11D73C}" srcOrd="0" destOrd="0" presId="urn:microsoft.com/office/officeart/2008/layout/LinedList"/>
    <dgm:cxn modelId="{27623B20-6355-4389-A61E-0B5A95BE584F}" type="presParOf" srcId="{AEB22007-4F09-49C9-8877-E4CAAA802A5D}" destId="{50551491-C550-4EA0-AD69-58927375932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48DBE9-ECBE-413C-BBE5-206EBAD3692C}">
      <dsp:nvSpPr>
        <dsp:cNvPr id="0" name=""/>
        <dsp:cNvSpPr/>
      </dsp:nvSpPr>
      <dsp:spPr>
        <a:xfrm>
          <a:off x="0" y="0"/>
          <a:ext cx="1088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D40FC-053F-427B-8897-52977DB33544}">
      <dsp:nvSpPr>
        <dsp:cNvPr id="0" name=""/>
        <dsp:cNvSpPr/>
      </dsp:nvSpPr>
      <dsp:spPr>
        <a:xfrm>
          <a:off x="0" y="0"/>
          <a:ext cx="2177288" cy="5445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/>
            <a:t>The saliva has following functions:</a:t>
          </a:r>
          <a:endParaRPr lang="en-US" sz="3600" kern="1200"/>
        </a:p>
      </dsp:txBody>
      <dsp:txXfrm>
        <a:off x="0" y="0"/>
        <a:ext cx="2177288" cy="5445759"/>
      </dsp:txXfrm>
    </dsp:sp>
    <dsp:sp modelId="{41E77239-C805-4F06-A0F4-A056574EF73C}">
      <dsp:nvSpPr>
        <dsp:cNvPr id="0" name=""/>
        <dsp:cNvSpPr/>
      </dsp:nvSpPr>
      <dsp:spPr>
        <a:xfrm>
          <a:off x="2340584" y="36761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Lubrication of the feed.</a:t>
          </a:r>
        </a:p>
      </dsp:txBody>
      <dsp:txXfrm>
        <a:off x="2340584" y="36761"/>
        <a:ext cx="8545855" cy="735230"/>
      </dsp:txXfrm>
    </dsp:sp>
    <dsp:sp modelId="{1B2496EB-60DB-4ACE-9DA2-D86F55971E62}">
      <dsp:nvSpPr>
        <dsp:cNvPr id="0" name=""/>
        <dsp:cNvSpPr/>
      </dsp:nvSpPr>
      <dsp:spPr>
        <a:xfrm>
          <a:off x="2177288" y="771992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6E12E-933E-4B26-BCDA-C4F4129E8FF5}">
      <dsp:nvSpPr>
        <dsp:cNvPr id="0" name=""/>
        <dsp:cNvSpPr/>
      </dsp:nvSpPr>
      <dsp:spPr>
        <a:xfrm>
          <a:off x="2340584" y="808753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Digestion, it contains salivary amylase which is responsible for carbohydrates digestion. </a:t>
          </a:r>
        </a:p>
      </dsp:txBody>
      <dsp:txXfrm>
        <a:off x="2340584" y="808753"/>
        <a:ext cx="8545855" cy="735230"/>
      </dsp:txXfrm>
    </dsp:sp>
    <dsp:sp modelId="{9F79FA66-F066-4771-AB0A-8B40C5E5DA35}">
      <dsp:nvSpPr>
        <dsp:cNvPr id="0" name=""/>
        <dsp:cNvSpPr/>
      </dsp:nvSpPr>
      <dsp:spPr>
        <a:xfrm>
          <a:off x="2177288" y="1543984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AACCF4-2DB9-4414-9214-BE9FD6B8CCD7}">
      <dsp:nvSpPr>
        <dsp:cNvPr id="0" name=""/>
        <dsp:cNvSpPr/>
      </dsp:nvSpPr>
      <dsp:spPr>
        <a:xfrm>
          <a:off x="2340584" y="1580745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Acts as a buffer, it contains bicarbonate and other salts.</a:t>
          </a:r>
        </a:p>
      </dsp:txBody>
      <dsp:txXfrm>
        <a:off x="2340584" y="1580745"/>
        <a:ext cx="8545855" cy="735230"/>
      </dsp:txXfrm>
    </dsp:sp>
    <dsp:sp modelId="{4C3F6EAB-3B14-4FFF-97AD-7881CA4BC9EE}">
      <dsp:nvSpPr>
        <dsp:cNvPr id="0" name=""/>
        <dsp:cNvSpPr/>
      </dsp:nvSpPr>
      <dsp:spPr>
        <a:xfrm>
          <a:off x="2177288" y="2315976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FE1A6-FFF5-422F-A256-2CFE34455EBC}">
      <dsp:nvSpPr>
        <dsp:cNvPr id="0" name=""/>
        <dsp:cNvSpPr/>
      </dsp:nvSpPr>
      <dsp:spPr>
        <a:xfrm>
          <a:off x="2340584" y="2352738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Helps tasting the feed.</a:t>
          </a:r>
        </a:p>
      </dsp:txBody>
      <dsp:txXfrm>
        <a:off x="2340584" y="2352738"/>
        <a:ext cx="8545855" cy="735230"/>
      </dsp:txXfrm>
    </dsp:sp>
    <dsp:sp modelId="{7B1E4534-9444-4531-B76D-16547ED9FD10}">
      <dsp:nvSpPr>
        <dsp:cNvPr id="0" name=""/>
        <dsp:cNvSpPr/>
      </dsp:nvSpPr>
      <dsp:spPr>
        <a:xfrm>
          <a:off x="2177288" y="3087968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72955C-7DFA-4A1C-94DA-C16A2866665F}">
      <dsp:nvSpPr>
        <dsp:cNvPr id="0" name=""/>
        <dsp:cNvSpPr/>
      </dsp:nvSpPr>
      <dsp:spPr>
        <a:xfrm>
          <a:off x="2340584" y="3124730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Protects the mucous membrane and keeps it moist.</a:t>
          </a:r>
        </a:p>
      </dsp:txBody>
      <dsp:txXfrm>
        <a:off x="2340584" y="3124730"/>
        <a:ext cx="8545855" cy="735230"/>
      </dsp:txXfrm>
    </dsp:sp>
    <dsp:sp modelId="{6A544458-3AAA-43F7-837E-89D59938A9B2}">
      <dsp:nvSpPr>
        <dsp:cNvPr id="0" name=""/>
        <dsp:cNvSpPr/>
      </dsp:nvSpPr>
      <dsp:spPr>
        <a:xfrm>
          <a:off x="2177288" y="3859960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02045-713B-4845-8D3E-DBCF6374AD27}">
      <dsp:nvSpPr>
        <dsp:cNvPr id="0" name=""/>
        <dsp:cNvSpPr/>
      </dsp:nvSpPr>
      <dsp:spPr>
        <a:xfrm>
          <a:off x="2340584" y="3896722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Helps regulate the body temperature.</a:t>
          </a:r>
        </a:p>
      </dsp:txBody>
      <dsp:txXfrm>
        <a:off x="2340584" y="3896722"/>
        <a:ext cx="8545855" cy="735230"/>
      </dsp:txXfrm>
    </dsp:sp>
    <dsp:sp modelId="{6652B475-B455-40C7-8CBC-A3000887EFE8}">
      <dsp:nvSpPr>
        <dsp:cNvPr id="0" name=""/>
        <dsp:cNvSpPr/>
      </dsp:nvSpPr>
      <dsp:spPr>
        <a:xfrm>
          <a:off x="2177288" y="4631953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B5C3FB-7A2E-4888-93C7-FB81A3AD91C4}">
      <dsp:nvSpPr>
        <dsp:cNvPr id="0" name=""/>
        <dsp:cNvSpPr/>
      </dsp:nvSpPr>
      <dsp:spPr>
        <a:xfrm>
          <a:off x="2340584" y="4668714"/>
          <a:ext cx="8545855" cy="735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Contain enzyme known as muramidase which is bacteriocidal in nature and thus it produces the local immunity</a:t>
          </a:r>
        </a:p>
      </dsp:txBody>
      <dsp:txXfrm>
        <a:off x="2340584" y="4668714"/>
        <a:ext cx="8545855" cy="735230"/>
      </dsp:txXfrm>
    </dsp:sp>
    <dsp:sp modelId="{135EEECA-B35A-451A-ACBC-7355C364E6A8}">
      <dsp:nvSpPr>
        <dsp:cNvPr id="0" name=""/>
        <dsp:cNvSpPr/>
      </dsp:nvSpPr>
      <dsp:spPr>
        <a:xfrm>
          <a:off x="2177288" y="5403945"/>
          <a:ext cx="870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FE427-8082-4A2B-86A1-2B2BEFF0393C}">
      <dsp:nvSpPr>
        <dsp:cNvPr id="0" name=""/>
        <dsp:cNvSpPr/>
      </dsp:nvSpPr>
      <dsp:spPr>
        <a:xfrm>
          <a:off x="0" y="196559"/>
          <a:ext cx="7345680" cy="636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There are two systems or centers located in the brain or liver which controls the feeding behavior of animals</a:t>
          </a:r>
        </a:p>
      </dsp:txBody>
      <dsp:txXfrm>
        <a:off x="31070" y="227629"/>
        <a:ext cx="7283540" cy="574340"/>
      </dsp:txXfrm>
    </dsp:sp>
    <dsp:sp modelId="{B66E4F06-E176-40DA-8A12-4C2265CCEE4A}">
      <dsp:nvSpPr>
        <dsp:cNvPr id="0" name=""/>
        <dsp:cNvSpPr/>
      </dsp:nvSpPr>
      <dsp:spPr>
        <a:xfrm>
          <a:off x="0" y="833039"/>
          <a:ext cx="734568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22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kern="1200" dirty="0"/>
            <a:t>Satiety center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200" kern="1200"/>
            <a:t>Appetite center</a:t>
          </a:r>
        </a:p>
      </dsp:txBody>
      <dsp:txXfrm>
        <a:off x="0" y="833039"/>
        <a:ext cx="7345680" cy="414000"/>
      </dsp:txXfrm>
    </dsp:sp>
    <dsp:sp modelId="{63AD7CC7-8DEC-4DC9-BF97-10F3DE284A0D}">
      <dsp:nvSpPr>
        <dsp:cNvPr id="0" name=""/>
        <dsp:cNvSpPr/>
      </dsp:nvSpPr>
      <dsp:spPr>
        <a:xfrm>
          <a:off x="0" y="1247039"/>
          <a:ext cx="7345680" cy="636480"/>
        </a:xfrm>
        <a:prstGeom prst="round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Satiety Center</a:t>
          </a:r>
          <a:endParaRPr lang="en-US" sz="1600" kern="1200"/>
        </a:p>
      </dsp:txBody>
      <dsp:txXfrm>
        <a:off x="31070" y="1278109"/>
        <a:ext cx="7283540" cy="574340"/>
      </dsp:txXfrm>
    </dsp:sp>
    <dsp:sp modelId="{1EB7353A-B457-437F-BFD1-625A37B1CC35}">
      <dsp:nvSpPr>
        <dsp:cNvPr id="0" name=""/>
        <dsp:cNvSpPr/>
      </dsp:nvSpPr>
      <dsp:spPr>
        <a:xfrm>
          <a:off x="0" y="1929599"/>
          <a:ext cx="7345680" cy="63648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It is located in the </a:t>
          </a:r>
          <a:r>
            <a:rPr lang="en-US" sz="1600" b="1" kern="1200" dirty="0"/>
            <a:t>liver</a:t>
          </a:r>
          <a:r>
            <a:rPr lang="en-US" sz="1600" kern="1200" dirty="0"/>
            <a:t> of the </a:t>
          </a:r>
          <a:r>
            <a:rPr lang="tr-TR" sz="1600" kern="1200" dirty="0" err="1" smtClean="0"/>
            <a:t>birds</a:t>
          </a:r>
          <a:r>
            <a:rPr lang="en-US" sz="1600" kern="1200" dirty="0" smtClean="0"/>
            <a:t>, </a:t>
          </a:r>
          <a:r>
            <a:rPr lang="en-US" sz="1600" kern="1200" dirty="0"/>
            <a:t>while in other animals it is located in the brain.</a:t>
          </a:r>
        </a:p>
      </dsp:txBody>
      <dsp:txXfrm>
        <a:off x="31070" y="1960669"/>
        <a:ext cx="7283540" cy="574340"/>
      </dsp:txXfrm>
    </dsp:sp>
    <dsp:sp modelId="{D17A26A7-B48B-4D1C-91B0-1E395E949840}">
      <dsp:nvSpPr>
        <dsp:cNvPr id="0" name=""/>
        <dsp:cNvSpPr/>
      </dsp:nvSpPr>
      <dsp:spPr>
        <a:xfrm>
          <a:off x="0" y="2612159"/>
          <a:ext cx="7345680" cy="636480"/>
        </a:xfrm>
        <a:prstGeom prst="round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This center is also known as glucostatie</a:t>
          </a:r>
          <a:r>
            <a:rPr lang="tr-TR" sz="1600" kern="1200"/>
            <a:t>t</a:t>
          </a:r>
          <a:r>
            <a:rPr lang="en-US" sz="1600" kern="1200"/>
            <a:t>y Centre.</a:t>
          </a:r>
        </a:p>
      </dsp:txBody>
      <dsp:txXfrm>
        <a:off x="31070" y="2643229"/>
        <a:ext cx="7283540" cy="574340"/>
      </dsp:txXfrm>
    </dsp:sp>
    <dsp:sp modelId="{D68223A9-D7B3-4FE6-957B-EDB193661B65}">
      <dsp:nvSpPr>
        <dsp:cNvPr id="0" name=""/>
        <dsp:cNvSpPr/>
      </dsp:nvSpPr>
      <dsp:spPr>
        <a:xfrm>
          <a:off x="0" y="3294719"/>
          <a:ext cx="7345680" cy="6364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Level of glucose in the blood activates and stimulates the satiety center leading to cessation of feed in take.</a:t>
          </a:r>
          <a:endParaRPr lang="en-US" sz="1600" kern="1200" dirty="0"/>
        </a:p>
      </dsp:txBody>
      <dsp:txXfrm>
        <a:off x="31070" y="3325789"/>
        <a:ext cx="7283540" cy="574340"/>
      </dsp:txXfrm>
    </dsp:sp>
    <dsp:sp modelId="{238F8577-7DA0-4422-804A-BD0003EDC43B}">
      <dsp:nvSpPr>
        <dsp:cNvPr id="0" name=""/>
        <dsp:cNvSpPr/>
      </dsp:nvSpPr>
      <dsp:spPr>
        <a:xfrm>
          <a:off x="0" y="3977280"/>
          <a:ext cx="7345680" cy="636480"/>
        </a:xfrm>
        <a:prstGeom prst="round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Appetite Center</a:t>
          </a:r>
          <a:endParaRPr lang="en-US" sz="1600" kern="1200"/>
        </a:p>
      </dsp:txBody>
      <dsp:txXfrm>
        <a:off x="31070" y="4008350"/>
        <a:ext cx="7283540" cy="574340"/>
      </dsp:txXfrm>
    </dsp:sp>
    <dsp:sp modelId="{FA93B1AB-976B-445B-9518-827A8AEAE1C6}">
      <dsp:nvSpPr>
        <dsp:cNvPr id="0" name=""/>
        <dsp:cNvSpPr/>
      </dsp:nvSpPr>
      <dsp:spPr>
        <a:xfrm>
          <a:off x="0" y="4659840"/>
          <a:ext cx="7345680" cy="63648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The stimulation of this Centre results in feed intake or hunger. </a:t>
          </a:r>
        </a:p>
      </dsp:txBody>
      <dsp:txXfrm>
        <a:off x="31070" y="4690910"/>
        <a:ext cx="7283540" cy="574340"/>
      </dsp:txXfrm>
    </dsp:sp>
    <dsp:sp modelId="{8F06E085-28B4-476B-A402-5C658AB5BAAA}">
      <dsp:nvSpPr>
        <dsp:cNvPr id="0" name=""/>
        <dsp:cNvSpPr/>
      </dsp:nvSpPr>
      <dsp:spPr>
        <a:xfrm>
          <a:off x="0" y="5342400"/>
          <a:ext cx="7345680" cy="636480"/>
        </a:xfrm>
        <a:prstGeom prst="round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This centre is stimulated by low concentration of glucose in the blood. </a:t>
          </a:r>
          <a:endParaRPr lang="en-US" sz="1600" kern="1200"/>
        </a:p>
      </dsp:txBody>
      <dsp:txXfrm>
        <a:off x="31070" y="5373470"/>
        <a:ext cx="7283540" cy="574340"/>
      </dsp:txXfrm>
    </dsp:sp>
    <dsp:sp modelId="{900563B2-794D-4341-A8A1-5465095DFD61}">
      <dsp:nvSpPr>
        <dsp:cNvPr id="0" name=""/>
        <dsp:cNvSpPr/>
      </dsp:nvSpPr>
      <dsp:spPr>
        <a:xfrm>
          <a:off x="0" y="6024960"/>
          <a:ext cx="7345680" cy="6364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/>
            <a:t>This is located in the brain</a:t>
          </a:r>
          <a:r>
            <a:rPr lang="tr-TR" sz="1600" b="1" kern="1200"/>
            <a:t>.</a:t>
          </a:r>
          <a:endParaRPr lang="en-US" sz="1600" kern="1200"/>
        </a:p>
      </dsp:txBody>
      <dsp:txXfrm>
        <a:off x="31070" y="6056030"/>
        <a:ext cx="7283540" cy="574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95169-5C7B-414F-9B51-7CD77A6BA6F9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A1072-C76F-4865-BEB7-FC29C53D6505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In most cases, neurotransmitters and metabolites have</a:t>
          </a:r>
          <a:r>
            <a:rPr lang="tr-TR" sz="2300" kern="1200"/>
            <a:t> </a:t>
          </a:r>
          <a:r>
            <a:rPr lang="en-US" sz="2300" kern="1200"/>
            <a:t>similar effects in birds and mammals </a:t>
          </a:r>
        </a:p>
      </dsp:txBody>
      <dsp:txXfrm>
        <a:off x="0" y="531"/>
        <a:ext cx="10515600" cy="870055"/>
      </dsp:txXfrm>
    </dsp:sp>
    <dsp:sp modelId="{77E5BFA3-16D2-48A3-8E85-230C7CADFFD1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12941-C249-4410-BD7D-80B3A598DA61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/>
            <a:t>T</a:t>
          </a:r>
          <a:r>
            <a:rPr lang="en-US" sz="2300" kern="1200"/>
            <a:t>here are several noteworthy differences</a:t>
          </a:r>
          <a:r>
            <a:rPr lang="tr-TR" sz="2300" kern="1200"/>
            <a:t>:</a:t>
          </a:r>
          <a:r>
            <a:rPr lang="en-US" sz="2300" kern="1200"/>
            <a:t> </a:t>
          </a:r>
        </a:p>
      </dsp:txBody>
      <dsp:txXfrm>
        <a:off x="0" y="870586"/>
        <a:ext cx="10515600" cy="870055"/>
      </dsp:txXfrm>
    </dsp:sp>
    <dsp:sp modelId="{63EE99AC-361F-444E-841B-C1C26A392F38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2D0E55-8762-412B-BD6E-717F4C0A6E75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/>
            <a:t>P</a:t>
          </a:r>
          <a:r>
            <a:rPr lang="en-US" sz="2300" b="1" kern="1200"/>
            <a:t>eptide YY </a:t>
          </a:r>
          <a:r>
            <a:rPr lang="en-US" sz="2300" kern="1200"/>
            <a:t>and </a:t>
          </a:r>
          <a:r>
            <a:rPr lang="en-US" sz="2300" b="1" kern="1200"/>
            <a:t>pancreatic polypeptide </a:t>
          </a:r>
          <a:r>
            <a:rPr lang="en-US" sz="2300" kern="1200"/>
            <a:t>decrease food</a:t>
          </a:r>
          <a:r>
            <a:rPr lang="tr-TR" sz="2300" kern="1200"/>
            <a:t> </a:t>
          </a:r>
          <a:r>
            <a:rPr lang="en-US" sz="2300" kern="1200"/>
            <a:t>intake in mammals, they stimulate food intake in birds.</a:t>
          </a:r>
        </a:p>
      </dsp:txBody>
      <dsp:txXfrm>
        <a:off x="0" y="1740641"/>
        <a:ext cx="10515600" cy="870055"/>
      </dsp:txXfrm>
    </dsp:sp>
    <dsp:sp modelId="{38EA7E12-4C35-461A-B33F-8BCC1B873B26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2AFEB-B7B2-4DD0-AB29-10F991AC5108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/>
            <a:t>G</a:t>
          </a:r>
          <a:r>
            <a:rPr lang="en-US" sz="2300" b="1" kern="1200"/>
            <a:t>hrelin </a:t>
          </a:r>
          <a:r>
            <a:rPr lang="en-US" sz="2300" kern="1200"/>
            <a:t>is a potent orexigenic peptide</a:t>
          </a:r>
          <a:r>
            <a:rPr lang="tr-TR" sz="2300" kern="1200"/>
            <a:t> </a:t>
          </a:r>
          <a:r>
            <a:rPr lang="en-US" sz="2300" kern="1200"/>
            <a:t>in mammals, it is anorexigenic in birds.</a:t>
          </a:r>
        </a:p>
      </dsp:txBody>
      <dsp:txXfrm>
        <a:off x="0" y="2610696"/>
        <a:ext cx="10515600" cy="870055"/>
      </dsp:txXfrm>
    </dsp:sp>
    <dsp:sp modelId="{477FCE41-C924-41DB-BAEC-AEA9BF955F4F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71087F-0800-48F4-90F2-0AF6FC11D73C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Other peptides</a:t>
          </a:r>
          <a:r>
            <a:rPr lang="tr-TR" sz="2300" kern="1200"/>
            <a:t> </a:t>
          </a:r>
          <a:r>
            <a:rPr lang="en-US" sz="2300" kern="1200"/>
            <a:t>shown to be orexigenic in mammals, including </a:t>
          </a:r>
          <a:r>
            <a:rPr lang="en-US" sz="2300" b="1" kern="1200"/>
            <a:t>melaninconcentrating</a:t>
          </a:r>
          <a:r>
            <a:rPr lang="tr-TR" sz="2300" b="1" kern="1200"/>
            <a:t> </a:t>
          </a:r>
          <a:r>
            <a:rPr lang="en-US" sz="2300" b="1" kern="1200"/>
            <a:t>hormone, orexins (A and B), </a:t>
          </a:r>
          <a:r>
            <a:rPr lang="en-US" sz="2300" kern="1200"/>
            <a:t>and </a:t>
          </a:r>
          <a:r>
            <a:rPr lang="en-US" sz="2300" b="1" kern="1200"/>
            <a:t>motilin</a:t>
          </a:r>
          <a:r>
            <a:rPr lang="en-US" sz="2300" kern="1200"/>
            <a:t>,</a:t>
          </a:r>
          <a:r>
            <a:rPr lang="tr-TR" sz="2300" kern="1200"/>
            <a:t> </a:t>
          </a:r>
          <a:r>
            <a:rPr lang="en-US" sz="2300" kern="1200"/>
            <a:t>have </a:t>
          </a:r>
          <a:r>
            <a:rPr lang="en-US" sz="2300" u="sng" kern="1200"/>
            <a:t>no effect </a:t>
          </a:r>
          <a:r>
            <a:rPr lang="en-US" sz="2300" kern="1200"/>
            <a:t>on food intake in chickens. </a:t>
          </a:r>
        </a:p>
      </dsp:txBody>
      <dsp:txXfrm>
        <a:off x="0" y="3480751"/>
        <a:ext cx="10515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/>
          <a:lstStyle>
            <a:lvl1pPr algn="r">
              <a:defRPr sz="1300"/>
            </a:lvl1pPr>
          </a:lstStyle>
          <a:p>
            <a:fld id="{629D6168-D763-4B71-BCBD-4AB34973CE2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5402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855" tIns="47928" rIns="95855" bIns="47928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773374"/>
            <a:ext cx="5486400" cy="3905488"/>
          </a:xfrm>
          <a:prstGeom prst="rect">
            <a:avLst/>
          </a:prstGeom>
        </p:spPr>
        <p:txBody>
          <a:bodyPr vert="horz" lIns="95855" tIns="47928" rIns="95855" bIns="47928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1045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4" y="9421045"/>
            <a:ext cx="2971800" cy="497657"/>
          </a:xfrm>
          <a:prstGeom prst="rect">
            <a:avLst/>
          </a:prstGeom>
        </p:spPr>
        <p:txBody>
          <a:bodyPr vert="horz" lIns="95855" tIns="47928" rIns="95855" bIns="47928" rtlCol="0" anchor="b"/>
          <a:lstStyle>
            <a:lvl1pPr algn="r">
              <a:defRPr sz="1300"/>
            </a:lvl1pPr>
          </a:lstStyle>
          <a:p>
            <a:fld id="{E632613A-693C-40B0-8BBF-EC9D3174AB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55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022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194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9289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3517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5937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Narrow" panose="020B060602020203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96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12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03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88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530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61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94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4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35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37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25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9F84E-324C-41F9-8994-713388774C5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D4107-7828-4459-B5A7-AA7A47759A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26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AB45A142-4255-493C-8284-5D566C121B1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38FB9660-F42F-4313-BBC4-47C007FE484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2" descr="digestive system of bird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tr-TR" sz="4800">
                <a:solidFill>
                  <a:schemeClr val="bg1"/>
                </a:solidFill>
              </a:rPr>
              <a:t>AVIAN PHYSIOLOGY</a:t>
            </a:r>
            <a:br>
              <a:rPr lang="tr-TR" sz="4800">
                <a:solidFill>
                  <a:schemeClr val="bg1"/>
                </a:solidFill>
              </a:rPr>
            </a:br>
            <a:r>
              <a:rPr lang="tr-TR" sz="4800" b="1">
                <a:solidFill>
                  <a:schemeClr val="bg1"/>
                </a:solidFill>
              </a:rPr>
              <a:t>Digestive System</a:t>
            </a:r>
            <a:endParaRPr lang="tr-TR" sz="4800">
              <a:solidFill>
                <a:schemeClr val="bg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74237" y="4170501"/>
            <a:ext cx="3657600" cy="1525597"/>
          </a:xfrm>
        </p:spPr>
        <p:txBody>
          <a:bodyPr>
            <a:normAutofit/>
          </a:bodyPr>
          <a:lstStyle/>
          <a:p>
            <a:r>
              <a:rPr lang="tr-TR" sz="2000" b="1">
                <a:solidFill>
                  <a:srgbClr val="EB937D"/>
                </a:solidFill>
              </a:rPr>
              <a:t>Doç. Dr. Dr. Yasemin SALGIRLI DEMİRBAŞ</a:t>
            </a:r>
          </a:p>
          <a:p>
            <a:r>
              <a:rPr lang="tr-TR" sz="2000" b="1">
                <a:solidFill>
                  <a:srgbClr val="EB937D"/>
                </a:solidFill>
              </a:rPr>
              <a:t>Resident ECAWBM (BM)</a:t>
            </a:r>
          </a:p>
        </p:txBody>
      </p:sp>
    </p:spTree>
    <p:extLst>
      <p:ext uri="{BB962C8B-B14F-4D97-AF65-F5344CB8AC3E}">
        <p14:creationId xmlns:p14="http://schemas.microsoft.com/office/powerpoint/2010/main" val="2578347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500336" cy="1325563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b="1" dirty="0" err="1"/>
              <a:t>Proteolytic</a:t>
            </a:r>
            <a:r>
              <a:rPr lang="en-US" b="1" dirty="0"/>
              <a:t> Enzymes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18445" y="1935805"/>
            <a:ext cx="3431292" cy="3988340"/>
          </a:xfrm>
        </p:spPr>
        <p:txBody>
          <a:bodyPr>
            <a:normAutofit/>
          </a:bodyPr>
          <a:lstStyle/>
          <a:p>
            <a:r>
              <a:rPr lang="en-US" sz="2100" dirty="0"/>
              <a:t>There are five different kinds of </a:t>
            </a:r>
            <a:r>
              <a:rPr lang="en-US" sz="2100" dirty="0" err="1"/>
              <a:t>proteolytic</a:t>
            </a:r>
            <a:r>
              <a:rPr lang="en-US" sz="2100" dirty="0"/>
              <a:t> enzymes</a:t>
            </a:r>
          </a:p>
          <a:p>
            <a:pPr lvl="1"/>
            <a:r>
              <a:rPr lang="en-US" sz="2100" dirty="0" err="1"/>
              <a:t>Trypsinogen</a:t>
            </a:r>
            <a:endParaRPr lang="en-US" sz="2100" dirty="0"/>
          </a:p>
          <a:p>
            <a:pPr lvl="1"/>
            <a:r>
              <a:rPr lang="en-US" sz="2100" dirty="0" err="1"/>
              <a:t>Chymotrypsinogen</a:t>
            </a:r>
            <a:r>
              <a:rPr lang="en-US" sz="2100" dirty="0"/>
              <a:t> A</a:t>
            </a:r>
          </a:p>
          <a:p>
            <a:pPr lvl="1"/>
            <a:r>
              <a:rPr lang="en-US" sz="2100" dirty="0" err="1"/>
              <a:t>Chymotrypsinogen</a:t>
            </a:r>
            <a:r>
              <a:rPr lang="en-US" sz="2100" dirty="0"/>
              <a:t> B</a:t>
            </a:r>
          </a:p>
          <a:p>
            <a:pPr lvl="1"/>
            <a:r>
              <a:rPr lang="en-US" sz="2100" dirty="0" err="1"/>
              <a:t>Procarboxy</a:t>
            </a:r>
            <a:r>
              <a:rPr lang="en-US" sz="2100" dirty="0"/>
              <a:t> peptidase A</a:t>
            </a:r>
          </a:p>
          <a:p>
            <a:pPr lvl="1"/>
            <a:r>
              <a:rPr lang="en-US" sz="2100" dirty="0" err="1"/>
              <a:t>Procarboxy</a:t>
            </a:r>
            <a:r>
              <a:rPr lang="en-US" sz="2100" dirty="0"/>
              <a:t> peptidase B</a:t>
            </a:r>
          </a:p>
          <a:p>
            <a:r>
              <a:rPr lang="en-US" sz="2100" dirty="0"/>
              <a:t>These enzymes are responsible for the break down of protein molecules into simpler units.</a:t>
            </a:r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710" y="293251"/>
            <a:ext cx="3267739" cy="1532374"/>
          </a:xfrm>
          <a:prstGeom prst="rect">
            <a:avLst/>
          </a:prstGeom>
        </p:spPr>
      </p:pic>
      <p:sp>
        <p:nvSpPr>
          <p:cNvPr id="6" name="İçerik Yer Tutucusu 2"/>
          <p:cNvSpPr txBox="1">
            <a:spLocks/>
          </p:cNvSpPr>
          <p:nvPr/>
        </p:nvSpPr>
        <p:spPr>
          <a:xfrm>
            <a:off x="4598317" y="2088271"/>
            <a:ext cx="34516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There are three type of </a:t>
            </a:r>
            <a:r>
              <a:rPr lang="en-US" sz="2400" dirty="0" err="1"/>
              <a:t>lipolytic</a:t>
            </a:r>
            <a:r>
              <a:rPr lang="en-US" sz="2400" dirty="0"/>
              <a:t> enzymes which are produced by the pancreas;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Phospholipase, lipid breakdown.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Pancreatic lipase, lipid breakdown.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Cholesterol esterase, esterification of cholesterol.</a:t>
            </a:r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624" y="365125"/>
            <a:ext cx="3794934" cy="1325563"/>
          </a:xfrm>
          <a:prstGeom prst="rect">
            <a:avLst/>
          </a:prstGeom>
        </p:spPr>
      </p:pic>
      <p:sp>
        <p:nvSpPr>
          <p:cNvPr id="9" name="İçerik Yer Tutucusu 2"/>
          <p:cNvSpPr txBox="1">
            <a:spLocks/>
          </p:cNvSpPr>
          <p:nvPr/>
        </p:nvSpPr>
        <p:spPr>
          <a:xfrm>
            <a:off x="838200" y="1825625"/>
            <a:ext cx="31501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600" dirty="0" err="1"/>
              <a:t>Carbohydrate</a:t>
            </a:r>
            <a:r>
              <a:rPr lang="tr-TR" sz="2600" dirty="0"/>
              <a:t> </a:t>
            </a:r>
            <a:r>
              <a:rPr lang="tr-TR" sz="2600" dirty="0" err="1"/>
              <a:t>splitting</a:t>
            </a:r>
            <a:r>
              <a:rPr lang="tr-TR" sz="2600" dirty="0"/>
              <a:t> </a:t>
            </a:r>
            <a:r>
              <a:rPr lang="tr-TR" sz="2600" dirty="0" err="1"/>
              <a:t>Enzymes</a:t>
            </a:r>
            <a:endParaRPr lang="tr-TR" sz="2600" dirty="0"/>
          </a:p>
          <a:p>
            <a:r>
              <a:rPr lang="en-US" sz="2600" dirty="0"/>
              <a:t>These consist of: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Pancreatic amylase</a:t>
            </a:r>
            <a:r>
              <a:rPr lang="en-US" sz="2600" dirty="0"/>
              <a:t>, acts on the starch and converts it into simpler units.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b="1" dirty="0"/>
              <a:t>Invertase</a:t>
            </a:r>
            <a:r>
              <a:rPr lang="en-US" sz="2600" dirty="0"/>
              <a:t>, acts on the sucrose and convert it into simpler sugar.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618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FBDFA86-51D3-4729-B154-7969183728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6885216" cy="6858000"/>
          </a:xfrm>
          <a:prstGeom prst="rect">
            <a:avLst/>
          </a:prstGeom>
          <a:solidFill>
            <a:srgbClr val="A16C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0F1CE7C6-BE91-42A7-9214-F33FD918C38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5062511" cy="1499616"/>
          </a:xfrm>
        </p:spPr>
        <p:txBody>
          <a:bodyPr>
            <a:normAutofit/>
          </a:bodyPr>
          <a:lstStyle/>
          <a:p>
            <a:r>
              <a:rPr lang="tr-TR" sz="3400" b="1" dirty="0">
                <a:solidFill>
                  <a:srgbClr val="FFFFFF"/>
                </a:solidFill>
              </a:rPr>
              <a:t/>
            </a:r>
            <a:br>
              <a:rPr lang="tr-TR" sz="3400" b="1" dirty="0">
                <a:solidFill>
                  <a:srgbClr val="FFFFFF"/>
                </a:solidFill>
              </a:rPr>
            </a:br>
            <a:r>
              <a:rPr lang="tr-TR" sz="3400" b="1" dirty="0" err="1">
                <a:solidFill>
                  <a:srgbClr val="FFFFFF"/>
                </a:solidFill>
              </a:rPr>
              <a:t>Nucleolytic</a:t>
            </a:r>
            <a:r>
              <a:rPr lang="tr-TR" sz="3400" b="1" dirty="0">
                <a:solidFill>
                  <a:srgbClr val="FFFFFF"/>
                </a:solidFill>
              </a:rPr>
              <a:t> </a:t>
            </a:r>
            <a:r>
              <a:rPr lang="tr-TR" sz="3400" b="1" dirty="0" err="1">
                <a:solidFill>
                  <a:srgbClr val="FFFFFF"/>
                </a:solidFill>
              </a:rPr>
              <a:t>Enzymes</a:t>
            </a:r>
            <a:r>
              <a:rPr lang="tr-TR" sz="3400" b="1" dirty="0">
                <a:solidFill>
                  <a:srgbClr val="FFFFFF"/>
                </a:solidFill>
              </a:rPr>
              <a:t/>
            </a:r>
            <a:br>
              <a:rPr lang="tr-TR" sz="3400" b="1" dirty="0">
                <a:solidFill>
                  <a:srgbClr val="FFFFFF"/>
                </a:solidFill>
              </a:rPr>
            </a:br>
            <a:endParaRPr lang="tr-TR" sz="3400" b="1" dirty="0">
              <a:solidFill>
                <a:srgbClr val="FFFFFF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89760"/>
            <a:ext cx="6885216" cy="496824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There are two kinds of nucleolytic enzymes: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Ribonuclease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rgbClr val="FFFFFF"/>
                </a:solidFill>
              </a:rPr>
              <a:t>Deoxyribonuclease</a:t>
            </a:r>
          </a:p>
          <a:p>
            <a:r>
              <a:rPr lang="en-US" sz="2400" dirty="0">
                <a:solidFill>
                  <a:srgbClr val="FFFFFF"/>
                </a:solidFill>
              </a:rPr>
              <a:t>Besides enzymes, pancreatic juice also contains cations and anions.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Cations: </a:t>
            </a:r>
          </a:p>
          <a:p>
            <a:r>
              <a:rPr lang="en-US" sz="2400" dirty="0">
                <a:solidFill>
                  <a:srgbClr val="FFFFFF"/>
                </a:solidFill>
              </a:rPr>
              <a:t>Na+, K+, Mg++, etc.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These act as buffer, cofactors, and osmotic regulators.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Anions: </a:t>
            </a:r>
          </a:p>
          <a:p>
            <a:r>
              <a:rPr lang="en-US" sz="2400" dirty="0">
                <a:solidFill>
                  <a:srgbClr val="FFFFFF"/>
                </a:solidFill>
              </a:rPr>
              <a:t>HCO3-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These mainly act as buffer and osmotic regulators</a:t>
            </a:r>
            <a:endParaRPr 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738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FBDFA86-51D3-4729-B154-7969183728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6885216" cy="6858000"/>
          </a:xfrm>
          <a:prstGeom prst="rect">
            <a:avLst/>
          </a:prstGeom>
          <a:solidFill>
            <a:srgbClr val="A16C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0F1CE7C6-BE91-42A7-9214-F33FD918C38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5062511" cy="149961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ea typeface="ＭＳ Ｐゴシック" pitchFamily="34" charset="-128"/>
              </a:rPr>
              <a:t>Liver</a:t>
            </a:r>
            <a:r>
              <a:rPr lang="tr-TR" sz="3400" b="1" dirty="0">
                <a:solidFill>
                  <a:srgbClr val="FFFFFF"/>
                </a:solidFill>
              </a:rPr>
              <a:t/>
            </a:r>
            <a:br>
              <a:rPr lang="tr-TR" sz="3400" b="1" dirty="0">
                <a:solidFill>
                  <a:srgbClr val="FFFFFF"/>
                </a:solidFill>
              </a:rPr>
            </a:br>
            <a:endParaRPr lang="tr-TR" sz="3400" b="1" dirty="0">
              <a:solidFill>
                <a:srgbClr val="FFFFFF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89760"/>
            <a:ext cx="6885216" cy="496824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Multi-lobed organ </a:t>
            </a:r>
          </a:p>
          <a:p>
            <a:r>
              <a:rPr lang="en-US" sz="2400" b="1" dirty="0">
                <a:solidFill>
                  <a:schemeClr val="bg1"/>
                </a:solidFill>
                <a:ea typeface="ＭＳ Ｐゴシック" pitchFamily="34" charset="-128"/>
              </a:rPr>
              <a:t>Functions: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Detoxification.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Store of vitamins and carbohydrates, carbohydrates are stored in the form of glycogen.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Formation plasma protein like albumin and globulin.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It activates and inactivates the protein and peptide hormones.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Liver is a site for the destruction of old RBCs.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  <a:ea typeface="ＭＳ Ｐゴシック" pitchFamily="34" charset="-128"/>
              </a:rPr>
              <a:t>Formation of bile, which is responsible for the emulsification of the fat.</a:t>
            </a:r>
          </a:p>
        </p:txBody>
      </p:sp>
    </p:spTree>
    <p:extLst>
      <p:ext uri="{BB962C8B-B14F-4D97-AF65-F5344CB8AC3E}">
        <p14:creationId xmlns:p14="http://schemas.microsoft.com/office/powerpoint/2010/main" val="626916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tr-TR" b="1" dirty="0"/>
              <a:t>Control of GIS</a:t>
            </a:r>
            <a:endParaRPr lang="tr-TR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5321" y="2575033"/>
            <a:ext cx="5593079" cy="4282963"/>
          </a:xfrm>
        </p:spPr>
        <p:txBody>
          <a:bodyPr>
            <a:normAutofit/>
          </a:bodyPr>
          <a:lstStyle/>
          <a:p>
            <a:r>
              <a:rPr lang="en-US" sz="2200" dirty="0"/>
              <a:t>The activities of gastrointestinal tract are controlled by: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Nervous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Endocrine system</a:t>
            </a:r>
          </a:p>
          <a:p>
            <a:r>
              <a:rPr lang="en-US" sz="2200" b="1" dirty="0"/>
              <a:t>The nervous system</a:t>
            </a:r>
          </a:p>
          <a:p>
            <a:pPr>
              <a:buFont typeface="Wingdings" pitchFamily="2" charset="2"/>
              <a:buChar char="v"/>
            </a:pPr>
            <a:r>
              <a:rPr lang="en-US" sz="2200" dirty="0"/>
              <a:t>In particular, the autonomic nervous is responsible for controlling the activity of gastrointestinal tract. </a:t>
            </a:r>
          </a:p>
          <a:p>
            <a:pPr>
              <a:buFont typeface="Wingdings" pitchFamily="2" charset="2"/>
              <a:buChar char="v"/>
            </a:pPr>
            <a:r>
              <a:rPr lang="en-US" sz="2200" b="1" dirty="0"/>
              <a:t>The nervous system has two parts;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Parasympathetic nervous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Sympathetic nervous system</a:t>
            </a:r>
            <a:endParaRPr lang="tr-TR" sz="2200" dirty="0"/>
          </a:p>
          <a:p>
            <a:pPr marL="514350" indent="-514350">
              <a:buFont typeface="+mj-lt"/>
              <a:buAutoNum type="arabicPeriod"/>
            </a:pPr>
            <a:endParaRPr lang="en-US" sz="1800" dirty="0"/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840295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=""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9">
            <a:extLst>
              <a:ext uri="{FF2B5EF4-FFF2-40B4-BE49-F238E27FC236}">
                <a16:creationId xmlns=""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b="1">
                <a:solidFill>
                  <a:schemeClr val="accent1"/>
                </a:solidFill>
              </a:rPr>
              <a:t>Mechanism </a:t>
            </a:r>
            <a:r>
              <a:rPr lang="tr-TR" b="1">
                <a:solidFill>
                  <a:schemeClr val="accent1"/>
                </a:solidFill>
              </a:rPr>
              <a:t>o</a:t>
            </a:r>
            <a:r>
              <a:rPr lang="en-US" b="1">
                <a:solidFill>
                  <a:schemeClr val="accent1"/>
                </a:solidFill>
              </a:rPr>
              <a:t>f </a:t>
            </a:r>
            <a:br>
              <a:rPr lang="en-US" b="1">
                <a:solidFill>
                  <a:schemeClr val="accent1"/>
                </a:solidFill>
              </a:rPr>
            </a:br>
            <a:r>
              <a:rPr lang="en-US" b="1">
                <a:solidFill>
                  <a:schemeClr val="accent1"/>
                </a:solidFill>
              </a:rPr>
              <a:t>Enzyme Production and Activation</a:t>
            </a:r>
            <a:endParaRPr lang="tr-TR" b="1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73676" y="1137920"/>
            <a:ext cx="7096760" cy="5914443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200" dirty="0"/>
              <a:t>The </a:t>
            </a:r>
            <a:r>
              <a:rPr lang="en-US" sz="2200" b="1" dirty="0"/>
              <a:t>parasympathetic nervous system </a:t>
            </a:r>
            <a:r>
              <a:rPr lang="en-US" sz="2200" dirty="0"/>
              <a:t>activates the gastrointestinal tract while </a:t>
            </a:r>
            <a:r>
              <a:rPr lang="en-US" sz="2200" b="1" dirty="0"/>
              <a:t>sympathetic nervous system</a:t>
            </a:r>
            <a:r>
              <a:rPr lang="en-US" sz="2200" dirty="0"/>
              <a:t> activates as well as deactivates the gastrointestinal tract</a:t>
            </a:r>
            <a:endParaRPr lang="tr-TR" sz="2200" dirty="0"/>
          </a:p>
          <a:p>
            <a:pPr marL="0" indent="0">
              <a:buNone/>
            </a:pPr>
            <a:r>
              <a:rPr lang="en-US" sz="2200" b="1" dirty="0"/>
              <a:t>Stimulation of the parasympathetic to the produce saliva is occurred by: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Feed enter the oral cavity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Visual stimuli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Smell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Taste </a:t>
            </a:r>
            <a:endParaRPr lang="tr-TR" sz="2200" dirty="0"/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Feed enters the </a:t>
            </a:r>
            <a:r>
              <a:rPr lang="en-US" sz="2200" dirty="0" err="1"/>
              <a:t>Proventriculus</a:t>
            </a:r>
            <a:r>
              <a:rPr lang="en-US" sz="2200" dirty="0"/>
              <a:t> and the walls are stretched</a:t>
            </a:r>
          </a:p>
          <a:p>
            <a:pPr marL="0" indent="0">
              <a:buNone/>
            </a:pPr>
            <a:r>
              <a:rPr lang="en-US" sz="2200" dirty="0"/>
              <a:t>This stimulate the release of </a:t>
            </a:r>
            <a:r>
              <a:rPr lang="en-US" sz="2200" b="1" dirty="0"/>
              <a:t>Gastrin </a:t>
            </a:r>
            <a:r>
              <a:rPr lang="en-US" sz="2200" dirty="0"/>
              <a:t>hormone which stimulates secretion of gastric juice.</a:t>
            </a:r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Feed enters small intestine </a:t>
            </a:r>
          </a:p>
          <a:p>
            <a:pPr marL="0" indent="0">
              <a:buNone/>
            </a:pPr>
            <a:r>
              <a:rPr lang="en-US" sz="2200" dirty="0"/>
              <a:t>Duodenum produces </a:t>
            </a:r>
            <a:r>
              <a:rPr lang="en-US" sz="2200" b="1" dirty="0"/>
              <a:t>secretin </a:t>
            </a:r>
            <a:r>
              <a:rPr lang="en-US" sz="2200" dirty="0"/>
              <a:t>hormone which </a:t>
            </a:r>
            <a:r>
              <a:rPr lang="en-US" sz="2200" dirty="0" smtClean="0"/>
              <a:t>stimulate</a:t>
            </a:r>
            <a:r>
              <a:rPr lang="tr-TR" sz="2200" dirty="0" smtClean="0"/>
              <a:t>s</a:t>
            </a:r>
            <a:r>
              <a:rPr lang="en-US" sz="2200" dirty="0" smtClean="0"/>
              <a:t> </a:t>
            </a:r>
            <a:r>
              <a:rPr lang="en-US" sz="2200" dirty="0"/>
              <a:t>the pancreas to produce pancreatic juice</a:t>
            </a:r>
            <a:endParaRPr lang="tr-TR" sz="2200" dirty="0"/>
          </a:p>
          <a:p>
            <a:pPr>
              <a:buFont typeface="Wingdings" pitchFamily="2" charset="2"/>
              <a:buChar char="ü"/>
            </a:pPr>
            <a:r>
              <a:rPr lang="en-US" sz="2200" dirty="0"/>
              <a:t>Fats in the duodenum</a:t>
            </a:r>
          </a:p>
          <a:p>
            <a:pPr marL="0" indent="0">
              <a:buNone/>
            </a:pPr>
            <a:r>
              <a:rPr lang="en-US" sz="2200" dirty="0"/>
              <a:t>Duodenum produces </a:t>
            </a:r>
            <a:r>
              <a:rPr lang="en-US" sz="2200" b="1" dirty="0"/>
              <a:t>cholecystokinin</a:t>
            </a:r>
            <a:r>
              <a:rPr lang="en-US" sz="2200" dirty="0"/>
              <a:t> hormone which stimulates gall bladder to release bile.</a:t>
            </a:r>
          </a:p>
          <a:p>
            <a:pPr marL="0" indent="0">
              <a:buNone/>
            </a:pPr>
            <a:endParaRPr lang="en-US" sz="1500" dirty="0"/>
          </a:p>
          <a:p>
            <a:endParaRPr lang="en-US" sz="1500" dirty="0"/>
          </a:p>
          <a:p>
            <a:pPr marL="514350" indent="-514350">
              <a:buFont typeface="+mj-lt"/>
              <a:buAutoNum type="arabicPeriod"/>
            </a:pPr>
            <a:endParaRPr lang="en-US" sz="1500" dirty="0"/>
          </a:p>
          <a:p>
            <a:endParaRPr lang="tr-TR" sz="1500" dirty="0"/>
          </a:p>
        </p:txBody>
      </p:sp>
    </p:spTree>
    <p:extLst>
      <p:ext uri="{BB962C8B-B14F-4D97-AF65-F5344CB8AC3E}">
        <p14:creationId xmlns:p14="http://schemas.microsoft.com/office/powerpoint/2010/main" val="160016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D7481200-3BB2-4CA3-9D54-1077F6F7653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99459" y="642938"/>
            <a:ext cx="3670808" cy="5502264"/>
          </a:xfrm>
        </p:spPr>
        <p:txBody>
          <a:bodyPr>
            <a:normAutofit/>
          </a:bodyPr>
          <a:lstStyle/>
          <a:p>
            <a:r>
              <a:rPr lang="tr-TR" b="1">
                <a:solidFill>
                  <a:srgbClr val="FFFFFF"/>
                </a:solidFill>
              </a:rPr>
              <a:t>Mechanism of Hunger</a:t>
            </a:r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155059"/>
              </p:ext>
            </p:extLst>
          </p:nvPr>
        </p:nvGraphicFramePr>
        <p:xfrm>
          <a:off x="132080" y="0"/>
          <a:ext cx="734568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8394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 err="1"/>
              <a:t>Neuropeptides</a:t>
            </a:r>
            <a:endParaRPr lang="tr-TR" b="1"/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99861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25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tr-TR" b="1" u="sng" dirty="0" err="1"/>
              <a:t>Large</a:t>
            </a:r>
            <a:r>
              <a:rPr lang="tr-TR" b="1" u="sng" dirty="0"/>
              <a:t> </a:t>
            </a:r>
            <a:r>
              <a:rPr lang="tr-TR" b="1" u="sng" dirty="0" err="1"/>
              <a:t>Intestines</a:t>
            </a:r>
            <a:endParaRPr lang="tr-TR" b="1" u="sng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5321" y="2245360"/>
            <a:ext cx="6233159" cy="4612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/>
              <a:t>Description</a:t>
            </a:r>
          </a:p>
          <a:p>
            <a:r>
              <a:rPr lang="en-US" sz="2000" dirty="0"/>
              <a:t>Large intestine is much shorter when compared to small intestine</a:t>
            </a:r>
          </a:p>
          <a:p>
            <a:r>
              <a:rPr lang="en-US" sz="2000" dirty="0"/>
              <a:t>The length of large intestine is 10 cm.</a:t>
            </a:r>
          </a:p>
          <a:p>
            <a:r>
              <a:rPr lang="en-US" sz="2000" dirty="0"/>
              <a:t>The diameter is twice the diameter of small intestine.</a:t>
            </a:r>
          </a:p>
          <a:p>
            <a:r>
              <a:rPr lang="en-US" sz="2000" dirty="0"/>
              <a:t>It extends from small intestine to cloaca.</a:t>
            </a:r>
          </a:p>
          <a:p>
            <a:endParaRPr lang="en-US" sz="2000" dirty="0"/>
          </a:p>
          <a:p>
            <a:pPr>
              <a:buNone/>
            </a:pPr>
            <a:r>
              <a:rPr lang="en-US" sz="2000" b="1" dirty="0"/>
              <a:t>Function</a:t>
            </a:r>
          </a:p>
          <a:p>
            <a:r>
              <a:rPr lang="en-US" sz="2000" dirty="0"/>
              <a:t>It helps to maintain water balance by water absorption.</a:t>
            </a:r>
            <a:endParaRPr lang="tr-TR" sz="2000" dirty="0"/>
          </a:p>
          <a:p>
            <a:r>
              <a:rPr lang="en-US" sz="2000" dirty="0"/>
              <a:t>Chloride (Cl−) ions are secreted in the rectum, ceca, and</a:t>
            </a:r>
            <a:r>
              <a:rPr lang="tr-TR" sz="2000" dirty="0"/>
              <a:t> </a:t>
            </a:r>
            <a:r>
              <a:rPr lang="tr-TR" sz="2000" dirty="0" err="1"/>
              <a:t>coprodeum</a:t>
            </a:r>
            <a:endParaRPr lang="tr-TR" sz="2000" dirty="0"/>
          </a:p>
          <a:p>
            <a:r>
              <a:rPr lang="tr-TR" sz="2000" dirty="0" err="1"/>
              <a:t>dries</a:t>
            </a:r>
            <a:r>
              <a:rPr lang="en-US" sz="2000" dirty="0"/>
              <a:t> out indigestible foods and eliminate</a:t>
            </a:r>
            <a:r>
              <a:rPr lang="tr-TR" sz="2000" dirty="0"/>
              <a:t>s</a:t>
            </a:r>
            <a:r>
              <a:rPr lang="en-US" sz="2000" dirty="0"/>
              <a:t> waste products.</a:t>
            </a:r>
            <a:endParaRPr lang="tr-TR" sz="2000" dirty="0"/>
          </a:p>
          <a:p>
            <a:endParaRPr lang="en-US" sz="1400" dirty="0"/>
          </a:p>
          <a:p>
            <a:pPr marL="0" indent="0">
              <a:buNone/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65568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70">
            <a:extLst>
              <a:ext uri="{FF2B5EF4-FFF2-40B4-BE49-F238E27FC236}">
                <a16:creationId xmlns="" xmlns:a16="http://schemas.microsoft.com/office/drawing/2014/main" id="{F64F6814-96D5-4463-898E-405CC0C4014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336883" y="321176"/>
            <a:ext cx="717424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821516" y="640263"/>
            <a:ext cx="6204984" cy="134497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u="sng" dirty="0">
                <a:ea typeface="ＭＳ Ｐゴシック" pitchFamily="34" charset="-128"/>
              </a:rPr>
              <a:t>Ceca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094" y="1564640"/>
            <a:ext cx="7008035" cy="4826000"/>
          </a:xfrm>
        </p:spPr>
        <p:txBody>
          <a:bodyPr>
            <a:normAutofit/>
          </a:bodyPr>
          <a:lstStyle/>
          <a:p>
            <a:r>
              <a:rPr lang="en-US" sz="2000" dirty="0"/>
              <a:t>In some species, the ceca may be absent (e.g., </a:t>
            </a:r>
            <a:r>
              <a:rPr lang="en-US" sz="2000" dirty="0" err="1"/>
              <a:t>Psittaciformes</a:t>
            </a:r>
            <a:r>
              <a:rPr lang="en-US" sz="2000" dirty="0"/>
              <a:t>,</a:t>
            </a:r>
            <a:r>
              <a:rPr lang="tr-TR" sz="2000" dirty="0"/>
              <a:t> </a:t>
            </a:r>
            <a:r>
              <a:rPr lang="en-US" sz="2000" dirty="0" err="1"/>
              <a:t>Apodiforms</a:t>
            </a:r>
            <a:r>
              <a:rPr lang="en-US" sz="2000" dirty="0"/>
              <a:t>, and </a:t>
            </a:r>
            <a:r>
              <a:rPr lang="en-US" sz="2000" dirty="0" err="1"/>
              <a:t>Piciforms</a:t>
            </a:r>
            <a:r>
              <a:rPr lang="en-US" sz="2000" dirty="0"/>
              <a:t>) or rudimentary (e.g.,</a:t>
            </a:r>
            <a:r>
              <a:rPr lang="tr-TR" sz="2000" dirty="0"/>
              <a:t> </a:t>
            </a:r>
            <a:r>
              <a:rPr lang="en-US" sz="2000" dirty="0" err="1"/>
              <a:t>Columbiformes</a:t>
            </a:r>
            <a:r>
              <a:rPr lang="en-US" sz="2000" dirty="0"/>
              <a:t> and </a:t>
            </a:r>
            <a:r>
              <a:rPr lang="en-US" sz="2000" dirty="0" err="1"/>
              <a:t>Piciformes</a:t>
            </a:r>
            <a:r>
              <a:rPr lang="en-US" sz="2000" dirty="0"/>
              <a:t>). </a:t>
            </a:r>
            <a:endParaRPr lang="tr-TR" sz="2000" dirty="0"/>
          </a:p>
          <a:p>
            <a:r>
              <a:rPr lang="en-US" sz="2000" dirty="0"/>
              <a:t>In other species, they are</a:t>
            </a:r>
            <a:r>
              <a:rPr lang="tr-TR" sz="2000" dirty="0"/>
              <a:t> </a:t>
            </a:r>
            <a:r>
              <a:rPr lang="en-US" sz="2000" dirty="0"/>
              <a:t>either paired (e.g., herbivores, most </a:t>
            </a:r>
            <a:r>
              <a:rPr lang="en-US" sz="2000" dirty="0" err="1"/>
              <a:t>granivores</a:t>
            </a:r>
            <a:r>
              <a:rPr lang="en-US" sz="2000" dirty="0"/>
              <a:t>, and owls),</a:t>
            </a:r>
            <a:r>
              <a:rPr lang="tr-TR" sz="2000" dirty="0"/>
              <a:t> </a:t>
            </a:r>
            <a:r>
              <a:rPr lang="en-US" sz="2000" dirty="0"/>
              <a:t>singular (</a:t>
            </a:r>
            <a:r>
              <a:rPr lang="en-US" sz="2000" dirty="0" err="1"/>
              <a:t>Ardeidae</a:t>
            </a:r>
            <a:r>
              <a:rPr lang="en-US" sz="2000" dirty="0"/>
              <a:t>), or consist of a double pair (secretary</a:t>
            </a:r>
            <a:r>
              <a:rPr lang="tr-TR" sz="2000" dirty="0"/>
              <a:t> </a:t>
            </a:r>
            <a:r>
              <a:rPr lang="en-US" sz="2000" dirty="0"/>
              <a:t>bird). </a:t>
            </a:r>
            <a:endParaRPr lang="tr-TR" sz="2000" dirty="0"/>
          </a:p>
          <a:p>
            <a:r>
              <a:rPr lang="en-US" sz="2000" dirty="0"/>
              <a:t>The ceca empty their contents two or three times a day.</a:t>
            </a:r>
            <a:endParaRPr lang="tr-TR" sz="2000" dirty="0"/>
          </a:p>
          <a:p>
            <a:r>
              <a:rPr lang="tr-TR" sz="2000" dirty="0"/>
              <a:t>T</a:t>
            </a:r>
            <a:r>
              <a:rPr lang="en-US" sz="2000" dirty="0"/>
              <a:t>he </a:t>
            </a:r>
            <a:r>
              <a:rPr lang="en-US" sz="2000" dirty="0" err="1"/>
              <a:t>cecae</a:t>
            </a:r>
            <a:r>
              <a:rPr lang="en-US" sz="2000" dirty="0"/>
              <a:t> empty themselves, resulting in a </a:t>
            </a:r>
            <a:r>
              <a:rPr lang="en-US" sz="2000" dirty="0" err="1"/>
              <a:t>cecal</a:t>
            </a:r>
            <a:r>
              <a:rPr lang="en-US" sz="2000" dirty="0"/>
              <a:t> dropping, which is sticky, somewhat foamy, and lighter in </a:t>
            </a:r>
            <a:r>
              <a:rPr lang="en-US" sz="2000" dirty="0" err="1"/>
              <a:t>colour</a:t>
            </a:r>
            <a:r>
              <a:rPr lang="en-US" sz="2000" dirty="0"/>
              <a:t>.</a:t>
            </a:r>
          </a:p>
          <a:p>
            <a:r>
              <a:rPr lang="en-US" sz="2000" dirty="0"/>
              <a:t>They produce pasty droppings that often smell worse than regular droppings and often mustard to dark brown in color. </a:t>
            </a:r>
          </a:p>
          <a:p>
            <a:r>
              <a:rPr lang="en-US" sz="2000" b="1" dirty="0"/>
              <a:t>The frequency of </a:t>
            </a:r>
            <a:r>
              <a:rPr lang="en-US" sz="2000" b="1" dirty="0" err="1"/>
              <a:t>cecal</a:t>
            </a:r>
            <a:r>
              <a:rPr lang="en-US" sz="2000" b="1" dirty="0"/>
              <a:t> droppings, as well as their appearance among regular droppings, tells you </a:t>
            </a:r>
            <a:r>
              <a:rPr lang="tr-TR" sz="2000" b="1" dirty="0" err="1" smtClean="0"/>
              <a:t>if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</a:t>
            </a:r>
            <a:r>
              <a:rPr lang="tr-TR" sz="2000" b="1" dirty="0" smtClean="0"/>
              <a:t> </a:t>
            </a:r>
            <a:r>
              <a:rPr lang="en-US" sz="2000" b="1" dirty="0" smtClean="0"/>
              <a:t>digestive </a:t>
            </a:r>
            <a:r>
              <a:rPr lang="en-US" sz="2000" b="1" dirty="0"/>
              <a:t>tract is function</a:t>
            </a:r>
            <a:r>
              <a:rPr lang="tr-TR" sz="2000" b="1" dirty="0" err="1"/>
              <a:t>ing</a:t>
            </a:r>
            <a:r>
              <a:rPr lang="en-US" sz="2000" b="1" dirty="0"/>
              <a:t> normally.</a:t>
            </a:r>
          </a:p>
        </p:txBody>
      </p:sp>
    </p:spTree>
    <p:extLst>
      <p:ext uri="{BB962C8B-B14F-4D97-AF65-F5344CB8AC3E}">
        <p14:creationId xmlns:p14="http://schemas.microsoft.com/office/powerpoint/2010/main" val="3073634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CEB41C5C-0F34-4DDA-9D7C-5E717F35F60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3150" y="1277648"/>
            <a:ext cx="5234795" cy="414725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000" b="1" dirty="0">
                <a:latin typeface="+mn-lt"/>
              </a:rPr>
              <a:t>Function</a:t>
            </a:r>
          </a:p>
          <a:p>
            <a:pPr marL="457200"/>
            <a:r>
              <a:rPr lang="tr-TR" sz="2000" dirty="0" smtClean="0">
                <a:latin typeface="+mn-lt"/>
              </a:rPr>
              <a:t>I</a:t>
            </a:r>
            <a:r>
              <a:rPr lang="en-US" sz="2000" dirty="0" smtClean="0">
                <a:latin typeface="+mn-lt"/>
              </a:rPr>
              <a:t>t </a:t>
            </a:r>
            <a:r>
              <a:rPr lang="en-US" sz="2000" dirty="0">
                <a:latin typeface="+mn-lt"/>
              </a:rPr>
              <a:t>takes part in digestion of </a:t>
            </a:r>
            <a:r>
              <a:rPr lang="en-US" sz="2000" dirty="0" err="1">
                <a:latin typeface="+mn-lt"/>
              </a:rPr>
              <a:t>carbonhydrate</a:t>
            </a:r>
            <a:r>
              <a:rPr lang="en-US" sz="2000" dirty="0">
                <a:latin typeface="+mn-lt"/>
              </a:rPr>
              <a:t>, proteins, and crude fiber with the help of </a:t>
            </a:r>
            <a:r>
              <a:rPr lang="en-US" sz="2000" u="sng" dirty="0">
                <a:latin typeface="+mn-lt"/>
              </a:rPr>
              <a:t>bacterial action.</a:t>
            </a:r>
          </a:p>
          <a:p>
            <a:pPr marL="457200"/>
            <a:r>
              <a:rPr lang="en-US" sz="2000" u="sng" dirty="0">
                <a:latin typeface="+mn-lt"/>
              </a:rPr>
              <a:t>Re-absorption of water </a:t>
            </a:r>
            <a:r>
              <a:rPr lang="en-US" sz="2000" dirty="0">
                <a:latin typeface="+mn-lt"/>
              </a:rPr>
              <a:t>takes place in the ceca. </a:t>
            </a:r>
          </a:p>
          <a:p>
            <a:pPr marL="457200"/>
            <a:r>
              <a:rPr lang="en-US" sz="2000" u="sng" dirty="0">
                <a:latin typeface="+mn-lt"/>
              </a:rPr>
              <a:t>Fermentation of coarse materia</a:t>
            </a:r>
            <a:r>
              <a:rPr lang="en-US" sz="2000" dirty="0">
                <a:latin typeface="+mn-lt"/>
              </a:rPr>
              <a:t>ls and </a:t>
            </a:r>
            <a:r>
              <a:rPr lang="en-US" sz="2000" dirty="0" err="1" smtClean="0">
                <a:latin typeface="+mn-lt"/>
              </a:rPr>
              <a:t>roduction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of the eight B vitamins (Thiamine, riboflavin, niacin, pantothenic acid, pyridoxine, biotin, folic acid and vitamin B12) also occur in the ceca.</a:t>
            </a:r>
          </a:p>
          <a:p>
            <a:pPr marL="457200"/>
            <a:r>
              <a:rPr lang="en-US" sz="2000" dirty="0">
                <a:latin typeface="+mn-lt"/>
              </a:rPr>
              <a:t>Acts as an immune organ</a:t>
            </a:r>
          </a:p>
          <a:p>
            <a:r>
              <a:rPr lang="en-US" sz="2000" dirty="0">
                <a:latin typeface="+mn-lt"/>
              </a:rPr>
              <a:t>Because the ceca are located near the end of the digestive tract there is minimal absorption of any nutrients released.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270678" y="223703"/>
            <a:ext cx="522126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b="1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Ceca</a:t>
            </a:r>
          </a:p>
        </p:txBody>
      </p:sp>
    </p:spTree>
    <p:extLst>
      <p:ext uri="{BB962C8B-B14F-4D97-AF65-F5344CB8AC3E}">
        <p14:creationId xmlns:p14="http://schemas.microsoft.com/office/powerpoint/2010/main" val="1596982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CEB41C5C-0F34-4DDA-9D7C-5E717F35F60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1903" y="2121763"/>
            <a:ext cx="5235490" cy="3773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>
                <a:latin typeface="+mn-lt"/>
              </a:rPr>
              <a:t>The colon, sometimes called the rectum, is relatively short, linking the ileum with the </a:t>
            </a:r>
            <a:r>
              <a:rPr lang="en-US" sz="2000" i="1" dirty="0" err="1">
                <a:latin typeface="+mn-lt"/>
              </a:rPr>
              <a:t>coprodeal</a:t>
            </a:r>
            <a:r>
              <a:rPr lang="en-US" sz="2000" i="1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compartment of the cloaca. </a:t>
            </a:r>
          </a:p>
          <a:p>
            <a:r>
              <a:rPr lang="en-US" sz="2000" dirty="0">
                <a:latin typeface="+mn-lt"/>
              </a:rPr>
              <a:t>Although the colon of mammals has no villi and many goblet cells, </a:t>
            </a:r>
            <a:r>
              <a:rPr lang="en-US" sz="2000" b="1" dirty="0">
                <a:latin typeface="+mn-lt"/>
              </a:rPr>
              <a:t>the colon of birds has numerous flat villi and relatively few goblet cells.</a:t>
            </a:r>
          </a:p>
          <a:p>
            <a:r>
              <a:rPr lang="en-US" sz="2000" dirty="0">
                <a:latin typeface="+mn-lt"/>
              </a:rPr>
              <a:t>The avian rectum has relatively few crypts, and they are shorter than in mammals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92598" y="640263"/>
            <a:ext cx="522126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b="1" u="sng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Colon</a:t>
            </a:r>
          </a:p>
        </p:txBody>
      </p:sp>
    </p:spTree>
    <p:extLst>
      <p:ext uri="{BB962C8B-B14F-4D97-AF65-F5344CB8AC3E}">
        <p14:creationId xmlns:p14="http://schemas.microsoft.com/office/powerpoint/2010/main" val="210317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CEB41C5C-0F34-4DDA-9D7C-5E717F35F60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6134677" y="303591"/>
            <a:ext cx="5735590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1903" y="2121763"/>
            <a:ext cx="5235490" cy="3773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ea typeface="ＭＳ Ｐゴシック" pitchFamily="34" charset="-128"/>
              </a:rPr>
              <a:t>Also known as the vestibule. </a:t>
            </a:r>
          </a:p>
          <a:p>
            <a:r>
              <a:rPr lang="en-US" sz="2000" b="1">
                <a:ea typeface="ＭＳ Ｐゴシック" pitchFamily="34" charset="-128"/>
              </a:rPr>
              <a:t>Function: </a:t>
            </a:r>
            <a:r>
              <a:rPr lang="en-US" sz="2000">
                <a:ea typeface="ＭＳ Ｐゴシック" pitchFamily="34" charset="-128"/>
              </a:rPr>
              <a:t>responsible for expulsion of feces and urine through the vent. </a:t>
            </a:r>
            <a:endParaRPr lang="tr-TR" sz="2000">
              <a:ea typeface="ＭＳ Ｐゴシック" pitchFamily="34" charset="-128"/>
            </a:endParaRPr>
          </a:p>
          <a:p>
            <a:r>
              <a:rPr lang="en-US" sz="2000"/>
              <a:t>It is the bulbous/enlarged area located at the end of large intestine</a:t>
            </a:r>
          </a:p>
          <a:p>
            <a:r>
              <a:rPr lang="en-US" sz="2000"/>
              <a:t>It is also known as common sewer because it receives the openings from digestive system, reproductive system and urinary system</a:t>
            </a:r>
          </a:p>
          <a:p>
            <a:r>
              <a:rPr lang="en-US" sz="2000"/>
              <a:t>External opening of the cloaca is known as vent and its size is variable depending upon the productivity of the birds.</a:t>
            </a:r>
            <a:endParaRPr lang="en-US" sz="200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92598" y="640263"/>
            <a:ext cx="5221266" cy="134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000" u="sng">
                <a:ea typeface="ＭＳ Ｐゴシック" pitchFamily="34" charset="-128"/>
              </a:rPr>
              <a:t>Cloaca</a:t>
            </a:r>
            <a:endParaRPr lang="en-US" sz="4000" b="1" u="sng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94839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8">
            <a:extLst>
              <a:ext uri="{FF2B5EF4-FFF2-40B4-BE49-F238E27FC236}">
                <a16:creationId xmlns="" xmlns:a16="http://schemas.microsoft.com/office/drawing/2014/main" id="{F60FCA6E-0894-46CD-BD49-5955A51E008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831955" y="5346696"/>
            <a:ext cx="5360045" cy="1511304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0">
            <a:extLst>
              <a:ext uri="{FF2B5EF4-FFF2-40B4-BE49-F238E27FC236}">
                <a16:creationId xmlns="" xmlns:a16="http://schemas.microsoft.com/office/drawing/2014/main" id="{E78C6E4B-A1F1-4B6C-97EC-BE997495D6A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5346694"/>
            <a:ext cx="7346605" cy="1511306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50121" y="5529884"/>
            <a:ext cx="5693783" cy="1096331"/>
          </a:xfrm>
        </p:spPr>
        <p:txBody>
          <a:bodyPr>
            <a:normAutofit/>
          </a:bodyPr>
          <a:lstStyle/>
          <a:p>
            <a:r>
              <a:rPr lang="tr-TR" sz="3700" b="1"/>
              <a:t>Accessory Digestive Glands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34655" y="965199"/>
            <a:ext cx="4008101" cy="402045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There are three accessory digestive glands which play a vital role in the process of digestion</a:t>
            </a:r>
            <a:endParaRPr lang="tr-TR" sz="2000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Salivary Glands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Pancreas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Liver</a:t>
            </a: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9544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/>
              <a:t>The salivary glands</a:t>
            </a:r>
            <a:endParaRPr lang="tr-TR" b="1"/>
          </a:p>
        </p:txBody>
      </p:sp>
      <p:graphicFrame>
        <p:nvGraphicFramePr>
          <p:cNvPr id="5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920569"/>
              </p:ext>
            </p:extLst>
          </p:nvPr>
        </p:nvGraphicFramePr>
        <p:xfrm>
          <a:off x="838200" y="1493520"/>
          <a:ext cx="10886440" cy="5445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3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Arrow Connector 71">
            <a:extLst>
              <a:ext uri="{FF2B5EF4-FFF2-40B4-BE49-F238E27FC236}">
                <a16:creationId xmlns="" xmlns:a16="http://schemas.microsoft.com/office/drawing/2014/main" id="{E4A809D5-3600-46D4-A466-67F2349A54F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655320" y="2316480"/>
            <a:ext cx="493776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u="sng" dirty="0">
                <a:ea typeface="ＭＳ Ｐゴシック" pitchFamily="34" charset="-128"/>
              </a:rPr>
              <a:t>Pancreas</a:t>
            </a:r>
            <a:endParaRPr lang="en-US" b="1" u="sng">
              <a:ea typeface="ＭＳ Ｐゴシック" pitchFamily="34" charset="-128"/>
            </a:endParaRP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21" y="2575034"/>
            <a:ext cx="5501114" cy="4059446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ea typeface="ＭＳ Ｐゴシック" pitchFamily="34" charset="-128"/>
              </a:rPr>
              <a:t>Pancreas produces a </a:t>
            </a:r>
            <a:r>
              <a:rPr lang="en-US" sz="2400" b="1" dirty="0">
                <a:ea typeface="ＭＳ Ｐゴシック" pitchFamily="34" charset="-128"/>
              </a:rPr>
              <a:t>pancreatic juic</a:t>
            </a:r>
            <a:r>
              <a:rPr lang="en-US" sz="2400" dirty="0">
                <a:ea typeface="ＭＳ Ｐゴシック" pitchFamily="34" charset="-128"/>
              </a:rPr>
              <a:t>e.</a:t>
            </a:r>
          </a:p>
          <a:p>
            <a:r>
              <a:rPr lang="en-US" sz="2400" dirty="0">
                <a:ea typeface="ＭＳ Ｐゴシック" pitchFamily="34" charset="-128"/>
              </a:rPr>
              <a:t>Its pH is 6.9 </a:t>
            </a:r>
          </a:p>
          <a:p>
            <a:r>
              <a:rPr lang="en-US" sz="2400" dirty="0">
                <a:ea typeface="ＭＳ Ｐゴシック" pitchFamily="34" charset="-128"/>
              </a:rPr>
              <a:t>It is released in the distal end of the loop of duodenum.</a:t>
            </a:r>
          </a:p>
          <a:p>
            <a:r>
              <a:rPr lang="en-US" sz="2400" b="1" dirty="0">
                <a:ea typeface="ＭＳ Ｐゴシック" pitchFamily="34" charset="-128"/>
              </a:rPr>
              <a:t>Pancreatic juice contains four kinds of enzymes;</a:t>
            </a:r>
          </a:p>
          <a:p>
            <a:r>
              <a:rPr lang="en-US" sz="2400" dirty="0">
                <a:ea typeface="ＭＳ Ｐゴシック" pitchFamily="34" charset="-128"/>
              </a:rPr>
              <a:t>Proteolytic Enzymes</a:t>
            </a:r>
          </a:p>
          <a:p>
            <a:r>
              <a:rPr lang="en-US" sz="2400" dirty="0">
                <a:ea typeface="ＭＳ Ｐゴシック" pitchFamily="34" charset="-128"/>
              </a:rPr>
              <a:t>Lipolytic Enzyme</a:t>
            </a:r>
          </a:p>
          <a:p>
            <a:r>
              <a:rPr lang="en-US" sz="2400" dirty="0">
                <a:ea typeface="ＭＳ Ｐゴシック" pitchFamily="34" charset="-128"/>
              </a:rPr>
              <a:t>Carbo</a:t>
            </a:r>
            <a:r>
              <a:rPr lang="tr-TR" sz="2400" dirty="0">
                <a:ea typeface="ＭＳ Ｐゴシック" pitchFamily="34" charset="-128"/>
              </a:rPr>
              <a:t>n</a:t>
            </a:r>
            <a:r>
              <a:rPr lang="en-US" sz="2400" dirty="0">
                <a:ea typeface="ＭＳ Ｐゴシック" pitchFamily="34" charset="-128"/>
              </a:rPr>
              <a:t>hydrate splitting Enzymes</a:t>
            </a:r>
          </a:p>
          <a:p>
            <a:r>
              <a:rPr lang="en-US" sz="2400" dirty="0">
                <a:ea typeface="ＭＳ Ｐゴシック" pitchFamily="34" charset="-128"/>
              </a:rPr>
              <a:t>Nucleolytic Enzymes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52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1185</Words>
  <Application>Microsoft Office PowerPoint</Application>
  <PresentationFormat>Geniş ekran</PresentationFormat>
  <Paragraphs>140</Paragraphs>
  <Slides>16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Arial Narrow</vt:lpstr>
      <vt:lpstr>Calibri</vt:lpstr>
      <vt:lpstr>Calibri Light</vt:lpstr>
      <vt:lpstr>Wingdings</vt:lpstr>
      <vt:lpstr>Office Teması</vt:lpstr>
      <vt:lpstr>AVIAN PHYSIOLOGY Digestive System</vt:lpstr>
      <vt:lpstr>Large Intestines</vt:lpstr>
      <vt:lpstr>Ceca</vt:lpstr>
      <vt:lpstr>PowerPoint Sunusu</vt:lpstr>
      <vt:lpstr>PowerPoint Sunusu</vt:lpstr>
      <vt:lpstr>PowerPoint Sunusu</vt:lpstr>
      <vt:lpstr>Accessory Digestive Glands</vt:lpstr>
      <vt:lpstr>The salivary glands</vt:lpstr>
      <vt:lpstr>Pancreas</vt:lpstr>
      <vt:lpstr>Proteolytic Enzymes</vt:lpstr>
      <vt:lpstr> Nucleolytic Enzymes </vt:lpstr>
      <vt:lpstr>Liver </vt:lpstr>
      <vt:lpstr>Control of GIS</vt:lpstr>
      <vt:lpstr>Mechanism of  Enzyme Production and Activation</vt:lpstr>
      <vt:lpstr>Mechanism of Hunger</vt:lpstr>
      <vt:lpstr>Neuropeptides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HEMATOLOGY</dc:title>
  <dc:creator>Fizyolab1</dc:creator>
  <cp:lastModifiedBy>Fizyolab1</cp:lastModifiedBy>
  <cp:revision>88</cp:revision>
  <dcterms:created xsi:type="dcterms:W3CDTF">2017-08-14T13:30:41Z</dcterms:created>
  <dcterms:modified xsi:type="dcterms:W3CDTF">2017-10-30T12:53:07Z</dcterms:modified>
</cp:coreProperties>
</file>