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7" r:id="rId3"/>
    <p:sldId id="268" r:id="rId4"/>
    <p:sldId id="257" r:id="rId5"/>
    <p:sldId id="269" r:id="rId6"/>
    <p:sldId id="270" r:id="rId7"/>
    <p:sldId id="258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E5A4D884-8924-9948-80C7-7A1035FD4912}">
          <p14:sldIdLst>
            <p14:sldId id="256"/>
            <p14:sldId id="267"/>
            <p14:sldId id="268"/>
            <p14:sldId id="257"/>
            <p14:sldId id="269"/>
            <p14:sldId id="270"/>
            <p14:sldId id="258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Orta Stil 3 - 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Orta Sti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Orta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Koyu Stil 2 - Vurgu 5/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Açık Stil 2 - Vurgu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D083AE6-46FA-4A59-8FB0-9F97EB10719F}" styleName="Açık Stil 3 - Vurgu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Açık Stil 2 - Vurgu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Orta Stil 1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2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87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461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476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6072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594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413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8932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534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4026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3642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582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812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268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35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093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99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36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39E2204-C6DC-6E4E-A336-3D9CE2FF399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78BCCE-E6B6-1847-8EBA-AD4F1CD171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88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6A9947-ADC4-334B-B46E-9DB643A4DA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32EDAAC-791D-E24B-8B10-F1D8A561A8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657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675B77-455D-CB4C-8A67-9D82F0C8B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1.İSİM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96BA7A-31EC-5A4B-A5FB-F9CA23727FD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tr-TR" cap="none" dirty="0"/>
              <a:t>1. İsim çekimine giren isimlerin tekil </a:t>
            </a:r>
            <a:r>
              <a:rPr lang="tr-TR" cap="none" dirty="0" err="1"/>
              <a:t>nominativus’u</a:t>
            </a:r>
            <a:r>
              <a:rPr lang="tr-TR" cap="none" dirty="0"/>
              <a:t> –a’ ile tekil </a:t>
            </a:r>
            <a:r>
              <a:rPr lang="tr-TR" cap="none" dirty="0" err="1"/>
              <a:t>genetivus’u</a:t>
            </a:r>
            <a:r>
              <a:rPr lang="tr-TR" cap="none" dirty="0"/>
              <a:t> –</a:t>
            </a:r>
            <a:r>
              <a:rPr lang="tr-TR" cap="none" dirty="0" err="1"/>
              <a:t>ae</a:t>
            </a:r>
            <a:r>
              <a:rPr lang="tr-TR" cap="none" dirty="0"/>
              <a:t> ile biter. </a:t>
            </a:r>
          </a:p>
          <a:p>
            <a:pPr lvl="0">
              <a:buNone/>
            </a:pPr>
            <a:endParaRPr lang="tr-TR" cap="none" dirty="0"/>
          </a:p>
          <a:p>
            <a:pPr lvl="0"/>
            <a:r>
              <a:rPr lang="tr-TR" cap="none" dirty="0"/>
              <a:t>Bu isim çekimine giren isimlerin büyük bir çoğunluğu </a:t>
            </a:r>
            <a:r>
              <a:rPr lang="tr-TR" b="1" cap="none" dirty="0" err="1"/>
              <a:t>femininumdur</a:t>
            </a:r>
            <a:r>
              <a:rPr lang="tr-TR" cap="none" dirty="0"/>
              <a:t>.</a:t>
            </a:r>
          </a:p>
          <a:p>
            <a:pPr lvl="0"/>
            <a:endParaRPr lang="tr-TR" cap="none" dirty="0"/>
          </a:p>
          <a:p>
            <a:pPr lvl="0"/>
            <a:r>
              <a:rPr lang="tr-TR" cap="none" dirty="0"/>
              <a:t>Bu isim çekiminde az sayıda </a:t>
            </a:r>
            <a:r>
              <a:rPr lang="tr-TR" b="1" cap="none" dirty="0" err="1"/>
              <a:t>masculinum</a:t>
            </a:r>
            <a:r>
              <a:rPr lang="tr-TR" cap="none" dirty="0"/>
              <a:t> isim bulunmaktadır: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454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7D3744-72DE-D74A-A6E1-062393E5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1.İSİM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83BD3E-D484-5C46-AB5E-ACA982FADA1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tr-TR" cap="none" dirty="0"/>
              <a:t>Bu isim çekiminde az sayıda </a:t>
            </a:r>
            <a:r>
              <a:rPr lang="tr-TR" b="1" cap="none" dirty="0" err="1"/>
              <a:t>masculinum</a:t>
            </a:r>
            <a:r>
              <a:rPr lang="tr-TR" cap="none" dirty="0"/>
              <a:t> isim bulunmaktadır:  </a:t>
            </a:r>
          </a:p>
          <a:p>
            <a:endParaRPr lang="tr-TR" cap="none" dirty="0"/>
          </a:p>
          <a:p>
            <a:r>
              <a:rPr lang="tr-TR" cap="none" dirty="0" err="1"/>
              <a:t>Agricola,ae,m</a:t>
            </a:r>
            <a:r>
              <a:rPr lang="tr-TR" cap="none" dirty="0"/>
              <a:t>: </a:t>
            </a:r>
            <a:r>
              <a:rPr lang="tr-TR" cap="none" dirty="0" err="1"/>
              <a:t>çitftçi</a:t>
            </a:r>
            <a:r>
              <a:rPr lang="tr-TR" cap="none" dirty="0"/>
              <a:t>; </a:t>
            </a:r>
          </a:p>
          <a:p>
            <a:r>
              <a:rPr lang="tr-TR" cap="none" dirty="0" err="1"/>
              <a:t>Nauta,ae,m</a:t>
            </a:r>
            <a:r>
              <a:rPr lang="tr-TR" cap="none" dirty="0"/>
              <a:t>; gemici; </a:t>
            </a:r>
          </a:p>
          <a:p>
            <a:r>
              <a:rPr lang="tr-TR" cap="none" dirty="0" err="1"/>
              <a:t>Pīrāta,ae,m</a:t>
            </a:r>
            <a:r>
              <a:rPr lang="tr-TR" cap="none" dirty="0"/>
              <a:t>; korsan; </a:t>
            </a:r>
          </a:p>
          <a:p>
            <a:r>
              <a:rPr lang="tr-TR" cap="none" dirty="0" err="1"/>
              <a:t>Poēta,ae,m</a:t>
            </a:r>
            <a:r>
              <a:rPr lang="tr-TR" cap="none" dirty="0"/>
              <a:t>; ozan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5297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4E7491-9A64-3A44-88A2-D2514B2D4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1.İSİM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A8EE3F3-83CD-294E-BC37-29ADEE88142D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67909341"/>
              </p:ext>
            </p:extLst>
          </p:nvPr>
        </p:nvGraphicFramePr>
        <p:xfrm>
          <a:off x="1714500" y="2366963"/>
          <a:ext cx="7909560" cy="2728262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636520">
                  <a:extLst>
                    <a:ext uri="{9D8B030D-6E8A-4147-A177-3AD203B41FA5}">
                      <a16:colId xmlns:a16="http://schemas.microsoft.com/office/drawing/2014/main" val="81372377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1078139559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3427187882"/>
                    </a:ext>
                  </a:extLst>
                </a:gridCol>
              </a:tblGrid>
              <a:tr h="337066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1.İSİM ÇEKİMİ</a:t>
                      </a:r>
                      <a:endParaRPr lang="tr-TR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443843"/>
                  </a:ext>
                </a:extLst>
              </a:tr>
              <a:tr h="337066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8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8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50050320"/>
                  </a:ext>
                </a:extLst>
              </a:tr>
              <a:tr h="337066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3449271"/>
                  </a:ext>
                </a:extLst>
              </a:tr>
              <a:tr h="337066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arum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3501381"/>
                  </a:ext>
                </a:extLst>
              </a:tr>
              <a:tr h="337066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6847644"/>
                  </a:ext>
                </a:extLst>
              </a:tr>
              <a:tr h="337066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5226688"/>
                  </a:ext>
                </a:extLst>
              </a:tr>
              <a:tr h="337066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8616082"/>
                  </a:ext>
                </a:extLst>
              </a:tr>
              <a:tr h="337066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36637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431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588853-59F4-124C-8B70-437C6C47B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1.İSİM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A3A942A-EA47-0143-B219-D834439DF45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61234444"/>
              </p:ext>
            </p:extLst>
          </p:nvPr>
        </p:nvGraphicFramePr>
        <p:xfrm>
          <a:off x="1920240" y="2214694"/>
          <a:ext cx="7486650" cy="411752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495550">
                  <a:extLst>
                    <a:ext uri="{9D8B030D-6E8A-4147-A177-3AD203B41FA5}">
                      <a16:colId xmlns:a16="http://schemas.microsoft.com/office/drawing/2014/main" val="4019799198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4160773601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538547376"/>
                    </a:ext>
                  </a:extLst>
                </a:gridCol>
              </a:tblGrid>
              <a:tr h="786408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                    1.İSİM ÇEKİMİ</a:t>
                      </a:r>
                      <a:endParaRPr lang="tr-TR" sz="18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2532444"/>
                  </a:ext>
                </a:extLst>
              </a:tr>
              <a:tr h="487629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8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8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415527"/>
                  </a:ext>
                </a:extLst>
              </a:tr>
              <a:tr h="48184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silvae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659001"/>
                  </a:ext>
                </a:extLst>
              </a:tr>
              <a:tr h="48184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silvae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silvarum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9252556"/>
                  </a:ext>
                </a:extLst>
              </a:tr>
              <a:tr h="481847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silvis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004033"/>
                  </a:ext>
                </a:extLst>
              </a:tr>
              <a:tr h="48184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098766"/>
                  </a:ext>
                </a:extLst>
              </a:tr>
              <a:tr h="48184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silvis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620220"/>
                  </a:ext>
                </a:extLst>
              </a:tr>
              <a:tr h="434253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silvae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9040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761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142999-B1D7-D94B-9061-A6D5D3BCF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1.İSİM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E72FA36-CB6F-C245-B06B-15B2BA968D6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94976954"/>
              </p:ext>
            </p:extLst>
          </p:nvPr>
        </p:nvGraphicFramePr>
        <p:xfrm>
          <a:off x="2103120" y="2366963"/>
          <a:ext cx="6503670" cy="32134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167890">
                  <a:extLst>
                    <a:ext uri="{9D8B030D-6E8A-4147-A177-3AD203B41FA5}">
                      <a16:colId xmlns:a16="http://schemas.microsoft.com/office/drawing/2014/main" val="1756548920"/>
                    </a:ext>
                  </a:extLst>
                </a:gridCol>
                <a:gridCol w="2167890">
                  <a:extLst>
                    <a:ext uri="{9D8B030D-6E8A-4147-A177-3AD203B41FA5}">
                      <a16:colId xmlns:a16="http://schemas.microsoft.com/office/drawing/2014/main" val="1940848404"/>
                    </a:ext>
                  </a:extLst>
                </a:gridCol>
                <a:gridCol w="2167890">
                  <a:extLst>
                    <a:ext uri="{9D8B030D-6E8A-4147-A177-3AD203B41FA5}">
                      <a16:colId xmlns:a16="http://schemas.microsoft.com/office/drawing/2014/main" val="119796086"/>
                    </a:ext>
                  </a:extLst>
                </a:gridCol>
              </a:tblGrid>
              <a:tr h="351061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                    1.İSİM ÇEKİMİ</a:t>
                      </a:r>
                      <a:endParaRPr lang="tr-TR" sz="18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608463"/>
                  </a:ext>
                </a:extLst>
              </a:tr>
              <a:tr h="351061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8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8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037741"/>
                  </a:ext>
                </a:extLst>
              </a:tr>
              <a:tr h="354266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poetae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7098197"/>
                  </a:ext>
                </a:extLst>
              </a:tr>
              <a:tr h="354266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poetae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poetarum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253635"/>
                  </a:ext>
                </a:extLst>
              </a:tr>
              <a:tr h="354266">
                <a:tc>
                  <a:txBody>
                    <a:bodyPr/>
                    <a:lstStyle/>
                    <a:p>
                      <a:pPr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poetae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poetis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993134"/>
                  </a:ext>
                </a:extLst>
              </a:tr>
              <a:tr h="354266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poetam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139070"/>
                  </a:ext>
                </a:extLst>
              </a:tr>
              <a:tr h="461918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poetis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7066951"/>
                  </a:ext>
                </a:extLst>
              </a:tr>
              <a:tr h="606912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poetae</a:t>
                      </a:r>
                      <a:endParaRPr lang="tr-TR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6135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601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6CAF36-B8ED-0A41-BAA7-53C9A18EF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1.İSİM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9D95ED-EE45-334F-BC71-107453833FC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tr-TR" sz="2600" cap="none" dirty="0"/>
              <a:t>1. İsim çekimine giren isimlere örnekler:</a:t>
            </a:r>
          </a:p>
          <a:p>
            <a:pPr lvl="0">
              <a:buNone/>
            </a:pPr>
            <a:endParaRPr lang="tr-TR" sz="2600" cap="none" dirty="0"/>
          </a:p>
          <a:p>
            <a:r>
              <a:rPr lang="tr-TR" sz="2600" cap="none" dirty="0" err="1"/>
              <a:t>rosa,ae,f</a:t>
            </a:r>
            <a:r>
              <a:rPr lang="tr-TR" sz="2600" cap="none" dirty="0"/>
              <a:t>: gül</a:t>
            </a:r>
          </a:p>
          <a:p>
            <a:r>
              <a:rPr lang="tr-TR" sz="2600" cap="none" dirty="0" err="1"/>
              <a:t>amica,ae,f</a:t>
            </a:r>
            <a:r>
              <a:rPr lang="tr-TR" sz="2600" cap="none" dirty="0"/>
              <a:t>: kız arkadaş</a:t>
            </a:r>
          </a:p>
          <a:p>
            <a:r>
              <a:rPr lang="tr-TR" sz="2600" cap="none" dirty="0" err="1"/>
              <a:t>casa,ae,f</a:t>
            </a:r>
            <a:r>
              <a:rPr lang="tr-TR" sz="2600" cap="none" dirty="0"/>
              <a:t>: küçük kır evi, köy evi</a:t>
            </a:r>
          </a:p>
          <a:p>
            <a:r>
              <a:rPr lang="tr-TR" sz="2600" cap="none" dirty="0" err="1"/>
              <a:t>concordia,ae,f</a:t>
            </a:r>
            <a:r>
              <a:rPr lang="tr-TR" sz="2600" cap="none" dirty="0"/>
              <a:t>: uyuşma, anlaşma</a:t>
            </a:r>
          </a:p>
          <a:p>
            <a:r>
              <a:rPr lang="tr-TR" sz="2600" cap="none" dirty="0" err="1"/>
              <a:t>fabula,ae,f</a:t>
            </a:r>
            <a:r>
              <a:rPr lang="tr-TR" sz="2600" cap="none" dirty="0"/>
              <a:t>: masal, öykü</a:t>
            </a:r>
          </a:p>
          <a:p>
            <a:r>
              <a:rPr lang="tr-TR" sz="2600" cap="none" dirty="0" err="1"/>
              <a:t>insula,ae,f</a:t>
            </a:r>
            <a:r>
              <a:rPr lang="tr-TR" sz="2600" cap="none" dirty="0"/>
              <a:t>: ada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7264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4C5399-23B5-404F-8665-A1FF6928C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ALIŞTIRMALAR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B0F5DD-261E-D44C-9B38-48DDEA91E18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Uygun sözcükleri yazın:</a:t>
            </a:r>
          </a:p>
          <a:p>
            <a:r>
              <a:rPr lang="tr-TR" cap="none" dirty="0"/>
              <a:t>mektubu:</a:t>
            </a:r>
          </a:p>
          <a:p>
            <a:r>
              <a:rPr lang="tr-TR" cap="none" dirty="0"/>
              <a:t>çiftçiler:</a:t>
            </a:r>
          </a:p>
          <a:p>
            <a:r>
              <a:rPr lang="tr-TR" cap="none" dirty="0"/>
              <a:t>şairlerin:</a:t>
            </a:r>
          </a:p>
          <a:p>
            <a:r>
              <a:rPr lang="tr-TR" cap="none" dirty="0"/>
              <a:t>okulları:</a:t>
            </a:r>
          </a:p>
          <a:p>
            <a:r>
              <a:rPr lang="tr-TR" cap="none" dirty="0" err="1"/>
              <a:t>nautae</a:t>
            </a:r>
            <a:r>
              <a:rPr lang="tr-TR" cap="none" dirty="0"/>
              <a:t>:</a:t>
            </a:r>
          </a:p>
          <a:p>
            <a:r>
              <a:rPr lang="tr-TR" cap="none" dirty="0" err="1"/>
              <a:t>fabulam</a:t>
            </a:r>
            <a:r>
              <a:rPr lang="tr-TR" cap="none" dirty="0"/>
              <a:t>:</a:t>
            </a:r>
          </a:p>
          <a:p>
            <a:r>
              <a:rPr lang="tr-TR" cap="none" dirty="0" err="1"/>
              <a:t>insulis</a:t>
            </a:r>
            <a:r>
              <a:rPr lang="tr-TR" cap="none" dirty="0"/>
              <a:t>:</a:t>
            </a:r>
          </a:p>
          <a:p>
            <a:r>
              <a:rPr lang="tr-TR" cap="none" dirty="0" err="1"/>
              <a:t>cena</a:t>
            </a:r>
            <a:r>
              <a:rPr lang="tr-TR" cap="none" dirty="0"/>
              <a:t>:</a:t>
            </a:r>
          </a:p>
          <a:p>
            <a:r>
              <a:rPr lang="tr-TR" cap="none" dirty="0" err="1"/>
              <a:t>amicarum</a:t>
            </a:r>
            <a:r>
              <a:rPr lang="tr-TR" cap="none" dirty="0"/>
              <a:t>: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5065680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29</TotalTime>
  <Words>283</Words>
  <Application>Microsoft Macintosh PowerPoint</Application>
  <PresentationFormat>Geniş ekran</PresentationFormat>
  <Paragraphs>103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Tw Cen MT</vt:lpstr>
      <vt:lpstr>Damla</vt:lpstr>
      <vt:lpstr>LATİN DİLİ I</vt:lpstr>
      <vt:lpstr>1.İSİM ÇEKİMİ</vt:lpstr>
      <vt:lpstr>1.İSİM ÇEKİMİ</vt:lpstr>
      <vt:lpstr>1.İSİM ÇEKİMİ</vt:lpstr>
      <vt:lpstr>1.İSİM ÇEKİMİ</vt:lpstr>
      <vt:lpstr>1.İSİM ÇEKİMİ</vt:lpstr>
      <vt:lpstr>1.İSİM ÇEKİMİ</vt:lpstr>
      <vt:lpstr>ALIŞTIRMALAR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rukiye ozturk</dc:creator>
  <cp:lastModifiedBy>rukiye ozturk</cp:lastModifiedBy>
  <cp:revision>5</cp:revision>
  <dcterms:created xsi:type="dcterms:W3CDTF">2020-02-06T16:26:17Z</dcterms:created>
  <dcterms:modified xsi:type="dcterms:W3CDTF">2020-02-13T18:05:57Z</dcterms:modified>
</cp:coreProperties>
</file>