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67" r:id="rId3"/>
    <p:sldId id="268" r:id="rId4"/>
    <p:sldId id="257" r:id="rId5"/>
    <p:sldId id="269" r:id="rId6"/>
    <p:sldId id="270" r:id="rId7"/>
    <p:sldId id="258" r:id="rId8"/>
    <p:sldId id="271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arsayılan Bölüm" id="{E5A4D884-8924-9948-80C7-7A1035FD4912}">
          <p14:sldIdLst>
            <p14:sldId id="256"/>
            <p14:sldId id="267"/>
            <p14:sldId id="268"/>
            <p14:sldId id="257"/>
            <p14:sldId id="269"/>
            <p14:sldId id="270"/>
            <p14:sldId id="258"/>
            <p14:sldId id="27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Orta Stil 2 - Vurgu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Orta Stil 2 - Vurgu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Orta Stil 3 - Vurgu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4C1A8A3-306A-4EB7-A6B1-4F7E0EB9C5D6}" styleName="Orta Stil 3 - Vurgu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Orta Stil 3 - Vurgu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EC20E35-A176-4012-BC5E-935CFFF8708E}" styleName="Orta Stil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2838BEF-8BB2-4498-84A7-C5851F593DF1}" styleName="Orta Stil 4 - Vurgu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Orta Stil 4 - Vurgu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7AC3CCA-C797-4891-BE02-D94E43425B78}" styleName="Orta Stil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46F890A9-2807-4EBB-B81D-B2AA78EC7F39}" styleName="Koyu Stil 2 - Vurgu 5/Vurgu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E9639D4-E3E2-4D34-9284-5A2195B3D0D7}" styleName="Açık Stil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A111915-BE36-4E01-A7E5-04B1672EAD32}" styleName="Açık Stil 2 - Vurgu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ED083AE6-46FA-4A59-8FB0-9F97EB10719F}" styleName="Açık Stil 3 - Vurgu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16DA210-FB5B-4158-B5E0-FEB733F419BA}" styleName="Açık Stil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7292A2E-F333-43FB-9621-5CBBE7FDCDCB}" styleName="Açık Stil 2 - Vurgu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9D7B26C5-4107-4FEC-AEDC-1716B250A1EF}" styleName="Açık Stil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ABFCF23-3B69-468F-B69F-88F6DE6A72F2}" styleName="Orta Stil 1 - Vurgu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827"/>
  </p:normalViewPr>
  <p:slideViewPr>
    <p:cSldViewPr snapToGrid="0" snapToObjects="1">
      <p:cViewPr varScale="1">
        <p:scale>
          <a:sx n="112" d="100"/>
          <a:sy n="112" d="100"/>
        </p:scale>
        <p:origin x="57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E2204-C6DC-6E4E-A336-3D9CE2FF399B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8BCCE-E6B6-1847-8EBA-AD4F1CD171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4871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E2204-C6DC-6E4E-A336-3D9CE2FF399B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8BCCE-E6B6-1847-8EBA-AD4F1CD171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4610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E2204-C6DC-6E4E-A336-3D9CE2FF399B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8BCCE-E6B6-1847-8EBA-AD4F1CD171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44764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E2204-C6DC-6E4E-A336-3D9CE2FF399B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8BCCE-E6B6-1847-8EBA-AD4F1CD17140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360724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E2204-C6DC-6E4E-A336-3D9CE2FF399B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8BCCE-E6B6-1847-8EBA-AD4F1CD171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55948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E2204-C6DC-6E4E-A336-3D9CE2FF399B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8BCCE-E6B6-1847-8EBA-AD4F1CD171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44135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E2204-C6DC-6E4E-A336-3D9CE2FF399B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8BCCE-E6B6-1847-8EBA-AD4F1CD171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18932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E2204-C6DC-6E4E-A336-3D9CE2FF399B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8BCCE-E6B6-1847-8EBA-AD4F1CD171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05348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E2204-C6DC-6E4E-A336-3D9CE2FF399B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8BCCE-E6B6-1847-8EBA-AD4F1CD171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4026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E2204-C6DC-6E4E-A336-3D9CE2FF399B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8BCCE-E6B6-1847-8EBA-AD4F1CD171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3642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E2204-C6DC-6E4E-A336-3D9CE2FF399B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8BCCE-E6B6-1847-8EBA-AD4F1CD171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55829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E2204-C6DC-6E4E-A336-3D9CE2FF399B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8BCCE-E6B6-1847-8EBA-AD4F1CD171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78129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E2204-C6DC-6E4E-A336-3D9CE2FF399B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8BCCE-E6B6-1847-8EBA-AD4F1CD171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92680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E2204-C6DC-6E4E-A336-3D9CE2FF399B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8BCCE-E6B6-1847-8EBA-AD4F1CD171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13577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E2204-C6DC-6E4E-A336-3D9CE2FF399B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8BCCE-E6B6-1847-8EBA-AD4F1CD171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0939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E2204-C6DC-6E4E-A336-3D9CE2FF399B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8BCCE-E6B6-1847-8EBA-AD4F1CD171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6990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E2204-C6DC-6E4E-A336-3D9CE2FF399B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8BCCE-E6B6-1847-8EBA-AD4F1CD171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0367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939E2204-C6DC-6E4E-A336-3D9CE2FF399B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5B78BCCE-E6B6-1847-8EBA-AD4F1CD171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9882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16A9947-ADC4-334B-B46E-9DB643A4DAA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LATİN DİLİ I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232EDAAC-791D-E24B-8B10-F1D8A561A89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16578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8675B77-455D-CB4C-8A67-9D82F0C8B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1.İSİM ÇEKİMİ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896BA7A-31EC-5A4B-A5FB-F9CA23727FD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tr-TR" cap="none" dirty="0"/>
              <a:t>1. İsim çekimine giren isimlerin tekil </a:t>
            </a:r>
            <a:r>
              <a:rPr lang="tr-TR" cap="none" dirty="0" err="1"/>
              <a:t>nominativus’u</a:t>
            </a:r>
            <a:r>
              <a:rPr lang="tr-TR" cap="none" dirty="0"/>
              <a:t> –a’ ile tekil </a:t>
            </a:r>
            <a:r>
              <a:rPr lang="tr-TR" cap="none" dirty="0" err="1"/>
              <a:t>genetivus’u</a:t>
            </a:r>
            <a:r>
              <a:rPr lang="tr-TR" cap="none" dirty="0"/>
              <a:t> –</a:t>
            </a:r>
            <a:r>
              <a:rPr lang="tr-TR" cap="none" dirty="0" err="1"/>
              <a:t>ae</a:t>
            </a:r>
            <a:r>
              <a:rPr lang="tr-TR" cap="none" dirty="0"/>
              <a:t> ile biter. </a:t>
            </a:r>
          </a:p>
          <a:p>
            <a:pPr lvl="0">
              <a:buNone/>
            </a:pPr>
            <a:endParaRPr lang="tr-TR" cap="none" dirty="0"/>
          </a:p>
          <a:p>
            <a:pPr lvl="0"/>
            <a:r>
              <a:rPr lang="tr-TR" cap="none" dirty="0"/>
              <a:t>Bu isim çekimine giren isimlerin büyük bir çoğunluğu </a:t>
            </a:r>
            <a:r>
              <a:rPr lang="tr-TR" b="1" cap="none" dirty="0" err="1"/>
              <a:t>femininumdur</a:t>
            </a:r>
            <a:r>
              <a:rPr lang="tr-TR" cap="none" dirty="0"/>
              <a:t>.</a:t>
            </a:r>
          </a:p>
          <a:p>
            <a:pPr lvl="0"/>
            <a:endParaRPr lang="tr-TR" cap="none" dirty="0"/>
          </a:p>
          <a:p>
            <a:pPr lvl="0"/>
            <a:r>
              <a:rPr lang="tr-TR" cap="none" dirty="0"/>
              <a:t>Bu isim çekiminde az sayıda </a:t>
            </a:r>
            <a:r>
              <a:rPr lang="tr-TR" b="1" cap="none" dirty="0" err="1"/>
              <a:t>masculinum</a:t>
            </a:r>
            <a:r>
              <a:rPr lang="tr-TR" cap="none" dirty="0"/>
              <a:t> isim bulunmaktadır: 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345449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27D3744-72DE-D74A-A6E1-062393E5C5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1.İSİM ÇEKİMİ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383BD3E-D484-5C46-AB5E-ACA982FADA1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tr-TR" cap="none" dirty="0"/>
              <a:t>Bu isim çekiminde az sayıda </a:t>
            </a:r>
            <a:r>
              <a:rPr lang="tr-TR" b="1" cap="none" dirty="0" err="1"/>
              <a:t>masculinum</a:t>
            </a:r>
            <a:r>
              <a:rPr lang="tr-TR" cap="none" dirty="0"/>
              <a:t> isim bulunmaktadır:  </a:t>
            </a:r>
          </a:p>
          <a:p>
            <a:endParaRPr lang="tr-TR" cap="none" dirty="0"/>
          </a:p>
          <a:p>
            <a:r>
              <a:rPr lang="tr-TR" cap="none" dirty="0" err="1"/>
              <a:t>Agricola,ae,m</a:t>
            </a:r>
            <a:r>
              <a:rPr lang="tr-TR" cap="none" dirty="0"/>
              <a:t>: </a:t>
            </a:r>
            <a:r>
              <a:rPr lang="tr-TR" cap="none" dirty="0" err="1"/>
              <a:t>çitftçi</a:t>
            </a:r>
            <a:r>
              <a:rPr lang="tr-TR" cap="none" dirty="0"/>
              <a:t>; </a:t>
            </a:r>
          </a:p>
          <a:p>
            <a:r>
              <a:rPr lang="tr-TR" cap="none" dirty="0" err="1"/>
              <a:t>Nauta,ae,m</a:t>
            </a:r>
            <a:r>
              <a:rPr lang="tr-TR" cap="none" dirty="0"/>
              <a:t>; gemici; </a:t>
            </a:r>
          </a:p>
          <a:p>
            <a:r>
              <a:rPr lang="tr-TR" cap="none" dirty="0" err="1"/>
              <a:t>Pīrāta,ae,m</a:t>
            </a:r>
            <a:r>
              <a:rPr lang="tr-TR" cap="none" dirty="0"/>
              <a:t>; korsan; </a:t>
            </a:r>
          </a:p>
          <a:p>
            <a:r>
              <a:rPr lang="tr-TR" cap="none" dirty="0" err="1"/>
              <a:t>Poēta,ae,m</a:t>
            </a:r>
            <a:r>
              <a:rPr lang="tr-TR" cap="none" dirty="0"/>
              <a:t>; ozan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52979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84E7491-9A64-3A44-88A2-D2514B2D42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1.İSİM ÇEKİMİ</a:t>
            </a: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7A8EE3F3-83CD-294E-BC37-29ADEE88142D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767909341"/>
              </p:ext>
            </p:extLst>
          </p:nvPr>
        </p:nvGraphicFramePr>
        <p:xfrm>
          <a:off x="1714500" y="2366963"/>
          <a:ext cx="7909560" cy="2728262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2636520">
                  <a:extLst>
                    <a:ext uri="{9D8B030D-6E8A-4147-A177-3AD203B41FA5}">
                      <a16:colId xmlns:a16="http://schemas.microsoft.com/office/drawing/2014/main" val="81372377"/>
                    </a:ext>
                  </a:extLst>
                </a:gridCol>
                <a:gridCol w="2636520">
                  <a:extLst>
                    <a:ext uri="{9D8B030D-6E8A-4147-A177-3AD203B41FA5}">
                      <a16:colId xmlns:a16="http://schemas.microsoft.com/office/drawing/2014/main" val="1078139559"/>
                    </a:ext>
                  </a:extLst>
                </a:gridCol>
                <a:gridCol w="2636520">
                  <a:extLst>
                    <a:ext uri="{9D8B030D-6E8A-4147-A177-3AD203B41FA5}">
                      <a16:colId xmlns:a16="http://schemas.microsoft.com/office/drawing/2014/main" val="3427187882"/>
                    </a:ext>
                  </a:extLst>
                </a:gridCol>
              </a:tblGrid>
              <a:tr h="337066">
                <a:tc gridSpan="3"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1.İSİM ÇEKİMİ</a:t>
                      </a:r>
                      <a:endParaRPr lang="tr-TR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7443843"/>
                  </a:ext>
                </a:extLst>
              </a:tr>
              <a:tr h="337066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8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CASUS</a:t>
                      </a:r>
                      <a:endParaRPr lang="tr-TR" sz="18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tr-TR" sz="18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Singularis</a:t>
                      </a:r>
                      <a:endParaRPr lang="tr-TR" sz="18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</a:t>
                      </a:r>
                      <a:r>
                        <a:rPr lang="tr-TR" sz="18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Pluralis</a:t>
                      </a:r>
                      <a:endParaRPr lang="tr-TR" sz="18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50050320"/>
                  </a:ext>
                </a:extLst>
              </a:tr>
              <a:tr h="337066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8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Nominativus</a:t>
                      </a:r>
                      <a:endParaRPr lang="tr-TR" sz="18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</a:t>
                      </a:r>
                      <a:r>
                        <a:rPr lang="tr-TR" sz="18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ae</a:t>
                      </a:r>
                      <a:endParaRPr lang="tr-TR" sz="18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73449271"/>
                  </a:ext>
                </a:extLst>
              </a:tr>
              <a:tr h="337066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8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Genetivus</a:t>
                      </a:r>
                      <a:endParaRPr lang="tr-TR" sz="18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</a:t>
                      </a:r>
                      <a:r>
                        <a:rPr lang="tr-TR" sz="18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ae</a:t>
                      </a:r>
                      <a:endParaRPr lang="tr-TR" sz="18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</a:t>
                      </a:r>
                      <a:r>
                        <a:rPr lang="tr-TR" sz="18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arum</a:t>
                      </a:r>
                      <a:endParaRPr lang="tr-TR" sz="18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83501381"/>
                  </a:ext>
                </a:extLst>
              </a:tr>
              <a:tr h="337066">
                <a:tc>
                  <a:txBody>
                    <a:bodyPr/>
                    <a:lstStyle/>
                    <a:p>
                      <a:pPr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8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Dativus</a:t>
                      </a:r>
                      <a:endParaRPr lang="tr-TR" sz="18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8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-ae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-is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6847644"/>
                  </a:ext>
                </a:extLst>
              </a:tr>
              <a:tr h="337066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8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Accusativus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8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-am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-as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25226688"/>
                  </a:ext>
                </a:extLst>
              </a:tr>
              <a:tr h="337066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8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Ablativus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8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-is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28616082"/>
                  </a:ext>
                </a:extLst>
              </a:tr>
              <a:tr h="337066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8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Vocativus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</a:t>
                      </a:r>
                      <a:r>
                        <a:rPr lang="tr-TR" sz="18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ae</a:t>
                      </a:r>
                      <a:endParaRPr lang="tr-TR" sz="18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66379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64317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A588853-59F4-124C-8B70-437C6C47B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1.İSİM ÇEKİMİ</a:t>
            </a: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1A3A942A-EA47-0143-B219-D834439DF454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261234444"/>
              </p:ext>
            </p:extLst>
          </p:nvPr>
        </p:nvGraphicFramePr>
        <p:xfrm>
          <a:off x="1920240" y="2214694"/>
          <a:ext cx="7486650" cy="4117525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2495550">
                  <a:extLst>
                    <a:ext uri="{9D8B030D-6E8A-4147-A177-3AD203B41FA5}">
                      <a16:colId xmlns:a16="http://schemas.microsoft.com/office/drawing/2014/main" val="4019799198"/>
                    </a:ext>
                  </a:extLst>
                </a:gridCol>
                <a:gridCol w="2495550">
                  <a:extLst>
                    <a:ext uri="{9D8B030D-6E8A-4147-A177-3AD203B41FA5}">
                      <a16:colId xmlns:a16="http://schemas.microsoft.com/office/drawing/2014/main" val="4160773601"/>
                    </a:ext>
                  </a:extLst>
                </a:gridCol>
                <a:gridCol w="2495550">
                  <a:extLst>
                    <a:ext uri="{9D8B030D-6E8A-4147-A177-3AD203B41FA5}">
                      <a16:colId xmlns:a16="http://schemas.microsoft.com/office/drawing/2014/main" val="538547376"/>
                    </a:ext>
                  </a:extLst>
                </a:gridCol>
              </a:tblGrid>
              <a:tr h="786408">
                <a:tc gridSpan="3">
                  <a:txBody>
                    <a:bodyPr/>
                    <a:lstStyle/>
                    <a:p>
                      <a:pPr marL="73025" marR="1508760" algn="ctr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                       1.İSİM ÇEKİMİ</a:t>
                      </a:r>
                      <a:endParaRPr lang="tr-TR" sz="1800" dirty="0">
                        <a:solidFill>
                          <a:srgbClr val="40404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73025" marR="1508760" algn="ctr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tr-TR" sz="1000" dirty="0">
                        <a:solidFill>
                          <a:srgbClr val="40404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2532444"/>
                  </a:ext>
                </a:extLst>
              </a:tr>
              <a:tr h="487629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800" b="1">
                          <a:solidFill>
                            <a:srgbClr val="404040"/>
                          </a:solidFill>
                          <a:latin typeface="Arial"/>
                          <a:ea typeface="Arial"/>
                          <a:cs typeface="Arial"/>
                        </a:rPr>
                        <a:t>CASUS</a:t>
                      </a:r>
                      <a:endParaRPr lang="tr-TR" sz="1800">
                        <a:solidFill>
                          <a:srgbClr val="40404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tr-TR" sz="18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Singularis</a:t>
                      </a:r>
                      <a:endParaRPr lang="tr-TR" sz="1800" b="1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</a:t>
                      </a:r>
                      <a:r>
                        <a:rPr lang="tr-TR" sz="18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Pluralis</a:t>
                      </a:r>
                      <a:endParaRPr lang="tr-TR" sz="1800" b="1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3415527"/>
                  </a:ext>
                </a:extLst>
              </a:tr>
              <a:tr h="481847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8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Nominativus</a:t>
                      </a:r>
                      <a:endParaRPr lang="tr-TR" sz="18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8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silva</a:t>
                      </a:r>
                      <a:endParaRPr lang="tr-TR" sz="18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8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silvae</a:t>
                      </a:r>
                      <a:endParaRPr lang="tr-TR" sz="18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6659001"/>
                  </a:ext>
                </a:extLst>
              </a:tr>
              <a:tr h="481847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8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Genetivus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8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silvae</a:t>
                      </a:r>
                      <a:endParaRPr lang="tr-TR" sz="18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8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silvarum</a:t>
                      </a:r>
                      <a:endParaRPr lang="tr-TR" sz="18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9252556"/>
                  </a:ext>
                </a:extLst>
              </a:tr>
              <a:tr h="481847">
                <a:tc>
                  <a:txBody>
                    <a:bodyPr/>
                    <a:lstStyle/>
                    <a:p>
                      <a:pPr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8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Dativus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8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silvae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8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silvis</a:t>
                      </a:r>
                      <a:endParaRPr lang="tr-TR" sz="18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1004033"/>
                  </a:ext>
                </a:extLst>
              </a:tr>
              <a:tr h="481847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8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Accusativus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8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silvam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8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silvas</a:t>
                      </a:r>
                      <a:endParaRPr lang="tr-TR" sz="18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6098766"/>
                  </a:ext>
                </a:extLst>
              </a:tr>
              <a:tr h="481847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8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Ablativus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8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silva</a:t>
                      </a:r>
                      <a:endParaRPr lang="tr-TR" sz="18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8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silvis</a:t>
                      </a:r>
                      <a:endParaRPr lang="tr-TR" sz="18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8620220"/>
                  </a:ext>
                </a:extLst>
              </a:tr>
              <a:tr h="434253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8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Vocativus</a:t>
                      </a:r>
                      <a:endParaRPr lang="tr-TR" sz="18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8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silva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8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silvae</a:t>
                      </a:r>
                      <a:endParaRPr lang="tr-TR" sz="18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90406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97618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142999-B1D7-D94B-9061-A6D5D3BCF9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1.İSİM ÇEKİMİ</a:t>
            </a: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0E72FA36-CB6F-C245-B06B-15B2BA968D61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194976954"/>
              </p:ext>
            </p:extLst>
          </p:nvPr>
        </p:nvGraphicFramePr>
        <p:xfrm>
          <a:off x="2103120" y="2366963"/>
          <a:ext cx="6503670" cy="3213420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2167890">
                  <a:extLst>
                    <a:ext uri="{9D8B030D-6E8A-4147-A177-3AD203B41FA5}">
                      <a16:colId xmlns:a16="http://schemas.microsoft.com/office/drawing/2014/main" val="1756548920"/>
                    </a:ext>
                  </a:extLst>
                </a:gridCol>
                <a:gridCol w="2167890">
                  <a:extLst>
                    <a:ext uri="{9D8B030D-6E8A-4147-A177-3AD203B41FA5}">
                      <a16:colId xmlns:a16="http://schemas.microsoft.com/office/drawing/2014/main" val="1940848404"/>
                    </a:ext>
                  </a:extLst>
                </a:gridCol>
                <a:gridCol w="2167890">
                  <a:extLst>
                    <a:ext uri="{9D8B030D-6E8A-4147-A177-3AD203B41FA5}">
                      <a16:colId xmlns:a16="http://schemas.microsoft.com/office/drawing/2014/main" val="119796086"/>
                    </a:ext>
                  </a:extLst>
                </a:gridCol>
              </a:tblGrid>
              <a:tr h="351061">
                <a:tc gridSpan="3">
                  <a:txBody>
                    <a:bodyPr/>
                    <a:lstStyle/>
                    <a:p>
                      <a:pPr marL="73025" marR="1508760" algn="ctr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                       1.İSİM ÇEKİMİ</a:t>
                      </a:r>
                      <a:endParaRPr lang="tr-TR" sz="1800" dirty="0">
                        <a:solidFill>
                          <a:srgbClr val="40404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73025" marR="1508760" algn="ctr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tr-TR" sz="1000" dirty="0">
                        <a:solidFill>
                          <a:srgbClr val="40404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3608463"/>
                  </a:ext>
                </a:extLst>
              </a:tr>
              <a:tr h="351061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800" b="1">
                          <a:solidFill>
                            <a:srgbClr val="404040"/>
                          </a:solidFill>
                          <a:latin typeface="Arial"/>
                          <a:ea typeface="Arial"/>
                          <a:cs typeface="Arial"/>
                        </a:rPr>
                        <a:t>CASUS</a:t>
                      </a:r>
                      <a:endParaRPr lang="tr-TR" sz="1800">
                        <a:solidFill>
                          <a:srgbClr val="40404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tr-TR" sz="18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Singularis</a:t>
                      </a:r>
                      <a:endParaRPr lang="tr-TR" sz="1800" b="1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</a:t>
                      </a:r>
                      <a:r>
                        <a:rPr lang="tr-TR" sz="18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Pluralis</a:t>
                      </a:r>
                      <a:endParaRPr lang="tr-TR" sz="1800" b="1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0037741"/>
                  </a:ext>
                </a:extLst>
              </a:tr>
              <a:tr h="354266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8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Nominativus</a:t>
                      </a:r>
                      <a:endParaRPr lang="tr-TR" sz="18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8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poeta</a:t>
                      </a:r>
                      <a:endParaRPr lang="tr-TR" sz="18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73025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8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poetae</a:t>
                      </a:r>
                      <a:endParaRPr lang="tr-TR" sz="18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7098197"/>
                  </a:ext>
                </a:extLst>
              </a:tr>
              <a:tr h="354266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8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Genetivus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poetae</a:t>
                      </a:r>
                      <a:endParaRPr lang="tr-TR" sz="18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73025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8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poetarum</a:t>
                      </a:r>
                      <a:endParaRPr lang="tr-TR" sz="18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1253635"/>
                  </a:ext>
                </a:extLst>
              </a:tr>
              <a:tr h="354266">
                <a:tc>
                  <a:txBody>
                    <a:bodyPr/>
                    <a:lstStyle/>
                    <a:p>
                      <a:pPr marR="73025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8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Dativus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poetae</a:t>
                      </a:r>
                      <a:endParaRPr lang="tr-TR" sz="18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73025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8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poetis</a:t>
                      </a:r>
                      <a:endParaRPr lang="tr-TR" sz="18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9993134"/>
                  </a:ext>
                </a:extLst>
              </a:tr>
              <a:tr h="354266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8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Accusativus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poetam</a:t>
                      </a:r>
                      <a:endParaRPr lang="tr-TR" sz="18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8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poetas</a:t>
                      </a:r>
                      <a:endParaRPr lang="tr-TR" sz="18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20139070"/>
                  </a:ext>
                </a:extLst>
              </a:tr>
              <a:tr h="461918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8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Ablativus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8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poeta</a:t>
                      </a:r>
                      <a:endParaRPr lang="tr-TR" sz="18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8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poetis</a:t>
                      </a:r>
                      <a:endParaRPr lang="tr-TR" sz="18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7066951"/>
                  </a:ext>
                </a:extLst>
              </a:tr>
              <a:tr h="606912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8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Vocativus</a:t>
                      </a:r>
                      <a:endParaRPr lang="tr-TR" sz="18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8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poeta</a:t>
                      </a:r>
                      <a:endParaRPr lang="tr-TR" sz="18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8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poetae</a:t>
                      </a:r>
                      <a:endParaRPr lang="tr-TR" sz="18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761352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36017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96CAF36-B8ED-0A41-BAA7-53C9A18EF8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1.İSİM ÇEKİMİ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69D95ED-EE45-334F-BC71-107453833FC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tr-TR" sz="2600" cap="none" dirty="0"/>
              <a:t>1. İsim çekimine giren isimlere örnekler:</a:t>
            </a:r>
          </a:p>
          <a:p>
            <a:pPr lvl="0">
              <a:buNone/>
            </a:pPr>
            <a:endParaRPr lang="tr-TR" sz="2600" cap="none" dirty="0"/>
          </a:p>
          <a:p>
            <a:r>
              <a:rPr lang="tr-TR" sz="2600" cap="none" dirty="0" err="1"/>
              <a:t>rosa,ae,f</a:t>
            </a:r>
            <a:r>
              <a:rPr lang="tr-TR" sz="2600" cap="none" dirty="0"/>
              <a:t>: gül</a:t>
            </a:r>
          </a:p>
          <a:p>
            <a:r>
              <a:rPr lang="tr-TR" sz="2600" cap="none" dirty="0" err="1"/>
              <a:t>amica,ae,f</a:t>
            </a:r>
            <a:r>
              <a:rPr lang="tr-TR" sz="2600" cap="none" dirty="0"/>
              <a:t>: kız arkadaş</a:t>
            </a:r>
          </a:p>
          <a:p>
            <a:r>
              <a:rPr lang="tr-TR" sz="2600" cap="none" dirty="0" err="1"/>
              <a:t>casa,ae,f</a:t>
            </a:r>
            <a:r>
              <a:rPr lang="tr-TR" sz="2600" cap="none" dirty="0"/>
              <a:t>: küçük kır evi, köy evi</a:t>
            </a:r>
          </a:p>
          <a:p>
            <a:r>
              <a:rPr lang="tr-TR" sz="2600" cap="none" dirty="0" err="1"/>
              <a:t>concordia,ae,f</a:t>
            </a:r>
            <a:r>
              <a:rPr lang="tr-TR" sz="2600" cap="none" dirty="0"/>
              <a:t>: uyuşma, anlaşma</a:t>
            </a:r>
          </a:p>
          <a:p>
            <a:r>
              <a:rPr lang="tr-TR" sz="2600" cap="none" dirty="0" err="1"/>
              <a:t>fabula,ae,f</a:t>
            </a:r>
            <a:r>
              <a:rPr lang="tr-TR" sz="2600" cap="none" dirty="0"/>
              <a:t>: masal, öykü</a:t>
            </a:r>
          </a:p>
          <a:p>
            <a:r>
              <a:rPr lang="tr-TR" sz="2600" cap="none" dirty="0" err="1"/>
              <a:t>insula,ae,f</a:t>
            </a:r>
            <a:r>
              <a:rPr lang="tr-TR" sz="2600" cap="none" dirty="0"/>
              <a:t>: ada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572649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F4C5399-23B5-404F-8665-A1FF6928C1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ALIŞTIRMALAR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EB0F5DD-261E-D44C-9B38-48DDEA91E18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/>
              <a:t>Uygun sözcükleri yazın:</a:t>
            </a:r>
          </a:p>
          <a:p>
            <a:r>
              <a:rPr lang="tr-TR" cap="none" dirty="0"/>
              <a:t>mektubu:</a:t>
            </a:r>
          </a:p>
          <a:p>
            <a:r>
              <a:rPr lang="tr-TR" cap="none" dirty="0"/>
              <a:t>çiftçiler:</a:t>
            </a:r>
          </a:p>
          <a:p>
            <a:r>
              <a:rPr lang="tr-TR" cap="none" dirty="0"/>
              <a:t>şairlerin:</a:t>
            </a:r>
          </a:p>
          <a:p>
            <a:r>
              <a:rPr lang="tr-TR" cap="none" dirty="0"/>
              <a:t>okulları:</a:t>
            </a:r>
          </a:p>
          <a:p>
            <a:r>
              <a:rPr lang="tr-TR" cap="none" dirty="0" err="1"/>
              <a:t>nautae</a:t>
            </a:r>
            <a:r>
              <a:rPr lang="tr-TR" cap="none" dirty="0"/>
              <a:t>:</a:t>
            </a:r>
          </a:p>
          <a:p>
            <a:r>
              <a:rPr lang="tr-TR" cap="none" dirty="0" err="1"/>
              <a:t>fabulam</a:t>
            </a:r>
            <a:r>
              <a:rPr lang="tr-TR" cap="none" dirty="0"/>
              <a:t>:</a:t>
            </a:r>
          </a:p>
          <a:p>
            <a:r>
              <a:rPr lang="tr-TR" cap="none" dirty="0" err="1"/>
              <a:t>insulis</a:t>
            </a:r>
            <a:r>
              <a:rPr lang="tr-TR" cap="none" dirty="0"/>
              <a:t>:</a:t>
            </a:r>
          </a:p>
          <a:p>
            <a:r>
              <a:rPr lang="tr-TR" cap="none" dirty="0" err="1"/>
              <a:t>cena</a:t>
            </a:r>
            <a:r>
              <a:rPr lang="tr-TR" cap="none" dirty="0"/>
              <a:t>:</a:t>
            </a:r>
          </a:p>
          <a:p>
            <a:r>
              <a:rPr lang="tr-TR" cap="none" dirty="0" err="1"/>
              <a:t>amicarum</a:t>
            </a:r>
            <a:r>
              <a:rPr lang="tr-TR" cap="none" dirty="0"/>
              <a:t>: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05065680"/>
      </p:ext>
    </p:extLst>
  </p:cSld>
  <p:clrMapOvr>
    <a:masterClrMapping/>
  </p:clrMapOvr>
</p:sld>
</file>

<file path=ppt/theme/theme1.xml><?xml version="1.0" encoding="utf-8"?>
<a:theme xmlns:a="http://schemas.openxmlformats.org/drawingml/2006/main" name="Damla">
  <a:themeElements>
    <a:clrScheme name="Damla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am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{1153939C-47DF-5543-AB9A-66107500EB64}tf10001073</Template>
  <TotalTime>29</TotalTime>
  <Words>283</Words>
  <Application>Microsoft Macintosh PowerPoint</Application>
  <PresentationFormat>Geniş ekran</PresentationFormat>
  <Paragraphs>103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Tw Cen MT</vt:lpstr>
      <vt:lpstr>Damla</vt:lpstr>
      <vt:lpstr>LATİN DİLİ I</vt:lpstr>
      <vt:lpstr>1.İSİM ÇEKİMİ</vt:lpstr>
      <vt:lpstr>1.İSİM ÇEKİMİ</vt:lpstr>
      <vt:lpstr>1.İSİM ÇEKİMİ</vt:lpstr>
      <vt:lpstr>1.İSİM ÇEKİMİ</vt:lpstr>
      <vt:lpstr>1.İSİM ÇEKİMİ</vt:lpstr>
      <vt:lpstr>1.İSİM ÇEKİMİ</vt:lpstr>
      <vt:lpstr>ALIŞTIRMALAR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LATİN DİLİ I</dc:title>
  <dc:creator>rukiye ozturk</dc:creator>
  <cp:lastModifiedBy>rukiye ozturk</cp:lastModifiedBy>
  <cp:revision>5</cp:revision>
  <dcterms:created xsi:type="dcterms:W3CDTF">2020-02-06T16:26:17Z</dcterms:created>
  <dcterms:modified xsi:type="dcterms:W3CDTF">2020-02-13T18:05:57Z</dcterms:modified>
</cp:coreProperties>
</file>