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7" r:id="rId11"/>
    <p:sldId id="268" r:id="rId12"/>
    <p:sldId id="269" r:id="rId13"/>
    <p:sldId id="270" r:id="rId14"/>
    <p:sldId id="272" r:id="rId15"/>
    <p:sldId id="274" r:id="rId16"/>
    <p:sldId id="275" r:id="rId17"/>
    <p:sldId id="276" r:id="rId18"/>
    <p:sldId id="277" r:id="rId19"/>
    <p:sldId id="278" r:id="rId20"/>
    <p:sldId id="280" r:id="rId21"/>
    <p:sldId id="281" r:id="rId22"/>
    <p:sldId id="282" r:id="rId23"/>
    <p:sldId id="283" r:id="rId24"/>
    <p:sldId id="284" r:id="rId25"/>
    <p:sldId id="285" r:id="rId26"/>
    <p:sldId id="287" r:id="rId27"/>
    <p:sldId id="288" r:id="rId28"/>
    <p:sldId id="289" r:id="rId29"/>
    <p:sldId id="290" r:id="rId30"/>
    <p:sldId id="299" r:id="rId31"/>
    <p:sldId id="292" r:id="rId32"/>
    <p:sldId id="293" r:id="rId33"/>
    <p:sldId id="294" r:id="rId34"/>
    <p:sldId id="295" r:id="rId35"/>
    <p:sldId id="296" r:id="rId36"/>
    <p:sldId id="297" r:id="rId37"/>
    <p:sldId id="298" r:id="rId3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08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2921D-AB74-4663-A2EF-3673334E2039}" type="datetimeFigureOut">
              <a:rPr lang="tr-TR" smtClean="0"/>
              <a:t>12.1.2018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62700-23DA-4DBF-A5E3-1DF5794D64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225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2921D-AB74-4663-A2EF-3673334E2039}" type="datetimeFigureOut">
              <a:rPr lang="tr-TR" smtClean="0"/>
              <a:t>12.1.2018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62700-23DA-4DBF-A5E3-1DF5794D64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812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2921D-AB74-4663-A2EF-3673334E2039}" type="datetimeFigureOut">
              <a:rPr lang="tr-TR" smtClean="0"/>
              <a:t>12.1.2018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62700-23DA-4DBF-A5E3-1DF5794D64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7126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2921D-AB74-4663-A2EF-3673334E2039}" type="datetimeFigureOut">
              <a:rPr lang="tr-TR" smtClean="0"/>
              <a:t>12.1.2018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62700-23DA-4DBF-A5E3-1DF5794D64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1620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2921D-AB74-4663-A2EF-3673334E2039}" type="datetimeFigureOut">
              <a:rPr lang="tr-TR" smtClean="0"/>
              <a:t>12.1.2018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62700-23DA-4DBF-A5E3-1DF5794D64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0576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2921D-AB74-4663-A2EF-3673334E2039}" type="datetimeFigureOut">
              <a:rPr lang="tr-TR" smtClean="0"/>
              <a:t>12.1.2018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62700-23DA-4DBF-A5E3-1DF5794D64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8482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2921D-AB74-4663-A2EF-3673334E2039}" type="datetimeFigureOut">
              <a:rPr lang="tr-TR" smtClean="0"/>
              <a:t>12.1.2018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62700-23DA-4DBF-A5E3-1DF5794D64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3733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2921D-AB74-4663-A2EF-3673334E2039}" type="datetimeFigureOut">
              <a:rPr lang="tr-TR" smtClean="0"/>
              <a:t>12.1.2018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62700-23DA-4DBF-A5E3-1DF5794D64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18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2921D-AB74-4663-A2EF-3673334E2039}" type="datetimeFigureOut">
              <a:rPr lang="tr-TR" smtClean="0"/>
              <a:t>12.1.2018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62700-23DA-4DBF-A5E3-1DF5794D64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1245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2921D-AB74-4663-A2EF-3673334E2039}" type="datetimeFigureOut">
              <a:rPr lang="tr-TR" smtClean="0"/>
              <a:t>12.1.2018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62700-23DA-4DBF-A5E3-1DF5794D64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5702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2921D-AB74-4663-A2EF-3673334E2039}" type="datetimeFigureOut">
              <a:rPr lang="tr-TR" smtClean="0"/>
              <a:t>12.1.2018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62700-23DA-4DBF-A5E3-1DF5794D64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2936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22921D-AB74-4663-A2EF-3673334E2039}" type="datetimeFigureOut">
              <a:rPr lang="tr-TR" smtClean="0"/>
              <a:t>12.1.2018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62700-23DA-4DBF-A5E3-1DF5794D64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2611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348965"/>
            <a:ext cx="9144000" cy="1240325"/>
          </a:xfrm>
        </p:spPr>
        <p:txBody>
          <a:bodyPr>
            <a:normAutofit/>
          </a:bodyPr>
          <a:lstStyle/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B452 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Ökaryot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Genetiği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5. HAFTA</a:t>
            </a:r>
            <a:endParaRPr lang="tr-TR" sz="48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86604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9299" y="597529"/>
            <a:ext cx="11443580" cy="5721790"/>
          </a:xfrm>
        </p:spPr>
        <p:txBody>
          <a:bodyPr>
            <a:normAutofit/>
          </a:bodyPr>
          <a:lstStyle/>
          <a:p>
            <a:r>
              <a:rPr lang="tr-TR" altLang="tr-TR" dirty="0"/>
              <a:t>Dört </a:t>
            </a:r>
            <a:r>
              <a:rPr lang="tr-TR" altLang="tr-TR" dirty="0" err="1"/>
              <a:t>dNTP</a:t>
            </a:r>
            <a:r>
              <a:rPr lang="tr-TR" altLang="tr-TR" dirty="0"/>
              <a:t> den birinin olmadığı durumda ölçülebilir bir sentez meydana gelmemiştir.</a:t>
            </a:r>
          </a:p>
          <a:p>
            <a:r>
              <a:rPr lang="tr-TR" altLang="tr-TR" dirty="0"/>
              <a:t>Türevleri kullanılırsa yine sentez olmamaktadır.</a:t>
            </a:r>
          </a:p>
          <a:p>
            <a:r>
              <a:rPr lang="tr-TR" altLang="tr-TR" dirty="0"/>
              <a:t>Daha sonraki çalışmalarda enzimin 928 amino asit içeren tek bir </a:t>
            </a:r>
            <a:r>
              <a:rPr lang="tr-TR" altLang="tr-TR" dirty="0" err="1"/>
              <a:t>polipeptid</a:t>
            </a:r>
            <a:r>
              <a:rPr lang="tr-TR" altLang="tr-TR" dirty="0"/>
              <a:t> zincirinden oluştuğu anlaşılmıştır.</a:t>
            </a:r>
          </a:p>
          <a:p>
            <a:pPr eaLnBrk="1" hangingPunct="1">
              <a:lnSpc>
                <a:spcPct val="80000"/>
              </a:lnSpc>
            </a:pPr>
            <a:endParaRPr lang="tr-TR" altLang="tr-TR" dirty="0" smtClean="0"/>
          </a:p>
          <a:p>
            <a:pPr eaLnBrk="1" hangingPunct="1">
              <a:lnSpc>
                <a:spcPct val="80000"/>
              </a:lnSpc>
            </a:pPr>
            <a:r>
              <a:rPr lang="tr-TR" altLang="tr-TR" dirty="0" smtClean="0"/>
              <a:t>Uzayan </a:t>
            </a:r>
            <a:r>
              <a:rPr lang="tr-TR" altLang="tr-TR" dirty="0"/>
              <a:t>zincire her bir nükleotidin katılım şekli DNA </a:t>
            </a:r>
            <a:r>
              <a:rPr lang="tr-TR" altLang="tr-TR" dirty="0" err="1"/>
              <a:t>polimerazın</a:t>
            </a:r>
            <a:r>
              <a:rPr lang="tr-TR" altLang="tr-TR" dirty="0"/>
              <a:t> özgüllüğüne bağlıdır.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dirty="0"/>
              <a:t>Öncü </a:t>
            </a:r>
            <a:r>
              <a:rPr lang="tr-TR" altLang="tr-TR" dirty="0" err="1"/>
              <a:t>dNTP’de</a:t>
            </a:r>
            <a:r>
              <a:rPr lang="tr-TR" altLang="tr-TR" dirty="0"/>
              <a:t> </a:t>
            </a:r>
            <a:r>
              <a:rPr lang="tr-TR" altLang="tr-TR" dirty="0" err="1"/>
              <a:t>ribozun</a:t>
            </a:r>
            <a:r>
              <a:rPr lang="tr-TR" altLang="tr-TR" dirty="0"/>
              <a:t> 5’ karbonuna üç adet fosfat grubu bağlıdır.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dirty="0"/>
              <a:t>Sentez esnasında uçtaki iki fosfat grubu koparken, 5’ karbona bağlı olan fosfat grubu, ilave edileceği </a:t>
            </a:r>
            <a:r>
              <a:rPr lang="tr-TR" altLang="tr-TR" dirty="0" err="1"/>
              <a:t>ribozun</a:t>
            </a:r>
            <a:r>
              <a:rPr lang="tr-TR" altLang="tr-TR" dirty="0"/>
              <a:t> 3’OH’ına </a:t>
            </a:r>
            <a:r>
              <a:rPr lang="tr-TR" altLang="tr-TR" dirty="0" err="1"/>
              <a:t>kovalent</a:t>
            </a:r>
            <a:r>
              <a:rPr lang="tr-TR" altLang="tr-TR" dirty="0"/>
              <a:t> bağlanır.   </a:t>
            </a:r>
          </a:p>
        </p:txBody>
      </p:sp>
    </p:spTree>
    <p:extLst>
      <p:ext uri="{BB962C8B-B14F-4D97-AF65-F5344CB8AC3E}">
        <p14:creationId xmlns:p14="http://schemas.microsoft.com/office/powerpoint/2010/main" val="1273333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Böylece zincir uzaması uzayan zincirin 3’ ucuna her seferinde bir nükleotit ilavesiyle </a:t>
            </a:r>
            <a:r>
              <a:rPr lang="tr-TR" altLang="tr-TR" b="1" smtClean="0"/>
              <a:t>5’-3’ yönünde</a:t>
            </a:r>
            <a:r>
              <a:rPr lang="tr-TR" altLang="tr-TR" smtClean="0"/>
              <a:t> devam eder.</a:t>
            </a:r>
          </a:p>
          <a:p>
            <a:pPr eaLnBrk="1" hangingPunct="1"/>
            <a:r>
              <a:rPr lang="tr-TR" altLang="tr-TR" smtClean="0"/>
              <a:t>DNA sentezi devam ettikçe her basamakta açığa çıkan yeni 3’-OH grubu, DNA sentezi ilerlerken  sonraki nükleotidin zincire eklenmesini sağlar.</a:t>
            </a:r>
          </a:p>
        </p:txBody>
      </p:sp>
    </p:spTree>
    <p:extLst>
      <p:ext uri="{BB962C8B-B14F-4D97-AF65-F5344CB8AC3E}">
        <p14:creationId xmlns:p14="http://schemas.microsoft.com/office/powerpoint/2010/main" val="577312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b="1" dirty="0" smtClean="0"/>
              <a:t>DNA </a:t>
            </a:r>
            <a:r>
              <a:rPr lang="tr-TR" altLang="tr-TR" b="1" dirty="0" err="1" smtClean="0"/>
              <a:t>polimeraz</a:t>
            </a:r>
            <a:r>
              <a:rPr lang="tr-TR" altLang="tr-TR" b="1" dirty="0" smtClean="0"/>
              <a:t> II ve III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466661"/>
            <a:ext cx="11012786" cy="4710302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tr-TR" altLang="tr-TR" dirty="0" err="1"/>
              <a:t>Polimeraz</a:t>
            </a:r>
            <a:r>
              <a:rPr lang="tr-TR" altLang="tr-TR" dirty="0"/>
              <a:t> </a:t>
            </a:r>
            <a:r>
              <a:rPr lang="tr-TR" altLang="tr-TR" dirty="0" err="1"/>
              <a:t>I’in</a:t>
            </a:r>
            <a:r>
              <a:rPr lang="tr-TR" altLang="tr-TR" dirty="0"/>
              <a:t> sentezini yönlendirdiği DNA’nın biyolojik aktivitesi saptanmış olsa da 1969’da enzimin gerçek biyolojik rolü hakkında ciddi şüpheler </a:t>
            </a:r>
            <a:r>
              <a:rPr lang="tr-TR" altLang="tr-TR" dirty="0" err="1"/>
              <a:t>oluşmıştur</a:t>
            </a:r>
            <a:r>
              <a:rPr lang="tr-TR" altLang="tr-TR" dirty="0"/>
              <a:t>.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dirty="0" err="1"/>
              <a:t>DeLucia</a:t>
            </a:r>
            <a:r>
              <a:rPr lang="tr-TR" altLang="tr-TR" dirty="0"/>
              <a:t> ve </a:t>
            </a:r>
            <a:r>
              <a:rPr lang="tr-TR" altLang="tr-TR" dirty="0" err="1"/>
              <a:t>Cairns</a:t>
            </a:r>
            <a:r>
              <a:rPr lang="tr-TR" altLang="tr-TR" dirty="0"/>
              <a:t>, DNA </a:t>
            </a:r>
            <a:r>
              <a:rPr lang="tr-TR" altLang="tr-TR" dirty="0" err="1"/>
              <a:t>polimeraz</a:t>
            </a:r>
            <a:r>
              <a:rPr lang="tr-TR" altLang="tr-TR" dirty="0"/>
              <a:t> aktivitesi bulunmayan </a:t>
            </a:r>
            <a:r>
              <a:rPr lang="tr-TR" altLang="tr-TR" dirty="0" err="1"/>
              <a:t>mutant</a:t>
            </a:r>
            <a:r>
              <a:rPr lang="tr-TR" altLang="tr-TR" dirty="0"/>
              <a:t> </a:t>
            </a:r>
            <a:r>
              <a:rPr lang="tr-TR" altLang="tr-TR" i="1" dirty="0"/>
              <a:t>E. </a:t>
            </a:r>
            <a:r>
              <a:rPr lang="tr-TR" altLang="tr-TR" i="1" dirty="0" err="1"/>
              <a:t>coli</a:t>
            </a:r>
            <a:r>
              <a:rPr lang="tr-TR" altLang="tr-TR" dirty="0"/>
              <a:t> </a:t>
            </a:r>
            <a:r>
              <a:rPr lang="tr-TR" altLang="tr-TR" dirty="0" err="1"/>
              <a:t>suşu</a:t>
            </a:r>
            <a:r>
              <a:rPr lang="tr-TR" altLang="tr-TR" dirty="0"/>
              <a:t> bulmuşlardır.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dirty="0"/>
              <a:t>İşlevsel enzime sahip olmayan bu </a:t>
            </a:r>
            <a:r>
              <a:rPr lang="tr-TR" altLang="tr-TR" dirty="0" err="1"/>
              <a:t>suş</a:t>
            </a:r>
            <a:r>
              <a:rPr lang="tr-TR" altLang="tr-TR" dirty="0"/>
              <a:t> DNA’sını kopyalayıp üretmeyi başarmıştır, ancak hücreler DNA ‘onarım’ yeteneği bakımından oldukça yetersiz kalmışlardır.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dirty="0"/>
              <a:t>Örneğin, </a:t>
            </a:r>
            <a:r>
              <a:rPr lang="tr-TR" altLang="tr-TR" dirty="0" err="1"/>
              <a:t>mutant</a:t>
            </a:r>
            <a:r>
              <a:rPr lang="tr-TR" altLang="tr-TR" dirty="0"/>
              <a:t> </a:t>
            </a:r>
            <a:r>
              <a:rPr lang="tr-TR" altLang="tr-TR" dirty="0" err="1"/>
              <a:t>suş</a:t>
            </a:r>
            <a:r>
              <a:rPr lang="tr-TR" altLang="tr-TR" dirty="0"/>
              <a:t> DNA hasarı yapan ve </a:t>
            </a:r>
            <a:r>
              <a:rPr lang="tr-TR" altLang="tr-TR" dirty="0" err="1"/>
              <a:t>mutajenik</a:t>
            </a:r>
            <a:r>
              <a:rPr lang="tr-TR" altLang="tr-TR" dirty="0"/>
              <a:t> olan UV ışığına ya da radyasyona son derece hassastır.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dirty="0"/>
              <a:t>Mutant olmayan bakteriler, UV hasarını önemli miktarda tamir edebilmektedirler.   </a:t>
            </a:r>
          </a:p>
        </p:txBody>
      </p:sp>
    </p:spTree>
    <p:extLst>
      <p:ext uri="{BB962C8B-B14F-4D97-AF65-F5344CB8AC3E}">
        <p14:creationId xmlns:p14="http://schemas.microsoft.com/office/powerpoint/2010/main" val="3334770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9833" y="633743"/>
            <a:ext cx="11316831" cy="6056768"/>
          </a:xfrm>
        </p:spPr>
        <p:txBody>
          <a:bodyPr>
            <a:normAutofit/>
          </a:bodyPr>
          <a:lstStyle/>
          <a:p>
            <a:pPr marL="609600" indent="-609600">
              <a:lnSpc>
                <a:spcPct val="80000"/>
              </a:lnSpc>
            </a:pPr>
            <a:r>
              <a:rPr lang="tr-TR" altLang="tr-TR" dirty="0"/>
              <a:t>Bu gözlemlerden iki sonuç ortaya çıkmıştır.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tr-TR" altLang="tr-TR" i="1" dirty="0"/>
              <a:t>E. </a:t>
            </a:r>
            <a:r>
              <a:rPr lang="tr-TR" altLang="tr-TR" i="1" dirty="0" err="1"/>
              <a:t>coli</a:t>
            </a:r>
            <a:r>
              <a:rPr lang="tr-TR" altLang="tr-TR" dirty="0" err="1"/>
              <a:t>’de</a:t>
            </a:r>
            <a:r>
              <a:rPr lang="tr-TR" altLang="tr-TR" dirty="0"/>
              <a:t> </a:t>
            </a:r>
            <a:r>
              <a:rPr lang="tr-TR" altLang="tr-TR" i="1" dirty="0"/>
              <a:t>in </a:t>
            </a:r>
            <a:r>
              <a:rPr lang="tr-TR" altLang="tr-TR" i="1" dirty="0" err="1"/>
              <a:t>vivo</a:t>
            </a:r>
            <a:r>
              <a:rPr lang="tr-TR" altLang="tr-TR" dirty="0"/>
              <a:t> DNA </a:t>
            </a:r>
            <a:r>
              <a:rPr lang="tr-TR" altLang="tr-TR" dirty="0" err="1"/>
              <a:t>replikasyonu</a:t>
            </a:r>
            <a:r>
              <a:rPr lang="tr-TR" altLang="tr-TR" dirty="0"/>
              <a:t> yapabilen başka bir enzim bulunmalıdır. 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tr-TR" altLang="tr-TR" dirty="0"/>
              <a:t>DNA </a:t>
            </a:r>
            <a:r>
              <a:rPr lang="tr-TR" altLang="tr-TR" dirty="0" err="1"/>
              <a:t>polimeraz</a:t>
            </a:r>
            <a:r>
              <a:rPr lang="tr-TR" altLang="tr-TR" dirty="0"/>
              <a:t> </a:t>
            </a:r>
            <a:r>
              <a:rPr lang="tr-TR" altLang="tr-TR" dirty="0" err="1"/>
              <a:t>I’in</a:t>
            </a:r>
            <a:r>
              <a:rPr lang="tr-TR" altLang="tr-TR" dirty="0"/>
              <a:t> </a:t>
            </a:r>
            <a:r>
              <a:rPr lang="tr-TR" altLang="tr-TR" i="1" dirty="0"/>
              <a:t>in </a:t>
            </a:r>
            <a:r>
              <a:rPr lang="tr-TR" altLang="tr-TR" i="1" dirty="0" err="1"/>
              <a:t>vivo</a:t>
            </a:r>
            <a:r>
              <a:rPr lang="tr-TR" altLang="tr-TR" dirty="0"/>
              <a:t> koşullarda ikincil bir işlevi olabilir. </a:t>
            </a:r>
          </a:p>
          <a:p>
            <a:pPr marL="609600" indent="-609600">
              <a:lnSpc>
                <a:spcPct val="80000"/>
              </a:lnSpc>
            </a:pPr>
            <a:r>
              <a:rPr lang="tr-TR" altLang="tr-TR" dirty="0"/>
              <a:t>Bu gözlemler, DNA </a:t>
            </a:r>
            <a:r>
              <a:rPr lang="tr-TR" altLang="tr-TR" dirty="0" err="1"/>
              <a:t>polimeraz</a:t>
            </a:r>
            <a:r>
              <a:rPr lang="tr-TR" altLang="tr-TR" dirty="0"/>
              <a:t> </a:t>
            </a:r>
            <a:r>
              <a:rPr lang="tr-TR" altLang="tr-TR" dirty="0" err="1"/>
              <a:t>I’in</a:t>
            </a:r>
            <a:r>
              <a:rPr lang="tr-TR" altLang="tr-TR" dirty="0"/>
              <a:t> DNA sentezinin doğru yapılmasından sorumlu olduğuna, ancak tamamlayıcı zinciri sentezleyen gerçek enzim olmadığını düşündürmüştür.  </a:t>
            </a:r>
            <a:endParaRPr lang="tr-TR" altLang="tr-TR" dirty="0" smtClean="0"/>
          </a:p>
          <a:p>
            <a:pPr marL="609600" indent="-609600">
              <a:lnSpc>
                <a:spcPct val="80000"/>
              </a:lnSpc>
            </a:pPr>
            <a:r>
              <a:rPr lang="tr-TR" altLang="tr-TR" dirty="0"/>
              <a:t>Bugüne kadar </a:t>
            </a:r>
            <a:r>
              <a:rPr lang="tr-TR" altLang="tr-TR" dirty="0" err="1"/>
              <a:t>polimeraz</a:t>
            </a:r>
            <a:r>
              <a:rPr lang="tr-TR" altLang="tr-TR" dirty="0"/>
              <a:t> I aktivitesi olmayan </a:t>
            </a:r>
            <a:r>
              <a:rPr lang="tr-TR" altLang="tr-TR" dirty="0" err="1"/>
              <a:t>olmayan</a:t>
            </a:r>
            <a:r>
              <a:rPr lang="tr-TR" altLang="tr-TR" dirty="0"/>
              <a:t> hücrelerden ve </a:t>
            </a:r>
            <a:r>
              <a:rPr lang="tr-TR" altLang="tr-TR" dirty="0" err="1"/>
              <a:t>polimeraz</a:t>
            </a:r>
            <a:r>
              <a:rPr lang="tr-TR" altLang="tr-TR" dirty="0"/>
              <a:t> I aktivitesi içeren normal hücrelerden, iki özgün DNA </a:t>
            </a:r>
            <a:r>
              <a:rPr lang="tr-TR" altLang="tr-TR" dirty="0" err="1"/>
              <a:t>polimeraz</a:t>
            </a:r>
            <a:r>
              <a:rPr lang="tr-TR" altLang="tr-TR" dirty="0"/>
              <a:t> daha elde edilmiştir.</a:t>
            </a:r>
          </a:p>
          <a:p>
            <a:pPr marL="609600" indent="-609600">
              <a:lnSpc>
                <a:spcPct val="80000"/>
              </a:lnSpc>
              <a:buNone/>
            </a:pPr>
            <a:r>
              <a:rPr lang="tr-TR" altLang="tr-TR" dirty="0" smtClean="0"/>
              <a:t> </a:t>
            </a: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65791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z="4000" b="1" dirty="0"/>
              <a:t>Bakteriyel DNA </a:t>
            </a:r>
            <a:r>
              <a:rPr lang="tr-TR" altLang="tr-TR" sz="4000" b="1" dirty="0" err="1"/>
              <a:t>polimerazların</a:t>
            </a:r>
            <a:r>
              <a:rPr lang="tr-TR" altLang="tr-TR" sz="4000" b="1" dirty="0"/>
              <a:t> Özelliklerinin karşılaştırılması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7817" y="1557196"/>
            <a:ext cx="11660863" cy="5033727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tr-TR" altLang="tr-TR" dirty="0" smtClean="0"/>
              <a:t>Özellikler                                                  I                   II                   III</a:t>
            </a:r>
          </a:p>
          <a:p>
            <a:pPr eaLnBrk="1" hangingPunct="1">
              <a:buFontTx/>
              <a:buNone/>
            </a:pPr>
            <a:r>
              <a:rPr lang="tr-TR" altLang="tr-TR" dirty="0"/>
              <a:t>Zincir sentezinin başlatılması                  -                   -                     -</a:t>
            </a:r>
          </a:p>
          <a:p>
            <a:pPr eaLnBrk="1" hangingPunct="1">
              <a:buFontTx/>
              <a:buNone/>
            </a:pPr>
            <a:r>
              <a:rPr lang="tr-TR" altLang="tr-TR" dirty="0"/>
              <a:t>5’-3’ </a:t>
            </a:r>
            <a:r>
              <a:rPr lang="tr-TR" altLang="tr-TR" dirty="0" err="1"/>
              <a:t>polimerizasyon</a:t>
            </a:r>
            <a:r>
              <a:rPr lang="tr-TR" altLang="tr-TR" dirty="0"/>
              <a:t>                                 +                  +                    +</a:t>
            </a:r>
          </a:p>
          <a:p>
            <a:pPr eaLnBrk="1" hangingPunct="1">
              <a:buFontTx/>
              <a:buNone/>
            </a:pPr>
            <a:r>
              <a:rPr lang="tr-TR" altLang="tr-TR" dirty="0"/>
              <a:t>3’-5’ </a:t>
            </a:r>
            <a:r>
              <a:rPr lang="tr-TR" altLang="tr-TR" dirty="0" err="1"/>
              <a:t>eksonükleaz</a:t>
            </a:r>
            <a:r>
              <a:rPr lang="tr-TR" altLang="tr-TR" dirty="0"/>
              <a:t> aktivitesi                      +                  +                    +</a:t>
            </a:r>
          </a:p>
          <a:p>
            <a:pPr eaLnBrk="1" hangingPunct="1">
              <a:buFontTx/>
              <a:buNone/>
            </a:pPr>
            <a:r>
              <a:rPr lang="tr-TR" altLang="tr-TR" dirty="0"/>
              <a:t>5’-3’ </a:t>
            </a:r>
            <a:r>
              <a:rPr lang="tr-TR" altLang="tr-TR" dirty="0" err="1"/>
              <a:t>eksonükleaz</a:t>
            </a:r>
            <a:r>
              <a:rPr lang="tr-TR" altLang="tr-TR" dirty="0"/>
              <a:t> aktivitesi                      +                  -                     -</a:t>
            </a:r>
          </a:p>
          <a:p>
            <a:pPr eaLnBrk="1" hangingPunct="1">
              <a:buFontTx/>
              <a:buNone/>
            </a:pPr>
            <a:r>
              <a:rPr lang="tr-TR" altLang="tr-TR" dirty="0" err="1"/>
              <a:t>Polimeraz</a:t>
            </a:r>
            <a:r>
              <a:rPr lang="tr-TR" altLang="tr-TR" dirty="0"/>
              <a:t> molekülü/hücre                       400             ?                     </a:t>
            </a:r>
            <a:r>
              <a:rPr lang="tr-TR" altLang="tr-TR" dirty="0" smtClean="0"/>
              <a:t>15</a:t>
            </a:r>
          </a:p>
          <a:p>
            <a:pPr eaLnBrk="1" hangingPunct="1">
              <a:buFontTx/>
              <a:buNone/>
            </a:pPr>
            <a:endParaRPr lang="tr-TR" altLang="tr-TR" dirty="0"/>
          </a:p>
          <a:p>
            <a:r>
              <a:rPr lang="tr-TR" altLang="tr-TR" dirty="0"/>
              <a:t>Bu üç enzimin hiç biri, bir kalıptan DNA sentezini başlatamaz, ancak üçü de </a:t>
            </a:r>
            <a:r>
              <a:rPr lang="tr-TR" altLang="tr-TR" dirty="0" err="1"/>
              <a:t>primer</a:t>
            </a:r>
            <a:r>
              <a:rPr lang="tr-TR" altLang="tr-TR" dirty="0"/>
              <a:t> adı verilen, var olan DNA zincirini kalıp boyunca uzatabilir.</a:t>
            </a:r>
          </a:p>
          <a:p>
            <a:r>
              <a:rPr lang="tr-TR" altLang="tr-TR" dirty="0"/>
              <a:t>İleride göreceğimiz gibi DNA sentezinin başlangıcında </a:t>
            </a:r>
            <a:r>
              <a:rPr lang="tr-TR" altLang="tr-TR" dirty="0" err="1"/>
              <a:t>primer</a:t>
            </a:r>
            <a:r>
              <a:rPr lang="tr-TR" altLang="tr-TR" dirty="0"/>
              <a:t> olarak RNA kullanılmaktadır. </a:t>
            </a:r>
          </a:p>
          <a:p>
            <a:pPr eaLnBrk="1" hangingPunct="1">
              <a:buFontTx/>
              <a:buNone/>
            </a:pPr>
            <a:endParaRPr lang="tr-TR" altLang="tr-TR" sz="2000" dirty="0"/>
          </a:p>
          <a:p>
            <a:pPr eaLnBrk="1" hangingPunct="1">
              <a:buFontTx/>
              <a:buNone/>
            </a:pPr>
            <a:endParaRPr lang="tr-TR" altLang="tr-TR" sz="2000" dirty="0"/>
          </a:p>
        </p:txBody>
      </p:sp>
    </p:spTree>
    <p:extLst>
      <p:ext uri="{BB962C8B-B14F-4D97-AF65-F5344CB8AC3E}">
        <p14:creationId xmlns:p14="http://schemas.microsoft.com/office/powerpoint/2010/main" val="278043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/>
              <a:t>DNA polimerazların hepsi molekül ağırlığı 100.000 daltonun üzerinde olan büyük protein kompleksleridir.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/>
              <a:t>Her üçünün de 3’-5’ eksonükleaz aktivitesi bulunur.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/>
              <a:t>Bu özellik enzimlerin polimerizasyonu tek yönde gerçekleştirme, bir an duraksayıp, geri dönerek ilave edilen nükleotitleri çıkarabilme kapasitelerini ifade etmektedir.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/>
              <a:t>Bu aktivite DNA’da hata olup olmadığını kontrol etme ve yanlış girmiş nükleotidleri doğrusu ile değiştirebilme yeteneği vermektedir.  </a:t>
            </a:r>
          </a:p>
        </p:txBody>
      </p:sp>
    </p:spTree>
    <p:extLst>
      <p:ext uri="{BB962C8B-B14F-4D97-AF65-F5344CB8AC3E}">
        <p14:creationId xmlns:p14="http://schemas.microsoft.com/office/powerpoint/2010/main" val="2783344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dirty="0"/>
              <a:t>DNA </a:t>
            </a:r>
            <a:r>
              <a:rPr lang="tr-TR" altLang="tr-TR" dirty="0" err="1"/>
              <a:t>polimeraz</a:t>
            </a:r>
            <a:r>
              <a:rPr lang="tr-TR" altLang="tr-TR" dirty="0"/>
              <a:t> I 5’-3’ </a:t>
            </a:r>
            <a:r>
              <a:rPr lang="tr-TR" altLang="tr-TR" dirty="0" err="1"/>
              <a:t>eksonükleaz</a:t>
            </a:r>
            <a:r>
              <a:rPr lang="tr-TR" altLang="tr-TR" dirty="0"/>
              <a:t> aktivitesi de gösterir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/>
              <a:t>Bu sayede enzim sentezin başladığı uçtan </a:t>
            </a:r>
            <a:r>
              <a:rPr lang="tr-TR" altLang="tr-TR" dirty="0" err="1"/>
              <a:t>itibarennükleotitleri</a:t>
            </a:r>
            <a:r>
              <a:rPr lang="tr-TR" altLang="tr-TR" dirty="0"/>
              <a:t> kesebilir ve sonra sentez yönünde işlemine devam edebilir.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/>
              <a:t>Bu nedenle RNA </a:t>
            </a:r>
            <a:r>
              <a:rPr lang="tr-TR" altLang="tr-TR" dirty="0" err="1"/>
              <a:t>primerlerini</a:t>
            </a:r>
            <a:r>
              <a:rPr lang="tr-TR" altLang="tr-TR" dirty="0"/>
              <a:t> de ortamdan uzaklaştırabilir.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err="1"/>
              <a:t>Kornberg’in</a:t>
            </a:r>
            <a:r>
              <a:rPr lang="tr-TR" altLang="tr-TR" dirty="0"/>
              <a:t> neden </a:t>
            </a:r>
            <a:r>
              <a:rPr lang="tr-TR" altLang="tr-TR" dirty="0" err="1"/>
              <a:t>pol</a:t>
            </a:r>
            <a:r>
              <a:rPr lang="tr-TR" altLang="tr-TR" dirty="0"/>
              <a:t>. III </a:t>
            </a:r>
            <a:r>
              <a:rPr lang="tr-TR" altLang="tr-TR" dirty="0" err="1"/>
              <a:t>değilde</a:t>
            </a:r>
            <a:r>
              <a:rPr lang="tr-TR" altLang="tr-TR" dirty="0"/>
              <a:t> </a:t>
            </a:r>
            <a:r>
              <a:rPr lang="tr-TR" altLang="tr-TR" dirty="0" err="1"/>
              <a:t>pol</a:t>
            </a:r>
            <a:r>
              <a:rPr lang="tr-TR" altLang="tr-TR" dirty="0"/>
              <a:t>. </a:t>
            </a:r>
            <a:r>
              <a:rPr lang="tr-TR" altLang="tr-TR" dirty="0" err="1"/>
              <a:t>I’i</a:t>
            </a:r>
            <a:r>
              <a:rPr lang="tr-TR" altLang="tr-TR" dirty="0"/>
              <a:t> elde ettiği anlaşılmaktadır: Hücrede </a:t>
            </a:r>
            <a:r>
              <a:rPr lang="tr-TR" altLang="tr-TR" dirty="0" err="1"/>
              <a:t>pol</a:t>
            </a:r>
            <a:r>
              <a:rPr lang="tr-TR" altLang="tr-TR" dirty="0"/>
              <a:t>. I </a:t>
            </a:r>
            <a:r>
              <a:rPr lang="tr-TR" altLang="tr-TR" dirty="0" err="1"/>
              <a:t>pol</a:t>
            </a:r>
            <a:r>
              <a:rPr lang="tr-TR" altLang="tr-TR" dirty="0"/>
              <a:t> </a:t>
            </a:r>
            <a:r>
              <a:rPr lang="tr-TR" altLang="tr-TR" dirty="0" err="1"/>
              <a:t>III’e</a:t>
            </a:r>
            <a:r>
              <a:rPr lang="tr-TR" altLang="tr-TR" dirty="0"/>
              <a:t> göre çok daha fazla bulunur.</a:t>
            </a:r>
          </a:p>
        </p:txBody>
      </p:sp>
    </p:spTree>
    <p:extLst>
      <p:ext uri="{BB962C8B-B14F-4D97-AF65-F5344CB8AC3E}">
        <p14:creationId xmlns:p14="http://schemas.microsoft.com/office/powerpoint/2010/main" val="1293249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tr-TR" dirty="0"/>
              <a:t>Üç </a:t>
            </a:r>
            <a:r>
              <a:rPr lang="tr-TR" altLang="tr-TR" dirty="0" err="1"/>
              <a:t>polimerazın</a:t>
            </a:r>
            <a:r>
              <a:rPr lang="tr-TR" altLang="tr-TR" dirty="0"/>
              <a:t> </a:t>
            </a:r>
            <a:r>
              <a:rPr lang="tr-TR" altLang="tr-TR" i="1" dirty="0"/>
              <a:t>in </a:t>
            </a:r>
            <a:r>
              <a:rPr lang="tr-TR" altLang="tr-TR" i="1" dirty="0" err="1"/>
              <a:t>vivo</a:t>
            </a:r>
            <a:r>
              <a:rPr lang="tr-TR" altLang="tr-TR" dirty="0"/>
              <a:t> rolleri nelerdir?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err="1"/>
              <a:t>Pol</a:t>
            </a:r>
            <a:r>
              <a:rPr lang="tr-TR" altLang="tr-TR" dirty="0"/>
              <a:t> I </a:t>
            </a:r>
            <a:r>
              <a:rPr lang="tr-TR" altLang="tr-TR" dirty="0" err="1"/>
              <a:t>primeri</a:t>
            </a:r>
            <a:r>
              <a:rPr lang="tr-TR" altLang="tr-TR" dirty="0"/>
              <a:t> uzaklaştırır ve </a:t>
            </a:r>
            <a:r>
              <a:rPr lang="tr-TR" altLang="tr-TR" dirty="0" err="1"/>
              <a:t>primerler</a:t>
            </a:r>
            <a:r>
              <a:rPr lang="tr-TR" altLang="tr-TR" dirty="0"/>
              <a:t> uzaklaştıkça oluşan boşluklarda DNA sentezleyerek bu bölgeleri doldurur.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err="1"/>
              <a:t>Eksonükleaz</a:t>
            </a:r>
            <a:r>
              <a:rPr lang="tr-TR" altLang="tr-TR" dirty="0"/>
              <a:t> aktivitesi ile bu işlem esnasında oluşabilecek hataları da onarır.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err="1"/>
              <a:t>Pol</a:t>
            </a:r>
            <a:r>
              <a:rPr lang="tr-TR" altLang="tr-TR" dirty="0"/>
              <a:t> II hakkında halen çalışmalar devam etmektedir ancak UV ışığı gibi dış etmenler sonucu hasar gören DNA’nın tamirinde görev alıyor gibi görünmektedir.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err="1"/>
              <a:t>Pol</a:t>
            </a:r>
            <a:r>
              <a:rPr lang="tr-TR" altLang="tr-TR" dirty="0"/>
              <a:t> </a:t>
            </a:r>
            <a:r>
              <a:rPr lang="tr-TR" altLang="tr-TR" dirty="0" err="1"/>
              <a:t>II’nin</a:t>
            </a:r>
            <a:r>
              <a:rPr lang="tr-TR" altLang="tr-TR" dirty="0"/>
              <a:t> 3’-5’ </a:t>
            </a:r>
            <a:r>
              <a:rPr lang="tr-TR" altLang="tr-TR" dirty="0" err="1"/>
              <a:t>eksonükleaz</a:t>
            </a:r>
            <a:r>
              <a:rPr lang="tr-TR" altLang="tr-TR" dirty="0"/>
              <a:t> aktivitesi, sentez sırasında hata onarımı işlevini görmesini sağlamaktadır. </a:t>
            </a:r>
          </a:p>
        </p:txBody>
      </p:sp>
    </p:spTree>
    <p:extLst>
      <p:ext uri="{BB962C8B-B14F-4D97-AF65-F5344CB8AC3E}">
        <p14:creationId xmlns:p14="http://schemas.microsoft.com/office/powerpoint/2010/main" val="1771639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tr-TR" dirty="0"/>
              <a:t>DNA </a:t>
            </a:r>
            <a:r>
              <a:rPr lang="tr-TR" altLang="tr-TR" dirty="0" err="1"/>
              <a:t>pol</a:t>
            </a:r>
            <a:r>
              <a:rPr lang="tr-TR" altLang="tr-TR" dirty="0"/>
              <a:t> III kompleks bir yapıya sahiptir.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/>
              <a:t>Enzimin </a:t>
            </a:r>
            <a:r>
              <a:rPr lang="tr-TR" altLang="tr-TR" dirty="0" err="1"/>
              <a:t>holoenzim</a:t>
            </a:r>
            <a:r>
              <a:rPr lang="tr-TR" altLang="tr-TR" dirty="0"/>
              <a:t> olarak adlandırılan aktif formu, iki takım, 10 farklı </a:t>
            </a:r>
            <a:r>
              <a:rPr lang="tr-TR" altLang="tr-TR" dirty="0" err="1"/>
              <a:t>polipeptit</a:t>
            </a:r>
            <a:r>
              <a:rPr lang="tr-TR" altLang="tr-TR" dirty="0"/>
              <a:t> zincirinden meydana gelmiştir.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/>
              <a:t>Molekül ağırlığı 600.000 </a:t>
            </a:r>
            <a:r>
              <a:rPr lang="tr-TR" altLang="tr-TR" dirty="0" err="1"/>
              <a:t>daltondan</a:t>
            </a:r>
            <a:r>
              <a:rPr lang="tr-TR" altLang="tr-TR" dirty="0"/>
              <a:t> fazladır.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/>
              <a:t>Molekül ağırlığı 140.000 </a:t>
            </a:r>
            <a:r>
              <a:rPr lang="tr-TR" altLang="tr-TR" dirty="0" err="1"/>
              <a:t>dalton</a:t>
            </a:r>
            <a:r>
              <a:rPr lang="tr-TR" altLang="tr-TR" dirty="0"/>
              <a:t> olan en büyük alt birim olan </a:t>
            </a:r>
            <a:r>
              <a:rPr lang="el-GR" altLang="tr-TR" dirty="0">
                <a:cs typeface="Arial" panose="020B0604020202020204" pitchFamily="34" charset="0"/>
              </a:rPr>
              <a:t>α</a:t>
            </a:r>
            <a:r>
              <a:rPr lang="tr-TR" altLang="tr-TR" dirty="0">
                <a:cs typeface="Arial" panose="020B0604020202020204" pitchFamily="34" charset="0"/>
              </a:rPr>
              <a:t>,</a:t>
            </a:r>
            <a:r>
              <a:rPr lang="el-GR" altLang="tr-TR" dirty="0">
                <a:cs typeface="Arial" panose="020B0604020202020204" pitchFamily="34" charset="0"/>
              </a:rPr>
              <a:t>ε</a:t>
            </a:r>
            <a:r>
              <a:rPr lang="tr-TR" altLang="tr-TR" dirty="0">
                <a:cs typeface="Arial" panose="020B0604020202020204" pitchFamily="34" charset="0"/>
              </a:rPr>
              <a:t> ve </a:t>
            </a:r>
            <a:r>
              <a:rPr lang="el-GR" altLang="tr-TR" dirty="0">
                <a:cs typeface="Arial" panose="020B0604020202020204" pitchFamily="34" charset="0"/>
              </a:rPr>
              <a:t>θ</a:t>
            </a:r>
            <a:r>
              <a:rPr lang="tr-TR" altLang="tr-TR" dirty="0"/>
              <a:t> </a:t>
            </a:r>
            <a:r>
              <a:rPr lang="tr-TR" altLang="tr-TR" dirty="0" err="1"/>
              <a:t>holoenzimin</a:t>
            </a:r>
            <a:r>
              <a:rPr lang="tr-TR" altLang="tr-TR" dirty="0"/>
              <a:t> </a:t>
            </a:r>
            <a:r>
              <a:rPr lang="tr-TR" altLang="tr-TR" dirty="0" err="1"/>
              <a:t>polimerizasyon</a:t>
            </a:r>
            <a:r>
              <a:rPr lang="tr-TR" altLang="tr-TR" dirty="0"/>
              <a:t> gösteren ‘çekirdek’ (</a:t>
            </a:r>
            <a:r>
              <a:rPr lang="tr-TR" altLang="tr-TR" dirty="0" err="1"/>
              <a:t>core</a:t>
            </a:r>
            <a:r>
              <a:rPr lang="tr-TR" altLang="tr-TR" dirty="0"/>
              <a:t>) enzim kısmını oluşturur.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/>
              <a:t>Kalıp zincirin </a:t>
            </a:r>
            <a:r>
              <a:rPr lang="tr-TR" altLang="tr-TR" dirty="0" err="1"/>
              <a:t>nükleotit</a:t>
            </a:r>
            <a:r>
              <a:rPr lang="tr-TR" altLang="tr-TR" dirty="0"/>
              <a:t> </a:t>
            </a:r>
            <a:r>
              <a:rPr lang="tr-TR" altLang="tr-TR" dirty="0" err="1"/>
              <a:t>polimerizasyonundan</a:t>
            </a:r>
            <a:r>
              <a:rPr lang="tr-TR" altLang="tr-TR" dirty="0"/>
              <a:t> </a:t>
            </a:r>
            <a:r>
              <a:rPr lang="el-GR" altLang="tr-TR" dirty="0">
                <a:cs typeface="Arial" panose="020B0604020202020204" pitchFamily="34" charset="0"/>
              </a:rPr>
              <a:t>α</a:t>
            </a:r>
            <a:r>
              <a:rPr lang="tr-TR" altLang="tr-TR" dirty="0">
                <a:cs typeface="Arial" panose="020B0604020202020204" pitchFamily="34" charset="0"/>
              </a:rPr>
              <a:t> alt birim sorumludur.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/>
              <a:t>Çekirdek enzimin </a:t>
            </a:r>
            <a:r>
              <a:rPr lang="el-GR" altLang="tr-TR" dirty="0">
                <a:cs typeface="Arial" panose="020B0604020202020204" pitchFamily="34" charset="0"/>
              </a:rPr>
              <a:t>ε</a:t>
            </a:r>
            <a:r>
              <a:rPr lang="tr-TR" altLang="tr-TR" dirty="0">
                <a:cs typeface="Arial" panose="020B0604020202020204" pitchFamily="34" charset="0"/>
              </a:rPr>
              <a:t> alt birimi, 3’-5’ </a:t>
            </a:r>
            <a:r>
              <a:rPr lang="tr-TR" altLang="tr-TR" dirty="0" err="1">
                <a:cs typeface="Arial" panose="020B0604020202020204" pitchFamily="34" charset="0"/>
              </a:rPr>
              <a:t>eksonükleaz</a:t>
            </a:r>
            <a:r>
              <a:rPr lang="tr-TR" altLang="tr-TR" dirty="0">
                <a:cs typeface="Arial" panose="020B0604020202020204" pitchFamily="34" charset="0"/>
              </a:rPr>
              <a:t> aktivitesi gösterir. </a:t>
            </a:r>
          </a:p>
        </p:txBody>
      </p:sp>
    </p:spTree>
    <p:extLst>
      <p:ext uri="{BB962C8B-B14F-4D97-AF65-F5344CB8AC3E}">
        <p14:creationId xmlns:p14="http://schemas.microsoft.com/office/powerpoint/2010/main" val="267483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1328" y="1119454"/>
            <a:ext cx="11166696" cy="5426201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tr-TR" sz="3000" dirty="0"/>
              <a:t>Beş alt birimin oluşturduğu ikinci grup (</a:t>
            </a:r>
            <a:r>
              <a:rPr lang="el-GR" altLang="tr-TR" sz="3000" dirty="0">
                <a:cs typeface="Arial" panose="020B0604020202020204" pitchFamily="34" charset="0"/>
              </a:rPr>
              <a:t>γ</a:t>
            </a:r>
            <a:r>
              <a:rPr lang="tr-TR" altLang="tr-TR" sz="3000" dirty="0">
                <a:cs typeface="Arial" panose="020B0604020202020204" pitchFamily="34" charset="0"/>
              </a:rPr>
              <a:t>,</a:t>
            </a:r>
            <a:r>
              <a:rPr lang="el-GR" altLang="tr-TR" sz="3000" dirty="0">
                <a:cs typeface="Arial" panose="020B0604020202020204" pitchFamily="34" charset="0"/>
              </a:rPr>
              <a:t>δ</a:t>
            </a:r>
            <a:r>
              <a:rPr lang="tr-TR" altLang="tr-TR" sz="3000" dirty="0">
                <a:cs typeface="Arial" panose="020B0604020202020204" pitchFamily="34" charset="0"/>
              </a:rPr>
              <a:t>,</a:t>
            </a:r>
            <a:r>
              <a:rPr lang="el-GR" altLang="tr-TR" sz="3000" dirty="0">
                <a:cs typeface="Arial" panose="020B0604020202020204" pitchFamily="34" charset="0"/>
              </a:rPr>
              <a:t>δ</a:t>
            </a:r>
            <a:r>
              <a:rPr lang="tr-TR" altLang="tr-TR" sz="3000" dirty="0">
                <a:cs typeface="Arial" panose="020B0604020202020204" pitchFamily="34" charset="0"/>
              </a:rPr>
              <a:t>’,</a:t>
            </a:r>
            <a:r>
              <a:rPr lang="el-GR" altLang="tr-TR" sz="3000" dirty="0">
                <a:cs typeface="Arial" panose="020B0604020202020204" pitchFamily="34" charset="0"/>
              </a:rPr>
              <a:t>Χ</a:t>
            </a:r>
            <a:r>
              <a:rPr lang="tr-TR" altLang="tr-TR" sz="3000" dirty="0">
                <a:cs typeface="Arial" panose="020B0604020202020204" pitchFamily="34" charset="0"/>
              </a:rPr>
              <a:t> ve</a:t>
            </a:r>
            <a:r>
              <a:rPr lang="el-GR" altLang="tr-TR" sz="3000" dirty="0">
                <a:cs typeface="Arial" panose="020B0604020202020204" pitchFamily="34" charset="0"/>
              </a:rPr>
              <a:t>Ψ</a:t>
            </a:r>
            <a:r>
              <a:rPr lang="tr-TR" altLang="tr-TR" sz="3000" dirty="0">
                <a:cs typeface="Arial" panose="020B0604020202020204" pitchFamily="34" charset="0"/>
              </a:rPr>
              <a:t>) (gama, delta, delta prim, </a:t>
            </a:r>
            <a:r>
              <a:rPr lang="tr-TR" altLang="tr-TR" sz="3000" dirty="0" err="1">
                <a:cs typeface="Arial" panose="020B0604020202020204" pitchFamily="34" charset="0"/>
              </a:rPr>
              <a:t>chi</a:t>
            </a:r>
            <a:r>
              <a:rPr lang="tr-TR" altLang="tr-TR" sz="3000" dirty="0">
                <a:cs typeface="Arial" panose="020B0604020202020204" pitchFamily="34" charset="0"/>
              </a:rPr>
              <a:t>, </a:t>
            </a:r>
            <a:r>
              <a:rPr lang="tr-TR" altLang="tr-TR" sz="3000" dirty="0" err="1">
                <a:cs typeface="Arial" panose="020B0604020202020204" pitchFamily="34" charset="0"/>
              </a:rPr>
              <a:t>psi</a:t>
            </a:r>
            <a:r>
              <a:rPr lang="tr-TR" altLang="tr-TR" sz="3000" dirty="0">
                <a:cs typeface="Arial" panose="020B0604020202020204" pitchFamily="34" charset="0"/>
              </a:rPr>
              <a:t>), </a:t>
            </a:r>
            <a:r>
              <a:rPr lang="el-GR" altLang="tr-TR" sz="3000" dirty="0">
                <a:cs typeface="Arial" panose="020B0604020202020204" pitchFamily="34" charset="0"/>
              </a:rPr>
              <a:t>γ</a:t>
            </a:r>
            <a:r>
              <a:rPr lang="tr-TR" altLang="tr-TR" sz="3000" dirty="0">
                <a:cs typeface="Arial" panose="020B0604020202020204" pitchFamily="34" charset="0"/>
              </a:rPr>
              <a:t> kompleks olarak adlandırılan bölgeyi oluşturur.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3000" dirty="0">
                <a:cs typeface="Arial" panose="020B0604020202020204" pitchFamily="34" charset="0"/>
              </a:rPr>
              <a:t>Bu </a:t>
            </a:r>
            <a:r>
              <a:rPr lang="el-GR" altLang="tr-TR" sz="3000" dirty="0">
                <a:cs typeface="Arial" panose="020B0604020202020204" pitchFamily="34" charset="0"/>
              </a:rPr>
              <a:t>γ</a:t>
            </a:r>
            <a:r>
              <a:rPr lang="tr-TR" altLang="tr-TR" sz="3000" dirty="0">
                <a:cs typeface="Arial" panose="020B0604020202020204" pitchFamily="34" charset="0"/>
              </a:rPr>
              <a:t> kompleksi, </a:t>
            </a:r>
            <a:r>
              <a:rPr lang="tr-TR" altLang="tr-TR" sz="3000" dirty="0" err="1">
                <a:cs typeface="Arial" panose="020B0604020202020204" pitchFamily="34" charset="0"/>
              </a:rPr>
              <a:t>replikasyon</a:t>
            </a:r>
            <a:r>
              <a:rPr lang="tr-TR" altLang="tr-TR" sz="3000" dirty="0">
                <a:cs typeface="Arial" panose="020B0604020202020204" pitchFamily="34" charset="0"/>
              </a:rPr>
              <a:t> çatalında enzimin kalıba oturtulmasında rol alır.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3000" dirty="0">
                <a:cs typeface="Arial" panose="020B0604020202020204" pitchFamily="34" charset="0"/>
              </a:rPr>
              <a:t>Enzimin işlev görmesi için ATP hidroliz enerjisi gereklidir. </a:t>
            </a:r>
            <a:r>
              <a:rPr lang="el-GR" altLang="tr-TR" sz="3000" dirty="0">
                <a:cs typeface="Arial" panose="020B0604020202020204" pitchFamily="34" charset="0"/>
              </a:rPr>
              <a:t>Β</a:t>
            </a:r>
            <a:r>
              <a:rPr lang="tr-TR" altLang="tr-TR" sz="3000" dirty="0">
                <a:cs typeface="Arial" panose="020B0604020202020204" pitchFamily="34" charset="0"/>
              </a:rPr>
              <a:t> alt birim, </a:t>
            </a:r>
            <a:r>
              <a:rPr lang="tr-TR" altLang="tr-TR" sz="3000" dirty="0" err="1">
                <a:cs typeface="Arial" panose="020B0604020202020204" pitchFamily="34" charset="0"/>
              </a:rPr>
              <a:t>polimerizasyon</a:t>
            </a:r>
            <a:r>
              <a:rPr lang="tr-TR" altLang="tr-TR" sz="3000" dirty="0">
                <a:cs typeface="Arial" panose="020B0604020202020204" pitchFamily="34" charset="0"/>
              </a:rPr>
              <a:t> sırasında çekirdek enzimin kalıptan kopmamasını sağlar.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3000" dirty="0">
                <a:cs typeface="Arial" panose="020B0604020202020204" pitchFamily="34" charset="0"/>
              </a:rPr>
              <a:t>Son olarak </a:t>
            </a:r>
            <a:r>
              <a:rPr lang="el-GR" altLang="tr-TR" sz="3000" dirty="0">
                <a:cs typeface="Arial" panose="020B0604020202020204" pitchFamily="34" charset="0"/>
              </a:rPr>
              <a:t>π</a:t>
            </a:r>
            <a:r>
              <a:rPr lang="tr-TR" altLang="tr-TR" sz="3000" dirty="0">
                <a:cs typeface="Arial" panose="020B0604020202020204" pitchFamily="34" charset="0"/>
              </a:rPr>
              <a:t> (pi) alt birimi, iki çekirdek </a:t>
            </a:r>
            <a:r>
              <a:rPr lang="tr-TR" altLang="tr-TR" sz="3000" dirty="0" err="1">
                <a:cs typeface="Arial" panose="020B0604020202020204" pitchFamily="34" charset="0"/>
              </a:rPr>
              <a:t>polimerazın</a:t>
            </a:r>
            <a:r>
              <a:rPr lang="tr-TR" altLang="tr-TR" sz="3000" dirty="0">
                <a:cs typeface="Arial" panose="020B0604020202020204" pitchFamily="34" charset="0"/>
              </a:rPr>
              <a:t> </a:t>
            </a:r>
            <a:r>
              <a:rPr lang="tr-TR" altLang="tr-TR" sz="3000" dirty="0" err="1">
                <a:cs typeface="Arial" panose="020B0604020202020204" pitchFamily="34" charset="0"/>
              </a:rPr>
              <a:t>replikasyon</a:t>
            </a:r>
            <a:r>
              <a:rPr lang="tr-TR" altLang="tr-TR" sz="3000" dirty="0">
                <a:cs typeface="Arial" panose="020B0604020202020204" pitchFamily="34" charset="0"/>
              </a:rPr>
              <a:t> çatalında bir arada tutunmasını sağlar</a:t>
            </a:r>
            <a:r>
              <a:rPr lang="tr-TR" altLang="tr-TR" sz="3000" dirty="0" smtClean="0">
                <a:cs typeface="Arial" panose="020B0604020202020204" pitchFamily="34" charset="0"/>
              </a:rPr>
              <a:t>.</a:t>
            </a:r>
          </a:p>
          <a:p>
            <a:pPr>
              <a:lnSpc>
                <a:spcPct val="80000"/>
              </a:lnSpc>
            </a:pPr>
            <a:r>
              <a:rPr lang="tr-TR" altLang="tr-TR" sz="3000" dirty="0" err="1"/>
              <a:t>Holoenzim</a:t>
            </a:r>
            <a:r>
              <a:rPr lang="tr-TR" altLang="tr-TR" sz="3000" dirty="0"/>
              <a:t> ve diğer proteinler, </a:t>
            </a:r>
            <a:r>
              <a:rPr lang="tr-TR" altLang="tr-TR" sz="3000" dirty="0" err="1"/>
              <a:t>replikasyon</a:t>
            </a:r>
            <a:r>
              <a:rPr lang="tr-TR" altLang="tr-TR" sz="3000" dirty="0"/>
              <a:t> çatalında neredeyse ribozom kadar büyük olan REPLİZOM olarak bilinen bir kompleks oluşturur.  </a:t>
            </a:r>
            <a:r>
              <a:rPr lang="tr-TR" altLang="tr-TR" sz="2400" dirty="0" smtClean="0">
                <a:cs typeface="Arial" panose="020B0604020202020204" pitchFamily="34" charset="0"/>
              </a:rPr>
              <a:t>  </a:t>
            </a:r>
            <a:endParaRPr lang="el-GR" altLang="tr-TR" sz="24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45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92932" y="944547"/>
            <a:ext cx="10515600" cy="1325563"/>
          </a:xfrm>
        </p:spPr>
        <p:txBody>
          <a:bodyPr/>
          <a:lstStyle/>
          <a:p>
            <a:pPr algn="ctr"/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HAFTA KONU(LAR)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92932" y="3346606"/>
            <a:ext cx="10515600" cy="1759547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DNA REPLİKASYONU</a:t>
            </a:r>
            <a:endParaRPr lang="tr-T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49943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z="4000" b="1" dirty="0"/>
              <a:t>DNA </a:t>
            </a:r>
            <a:r>
              <a:rPr lang="tr-TR" altLang="tr-TR" sz="4000" b="1" dirty="0" err="1"/>
              <a:t>polimeraz</a:t>
            </a:r>
            <a:r>
              <a:rPr lang="tr-TR" altLang="tr-TR" sz="4000" b="1" dirty="0"/>
              <a:t> III </a:t>
            </a:r>
            <a:r>
              <a:rPr lang="tr-TR" altLang="tr-TR" sz="4000" b="1" dirty="0" err="1"/>
              <a:t>holoenziminin</a:t>
            </a:r>
            <a:r>
              <a:rPr lang="tr-TR" altLang="tr-TR" sz="4000" b="1" dirty="0"/>
              <a:t> Alt Birimleri 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tr-TR" sz="1800"/>
              <a:t>Alt birim                      İşlev                                      gruplama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1800"/>
          </a:p>
          <a:p>
            <a:pPr eaLnBrk="1" hangingPunct="1">
              <a:lnSpc>
                <a:spcPct val="80000"/>
              </a:lnSpc>
            </a:pPr>
            <a:r>
              <a:rPr lang="el-GR" altLang="tr-TR" sz="1800">
                <a:cs typeface="Arial" panose="020B0604020202020204" pitchFamily="34" charset="0"/>
              </a:rPr>
              <a:t>α</a:t>
            </a:r>
            <a:r>
              <a:rPr lang="tr-TR" altLang="tr-TR" sz="1800">
                <a:cs typeface="Arial" panose="020B0604020202020204" pitchFamily="34" charset="0"/>
              </a:rPr>
              <a:t>                     5’-3’ polimerizasyon                        Çekirdek enzim  </a:t>
            </a:r>
          </a:p>
          <a:p>
            <a:pPr eaLnBrk="1" hangingPunct="1">
              <a:lnSpc>
                <a:spcPct val="80000"/>
              </a:lnSpc>
            </a:pPr>
            <a:r>
              <a:rPr lang="el-GR" altLang="tr-TR" sz="1800">
                <a:cs typeface="Arial" panose="020B0604020202020204" pitchFamily="34" charset="0"/>
              </a:rPr>
              <a:t>ε</a:t>
            </a:r>
            <a:r>
              <a:rPr lang="tr-TR" altLang="tr-TR" sz="1800">
                <a:cs typeface="Arial" panose="020B0604020202020204" pitchFamily="34" charset="0"/>
              </a:rPr>
              <a:t>                      3’-5’ eksonükleaz                         polinükleotit zincirini </a:t>
            </a:r>
          </a:p>
          <a:p>
            <a:pPr eaLnBrk="1" hangingPunct="1">
              <a:lnSpc>
                <a:spcPct val="80000"/>
              </a:lnSpc>
            </a:pPr>
            <a:r>
              <a:rPr lang="el-GR" altLang="tr-TR" sz="1800">
                <a:cs typeface="Arial" panose="020B0604020202020204" pitchFamily="34" charset="0"/>
              </a:rPr>
              <a:t>θ</a:t>
            </a:r>
            <a:r>
              <a:rPr lang="tr-TR" altLang="tr-TR" sz="1800">
                <a:cs typeface="Arial" panose="020B0604020202020204" pitchFamily="34" charset="0"/>
              </a:rPr>
              <a:t>                      ??                                                  Uzatır, hata okur  </a:t>
            </a:r>
          </a:p>
          <a:p>
            <a:pPr eaLnBrk="1" hangingPunct="1">
              <a:lnSpc>
                <a:spcPct val="80000"/>
              </a:lnSpc>
            </a:pPr>
            <a:endParaRPr lang="tr-TR" altLang="tr-TR" sz="1800"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l-GR" altLang="tr-TR" sz="1800">
                <a:cs typeface="Arial" panose="020B0604020202020204" pitchFamily="34" charset="0"/>
              </a:rPr>
              <a:t>γ</a:t>
            </a:r>
            <a:r>
              <a:rPr lang="tr-TR" altLang="tr-TR" sz="1800">
                <a:cs typeface="Arial" panose="020B0604020202020204" pitchFamily="34" charset="0"/>
              </a:rPr>
              <a:t>                     Enzimi kalıba yükler</a:t>
            </a:r>
          </a:p>
          <a:p>
            <a:pPr eaLnBrk="1" hangingPunct="1">
              <a:lnSpc>
                <a:spcPct val="80000"/>
              </a:lnSpc>
            </a:pPr>
            <a:r>
              <a:rPr lang="el-GR" altLang="tr-TR" sz="1800">
                <a:cs typeface="Arial" panose="020B0604020202020204" pitchFamily="34" charset="0"/>
              </a:rPr>
              <a:t>δ</a:t>
            </a:r>
            <a:r>
              <a:rPr lang="tr-TR" altLang="tr-TR" sz="1800">
                <a:cs typeface="Arial" panose="020B0604020202020204" pitchFamily="34" charset="0"/>
              </a:rPr>
              <a:t>                    (Kıskaç yükleyici görevi yapar) </a:t>
            </a:r>
            <a:r>
              <a:rPr lang="el-GR" altLang="tr-TR" sz="1800">
                <a:cs typeface="Arial" panose="020B0604020202020204" pitchFamily="34" charset="0"/>
              </a:rPr>
              <a:t>γ</a:t>
            </a:r>
            <a:r>
              <a:rPr lang="tr-TR" altLang="tr-TR" sz="1800">
                <a:cs typeface="Arial" panose="020B0604020202020204" pitchFamily="34" charset="0"/>
              </a:rPr>
              <a:t> kompleksi </a:t>
            </a:r>
          </a:p>
          <a:p>
            <a:pPr eaLnBrk="1" hangingPunct="1">
              <a:lnSpc>
                <a:spcPct val="80000"/>
              </a:lnSpc>
            </a:pPr>
            <a:r>
              <a:rPr lang="el-GR" altLang="tr-TR" sz="1800">
                <a:cs typeface="Arial" panose="020B0604020202020204" pitchFamily="34" charset="0"/>
              </a:rPr>
              <a:t>δ</a:t>
            </a:r>
            <a:endParaRPr lang="tr-TR" altLang="tr-TR" sz="1800"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l-GR" altLang="tr-TR" sz="1800">
                <a:cs typeface="Arial" panose="020B0604020202020204" pitchFamily="34" charset="0"/>
              </a:rPr>
              <a:t>Χ</a:t>
            </a:r>
            <a:endParaRPr lang="tr-TR" altLang="tr-TR" sz="1800"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l-GR" altLang="tr-TR" sz="1800">
                <a:cs typeface="Arial" panose="020B0604020202020204" pitchFamily="34" charset="0"/>
              </a:rPr>
              <a:t>Ψ</a:t>
            </a:r>
            <a:endParaRPr lang="tr-TR" altLang="tr-TR" sz="1800"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tr-TR" altLang="tr-TR" sz="1800"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l-GR" altLang="tr-TR" sz="1800">
                <a:cs typeface="Arial" panose="020B0604020202020204" pitchFamily="34" charset="0"/>
              </a:rPr>
              <a:t>β</a:t>
            </a:r>
            <a:r>
              <a:rPr lang="tr-TR" altLang="tr-TR" sz="1800">
                <a:cs typeface="Arial" panose="020B0604020202020204" pitchFamily="34" charset="0"/>
              </a:rPr>
              <a:t>                   kıskaç yapısını kaydırır (işlerlik faktörü)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1800">
                <a:cs typeface="Arial" panose="020B0604020202020204" pitchFamily="34" charset="0"/>
              </a:rPr>
              <a:t>   </a:t>
            </a:r>
          </a:p>
          <a:p>
            <a:pPr eaLnBrk="1" hangingPunct="1">
              <a:lnSpc>
                <a:spcPct val="80000"/>
              </a:lnSpc>
            </a:pPr>
            <a:r>
              <a:rPr lang="el-GR" altLang="tr-TR" sz="1800">
                <a:cs typeface="Arial" panose="020B0604020202020204" pitchFamily="34" charset="0"/>
              </a:rPr>
              <a:t>π</a:t>
            </a:r>
            <a:r>
              <a:rPr lang="tr-TR" altLang="tr-TR" sz="1800">
                <a:cs typeface="Arial" panose="020B0604020202020204" pitchFamily="34" charset="0"/>
              </a:rPr>
              <a:t>                   Çekirdek kompleksini dimer haline getirir</a:t>
            </a:r>
          </a:p>
        </p:txBody>
      </p:sp>
    </p:spTree>
    <p:extLst>
      <p:ext uri="{BB962C8B-B14F-4D97-AF65-F5344CB8AC3E}">
        <p14:creationId xmlns:p14="http://schemas.microsoft.com/office/powerpoint/2010/main" val="46914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z="4000" b="1" dirty="0"/>
              <a:t>DNA </a:t>
            </a:r>
            <a:r>
              <a:rPr lang="tr-TR" altLang="tr-TR" sz="4000" b="1" dirty="0" err="1"/>
              <a:t>replikasyonu</a:t>
            </a:r>
            <a:r>
              <a:rPr lang="tr-TR" altLang="tr-TR" sz="4000" b="1" dirty="0"/>
              <a:t> sırasında bir çok karmaşık olayın çözülmesi gerekir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tr-TR" altLang="tr-TR" dirty="0"/>
              <a:t>Bakteri ve </a:t>
            </a:r>
            <a:r>
              <a:rPr lang="tr-TR" altLang="tr-TR" dirty="0" err="1"/>
              <a:t>viruslarda</a:t>
            </a:r>
            <a:r>
              <a:rPr lang="tr-TR" altLang="tr-TR" dirty="0"/>
              <a:t> </a:t>
            </a:r>
            <a:r>
              <a:rPr lang="tr-TR" altLang="tr-TR" dirty="0" err="1"/>
              <a:t>replikasyonun</a:t>
            </a:r>
            <a:r>
              <a:rPr lang="tr-TR" altLang="tr-TR" dirty="0"/>
              <a:t> yarı-saklı olduğunu ve bir </a:t>
            </a:r>
            <a:r>
              <a:rPr lang="tr-TR" altLang="tr-TR" dirty="0" err="1"/>
              <a:t>replikonda</a:t>
            </a:r>
            <a:r>
              <a:rPr lang="tr-TR" altLang="tr-TR" dirty="0"/>
              <a:t> çift yönlü hareket ettiğini biliyoruz.</a:t>
            </a:r>
          </a:p>
          <a:p>
            <a:pPr algn="just" eaLnBrk="1" hangingPunct="1"/>
            <a:endParaRPr lang="tr-TR" altLang="tr-TR" dirty="0"/>
          </a:p>
          <a:p>
            <a:pPr algn="just" eaLnBrk="1" hangingPunct="1"/>
            <a:r>
              <a:rPr lang="tr-TR" altLang="tr-TR" dirty="0"/>
              <a:t>Sentezin, DNA </a:t>
            </a:r>
            <a:r>
              <a:rPr lang="tr-TR" altLang="tr-TR" dirty="0" err="1"/>
              <a:t>polimeraz</a:t>
            </a:r>
            <a:r>
              <a:rPr lang="tr-TR" altLang="tr-TR" dirty="0"/>
              <a:t> </a:t>
            </a:r>
            <a:r>
              <a:rPr lang="tr-TR" altLang="tr-TR" dirty="0" err="1"/>
              <a:t>III’ün</a:t>
            </a:r>
            <a:r>
              <a:rPr lang="tr-TR" altLang="tr-TR" dirty="0"/>
              <a:t> denetiminde 5’den 3’ ne doğru iki </a:t>
            </a:r>
            <a:r>
              <a:rPr lang="tr-TR" altLang="tr-TR" dirty="0" err="1"/>
              <a:t>replikasyon</a:t>
            </a:r>
            <a:r>
              <a:rPr lang="tr-TR" altLang="tr-TR" dirty="0"/>
              <a:t> çatalı oluşturarak gerçekleştiği de biliniyor.</a:t>
            </a:r>
          </a:p>
          <a:p>
            <a:pPr algn="just" eaLnBrk="1" hangingPunct="1"/>
            <a:endParaRPr lang="tr-TR" altLang="tr-TR" dirty="0"/>
          </a:p>
          <a:p>
            <a:pPr algn="just" eaLnBrk="1" hangingPunct="1"/>
            <a:r>
              <a:rPr lang="tr-TR" altLang="tr-TR" dirty="0"/>
              <a:t>Bu </a:t>
            </a:r>
            <a:r>
              <a:rPr lang="tr-TR" altLang="tr-TR" dirty="0" err="1"/>
              <a:t>replikasyon</a:t>
            </a:r>
            <a:r>
              <a:rPr lang="tr-TR" altLang="tr-TR" dirty="0"/>
              <a:t> çatalları sentezin başladığı noktadan iki zıt yöne doğru hareket etmektedir.     </a:t>
            </a:r>
          </a:p>
        </p:txBody>
      </p:sp>
    </p:spTree>
    <p:extLst>
      <p:ext uri="{BB962C8B-B14F-4D97-AF65-F5344CB8AC3E}">
        <p14:creationId xmlns:p14="http://schemas.microsoft.com/office/powerpoint/2010/main" val="2065201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570368"/>
            <a:ext cx="10515600" cy="5606595"/>
          </a:xfrm>
        </p:spPr>
        <p:txBody>
          <a:bodyPr/>
          <a:lstStyle/>
          <a:p>
            <a:pPr marL="0" indent="0" algn="ctr">
              <a:buNone/>
            </a:pPr>
            <a:r>
              <a:rPr lang="tr-TR" altLang="tr-TR" b="1" dirty="0"/>
              <a:t>DNA </a:t>
            </a:r>
            <a:r>
              <a:rPr lang="tr-TR" altLang="tr-TR" b="1" dirty="0" err="1"/>
              <a:t>replikasyonunu</a:t>
            </a:r>
            <a:r>
              <a:rPr lang="tr-TR" altLang="tr-TR" b="1" dirty="0"/>
              <a:t> tam anlamıyla anlamak için şu noktaların aydınlatılması gerekir</a:t>
            </a:r>
            <a:r>
              <a:rPr lang="tr-TR" altLang="tr-TR" b="1" dirty="0" smtClean="0"/>
              <a:t>.</a:t>
            </a:r>
          </a:p>
          <a:p>
            <a:pPr marL="0" indent="0" algn="ctr">
              <a:buNone/>
            </a:pPr>
            <a:endParaRPr lang="tr-TR" altLang="tr-TR" b="1" dirty="0"/>
          </a:p>
          <a:p>
            <a:pPr marL="609600" indent="-609600">
              <a:buFontTx/>
              <a:buAutoNum type="arabicPeriod"/>
            </a:pPr>
            <a:r>
              <a:rPr lang="tr-TR" altLang="tr-TR" dirty="0"/>
              <a:t>Sarmalın yer yer açılmasını ve her iki zincirde sentezin devam etmesi için bu ‘açık’ konfigürasyonun dayanıklı olmasını sağlayan bir mekanizma bulunması gerekir</a:t>
            </a:r>
            <a:r>
              <a:rPr lang="tr-TR" altLang="tr-TR" dirty="0" smtClean="0"/>
              <a:t>.</a:t>
            </a:r>
          </a:p>
          <a:p>
            <a:pPr marL="609600" indent="-609600">
              <a:buFontTx/>
              <a:buAutoNum type="arabicPeriod"/>
            </a:pPr>
            <a:endParaRPr lang="tr-TR" altLang="tr-TR" dirty="0"/>
          </a:p>
          <a:p>
            <a:pPr marL="609600" indent="-609600">
              <a:buFontTx/>
              <a:buAutoNum type="arabicPeriod"/>
            </a:pPr>
            <a:r>
              <a:rPr lang="tr-TR" altLang="tr-TR" dirty="0"/>
              <a:t>Sarmalın açılması ve zincirin daha aşağı kısımlarda tekrar sarılması sonucu oluşan gerilimi azaltmak için de bir mekanizma bulunmalıdır. </a:t>
            </a:r>
          </a:p>
        </p:txBody>
      </p:sp>
    </p:spTree>
    <p:extLst>
      <p:ext uri="{BB962C8B-B14F-4D97-AF65-F5344CB8AC3E}">
        <p14:creationId xmlns:p14="http://schemas.microsoft.com/office/powerpoint/2010/main" val="1548728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7817" y="908051"/>
            <a:ext cx="11624649" cy="5218113"/>
          </a:xfrm>
        </p:spPr>
        <p:txBody>
          <a:bodyPr/>
          <a:lstStyle/>
          <a:p>
            <a:pPr marL="609600" indent="-609600" algn="just">
              <a:buNone/>
            </a:pPr>
            <a:r>
              <a:rPr lang="tr-TR" altLang="tr-TR" dirty="0"/>
              <a:t>3. DNA </a:t>
            </a:r>
            <a:r>
              <a:rPr lang="tr-TR" altLang="tr-TR" dirty="0" err="1"/>
              <a:t>polimeraz</a:t>
            </a:r>
            <a:r>
              <a:rPr lang="tr-TR" altLang="tr-TR" dirty="0"/>
              <a:t> </a:t>
            </a:r>
            <a:r>
              <a:rPr lang="tr-TR" altLang="tr-TR" dirty="0" err="1"/>
              <a:t>III’ün</a:t>
            </a:r>
            <a:r>
              <a:rPr lang="tr-TR" altLang="tr-TR" dirty="0"/>
              <a:t> </a:t>
            </a:r>
            <a:r>
              <a:rPr lang="tr-TR" altLang="tr-TR" dirty="0" err="1"/>
              <a:t>polimerizasyonu</a:t>
            </a:r>
            <a:r>
              <a:rPr lang="tr-TR" altLang="tr-TR" dirty="0"/>
              <a:t> yönlendirmesi için bir çeşit </a:t>
            </a:r>
            <a:r>
              <a:rPr lang="tr-TR" altLang="tr-TR" dirty="0" err="1"/>
              <a:t>primer</a:t>
            </a:r>
            <a:r>
              <a:rPr lang="tr-TR" altLang="tr-TR" dirty="0"/>
              <a:t> sentezlenmelidir. Gerçekten bir </a:t>
            </a:r>
            <a:r>
              <a:rPr lang="tr-TR" altLang="tr-TR" dirty="0" err="1"/>
              <a:t>primer</a:t>
            </a:r>
            <a:r>
              <a:rPr lang="tr-TR" altLang="tr-TR" dirty="0"/>
              <a:t> vardır ve RNA </a:t>
            </a:r>
            <a:r>
              <a:rPr lang="tr-TR" altLang="tr-TR" dirty="0" err="1" smtClean="0"/>
              <a:t>dır</a:t>
            </a:r>
            <a:r>
              <a:rPr lang="tr-TR" altLang="tr-TR" dirty="0" smtClean="0"/>
              <a:t>.</a:t>
            </a:r>
          </a:p>
          <a:p>
            <a:pPr marL="609600" indent="-609600" algn="just">
              <a:buNone/>
            </a:pPr>
            <a:endParaRPr lang="tr-TR" altLang="tr-TR" dirty="0"/>
          </a:p>
          <a:p>
            <a:pPr marL="609600" indent="-609600" algn="just">
              <a:buNone/>
            </a:pPr>
            <a:r>
              <a:rPr lang="tr-TR" altLang="tr-TR" dirty="0" smtClean="0"/>
              <a:t>4</a:t>
            </a:r>
            <a:r>
              <a:rPr lang="tr-TR" altLang="tr-TR" dirty="0"/>
              <a:t>. RNA </a:t>
            </a:r>
            <a:r>
              <a:rPr lang="tr-TR" altLang="tr-TR" dirty="0" err="1"/>
              <a:t>primeri</a:t>
            </a:r>
            <a:r>
              <a:rPr lang="tr-TR" altLang="tr-TR" dirty="0"/>
              <a:t> sentezlendikten sonra DNA </a:t>
            </a:r>
            <a:r>
              <a:rPr lang="tr-TR" altLang="tr-TR" dirty="0" err="1"/>
              <a:t>pol</a:t>
            </a:r>
            <a:r>
              <a:rPr lang="tr-TR" altLang="tr-TR" dirty="0"/>
              <a:t> III, </a:t>
            </a:r>
            <a:r>
              <a:rPr lang="tr-TR" altLang="tr-TR" dirty="0" err="1"/>
              <a:t>atasal</a:t>
            </a:r>
            <a:r>
              <a:rPr lang="tr-TR" altLang="tr-TR" dirty="0"/>
              <a:t> molekülün her iki zincirinin tamamlayıcısı olan DNA zincirlerini sentezlemeye başlar. </a:t>
            </a:r>
            <a:endParaRPr lang="tr-TR" altLang="tr-TR" dirty="0" smtClean="0"/>
          </a:p>
          <a:p>
            <a:pPr marL="609600" indent="-609600" algn="just">
              <a:buNone/>
            </a:pPr>
            <a:endParaRPr lang="tr-TR" altLang="tr-TR" dirty="0"/>
          </a:p>
          <a:p>
            <a:pPr marL="609600" indent="-609600" algn="just">
              <a:buNone/>
            </a:pPr>
            <a:r>
              <a:rPr lang="tr-TR" altLang="tr-TR" dirty="0" err="1"/>
              <a:t>Replikasyon</a:t>
            </a:r>
            <a:r>
              <a:rPr lang="tr-TR" altLang="tr-TR" dirty="0"/>
              <a:t> çatalının ilerleme yönünde olan kesintisiz sentez, iki zincir birbirine </a:t>
            </a:r>
            <a:r>
              <a:rPr lang="tr-TR" altLang="tr-TR" dirty="0" err="1"/>
              <a:t>antiparalel</a:t>
            </a:r>
            <a:r>
              <a:rPr lang="tr-TR" altLang="tr-TR" dirty="0"/>
              <a:t> olduğu için ancak zincirlerden birinde gerçekleşir. Diğer zincirdeki sentez zıt yönde ve kesintilidir.  </a:t>
            </a:r>
          </a:p>
        </p:txBody>
      </p:sp>
    </p:spTree>
    <p:extLst>
      <p:ext uri="{BB962C8B-B14F-4D97-AF65-F5344CB8AC3E}">
        <p14:creationId xmlns:p14="http://schemas.microsoft.com/office/powerpoint/2010/main" val="3393949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8888" y="765175"/>
            <a:ext cx="11117656" cy="5360988"/>
          </a:xfrm>
        </p:spPr>
        <p:txBody>
          <a:bodyPr/>
          <a:lstStyle/>
          <a:p>
            <a:pPr marL="609600" indent="-609600" algn="just">
              <a:buNone/>
            </a:pPr>
            <a:r>
              <a:rPr lang="tr-TR" altLang="tr-TR" dirty="0"/>
              <a:t>5. </a:t>
            </a:r>
            <a:r>
              <a:rPr lang="tr-TR" altLang="tr-TR" dirty="0" err="1"/>
              <a:t>Replikasyondan</a:t>
            </a:r>
            <a:r>
              <a:rPr lang="tr-TR" altLang="tr-TR" dirty="0"/>
              <a:t> önce RNA </a:t>
            </a:r>
            <a:r>
              <a:rPr lang="tr-TR" altLang="tr-TR" dirty="0" err="1"/>
              <a:t>primerlerinin</a:t>
            </a:r>
            <a:r>
              <a:rPr lang="tr-TR" altLang="tr-TR" dirty="0"/>
              <a:t> uzaklaştırılması gerekir. Oluşan geçici boşluklar kalıp DNA </a:t>
            </a:r>
            <a:r>
              <a:rPr lang="tr-TR" altLang="tr-TR" dirty="0" err="1"/>
              <a:t>eşlenikliği</a:t>
            </a:r>
            <a:r>
              <a:rPr lang="tr-TR" altLang="tr-TR" dirty="0"/>
              <a:t> ile doldurulmalıdır.</a:t>
            </a:r>
          </a:p>
          <a:p>
            <a:pPr marL="609600" indent="-609600" algn="just">
              <a:buNone/>
            </a:pPr>
            <a:endParaRPr lang="tr-TR" altLang="tr-TR" dirty="0"/>
          </a:p>
          <a:p>
            <a:pPr marL="609600" indent="-609600" algn="just">
              <a:buNone/>
            </a:pPr>
            <a:r>
              <a:rPr lang="tr-TR" altLang="tr-TR" dirty="0"/>
              <a:t>6. Boşlukları doldurmak için yeni sentezlenen DNA bitişiğindeki DNA zinciri ile birleştirilmelidir.</a:t>
            </a:r>
          </a:p>
          <a:p>
            <a:pPr marL="609600" indent="-609600" algn="just">
              <a:buNone/>
            </a:pPr>
            <a:endParaRPr lang="tr-TR" altLang="tr-TR" dirty="0"/>
          </a:p>
          <a:p>
            <a:pPr marL="609600" indent="-609600" algn="just">
              <a:buNone/>
            </a:pPr>
            <a:r>
              <a:rPr lang="tr-TR" altLang="tr-TR" dirty="0"/>
              <a:t>7. Kopyalama sırasında DNA </a:t>
            </a:r>
            <a:r>
              <a:rPr lang="tr-TR" altLang="tr-TR" dirty="0" err="1"/>
              <a:t>polimerazlar</a:t>
            </a:r>
            <a:r>
              <a:rPr lang="tr-TR" altLang="tr-TR" dirty="0"/>
              <a:t> bazları doğru takmaktadırlar ama hata olasılığı da vardır. Sentez işleminin bir parçası olarak hata okuma mekanizması (</a:t>
            </a:r>
            <a:r>
              <a:rPr lang="tr-TR" altLang="tr-TR" dirty="0" err="1"/>
              <a:t>proofreading</a:t>
            </a:r>
            <a:r>
              <a:rPr lang="tr-TR" altLang="tr-TR" dirty="0"/>
              <a:t>) DNA sentezi sırasında oluşan hataları düzeltir.</a:t>
            </a:r>
          </a:p>
        </p:txBody>
      </p:sp>
    </p:spTree>
    <p:extLst>
      <p:ext uri="{BB962C8B-B14F-4D97-AF65-F5344CB8AC3E}">
        <p14:creationId xmlns:p14="http://schemas.microsoft.com/office/powerpoint/2010/main" val="253524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b="1" dirty="0" smtClean="0"/>
              <a:t>DNA sarmalı açılmalıdır</a:t>
            </a:r>
          </a:p>
        </p:txBody>
      </p:sp>
      <p:sp>
        <p:nvSpPr>
          <p:cNvPr id="31747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71605" y="1330859"/>
            <a:ext cx="11760450" cy="5395866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tr-TR" sz="2400" dirty="0"/>
              <a:t>Bakteri ve </a:t>
            </a:r>
            <a:r>
              <a:rPr lang="tr-TR" altLang="tr-TR" sz="2400" dirty="0" err="1"/>
              <a:t>virusların</a:t>
            </a:r>
            <a:r>
              <a:rPr lang="tr-TR" altLang="tr-TR" sz="2400" dirty="0"/>
              <a:t> </a:t>
            </a:r>
            <a:r>
              <a:rPr lang="tr-TR" altLang="tr-TR" sz="2400" dirty="0" err="1"/>
              <a:t>halkasal</a:t>
            </a:r>
            <a:r>
              <a:rPr lang="tr-TR" altLang="tr-TR" sz="2400" dirty="0"/>
              <a:t> </a:t>
            </a:r>
            <a:r>
              <a:rPr lang="tr-TR" altLang="tr-TR" sz="2400" dirty="0" err="1"/>
              <a:t>kromozmlarında</a:t>
            </a:r>
            <a:r>
              <a:rPr lang="tr-TR" altLang="tr-TR" sz="2400" dirty="0"/>
              <a:t>, DNA sentezinin başladığı bir orijin noktası bulunur.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 i="1" dirty="0"/>
              <a:t>E. </a:t>
            </a:r>
            <a:r>
              <a:rPr lang="tr-TR" altLang="tr-TR" sz="2400" i="1" dirty="0" err="1"/>
              <a:t>coli</a:t>
            </a:r>
            <a:r>
              <a:rPr lang="tr-TR" altLang="tr-TR" sz="2400" i="1" dirty="0"/>
              <a:t> </a:t>
            </a:r>
            <a:r>
              <a:rPr lang="tr-TR" altLang="tr-TR" sz="2400" dirty="0"/>
              <a:t>kromozomunda çok iyi çalışılmıştır.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 dirty="0" err="1"/>
              <a:t>Replikasyon</a:t>
            </a:r>
            <a:r>
              <a:rPr lang="tr-TR" altLang="tr-TR" sz="2400" dirty="0"/>
              <a:t> orijini olan </a:t>
            </a:r>
            <a:r>
              <a:rPr lang="tr-TR" altLang="tr-TR" sz="2400" dirty="0" err="1"/>
              <a:t>oriC</a:t>
            </a:r>
            <a:r>
              <a:rPr lang="tr-TR" altLang="tr-TR" sz="2400" dirty="0"/>
              <a:t>, 9 ve 13 bazdan oluşan (9mer ve 13mer) tekrar dizilerinin bulunduğu 245 baz çifti içerir. </a:t>
            </a:r>
            <a:endParaRPr lang="tr-TR" altLang="tr-TR" sz="2400" dirty="0" smtClean="0"/>
          </a:p>
          <a:p>
            <a:pPr>
              <a:lnSpc>
                <a:spcPct val="80000"/>
              </a:lnSpc>
            </a:pPr>
            <a:r>
              <a:rPr lang="tr-TR" altLang="tr-TR" sz="2400" dirty="0" err="1"/>
              <a:t>DnaA</a:t>
            </a:r>
            <a:r>
              <a:rPr lang="tr-TR" altLang="tr-TR" sz="2400" dirty="0"/>
              <a:t> denilen özgül bir protein (</a:t>
            </a:r>
            <a:r>
              <a:rPr lang="tr-TR" altLang="tr-TR" sz="2400" dirty="0" err="1"/>
              <a:t>dnaA</a:t>
            </a:r>
            <a:r>
              <a:rPr lang="tr-TR" altLang="tr-TR" sz="2400" dirty="0"/>
              <a:t> geni tarafından şifrelenir) ilk basamakta sarmalın açılmasından sorumludur.</a:t>
            </a:r>
          </a:p>
          <a:p>
            <a:pPr>
              <a:lnSpc>
                <a:spcPct val="80000"/>
              </a:lnSpc>
            </a:pPr>
            <a:r>
              <a:rPr lang="tr-TR" altLang="tr-TR" sz="2400" dirty="0" err="1"/>
              <a:t>DnaA</a:t>
            </a:r>
            <a:r>
              <a:rPr lang="tr-TR" altLang="tr-TR" sz="2400" dirty="0"/>
              <a:t> proteininin bazı alt birimleri birçok 9 </a:t>
            </a:r>
            <a:r>
              <a:rPr lang="tr-TR" altLang="tr-TR" sz="2400" dirty="0" err="1"/>
              <a:t>mer</a:t>
            </a:r>
            <a:r>
              <a:rPr lang="tr-TR" altLang="tr-TR" sz="2400" dirty="0"/>
              <a:t> dizisine bağlanır.</a:t>
            </a:r>
          </a:p>
          <a:p>
            <a:pPr>
              <a:lnSpc>
                <a:spcPct val="80000"/>
              </a:lnSpc>
            </a:pPr>
            <a:r>
              <a:rPr lang="tr-TR" altLang="tr-TR" sz="2400" dirty="0"/>
              <a:t>Bu bağlanma sarmalın daha fazla açılmasında ve kararlılığında rol alan </a:t>
            </a:r>
            <a:r>
              <a:rPr lang="tr-TR" altLang="tr-TR" sz="2400" dirty="0" err="1"/>
              <a:t>DnaB</a:t>
            </a:r>
            <a:r>
              <a:rPr lang="tr-TR" altLang="tr-TR" sz="2400" dirty="0"/>
              <a:t> ve </a:t>
            </a:r>
            <a:r>
              <a:rPr lang="tr-TR" altLang="tr-TR" sz="2400" dirty="0" err="1"/>
              <a:t>DnaC</a:t>
            </a:r>
            <a:r>
              <a:rPr lang="tr-TR" altLang="tr-TR" sz="2400" dirty="0"/>
              <a:t> proteinlerinin bağlanmasını kolaylaştırır.</a:t>
            </a:r>
          </a:p>
          <a:p>
            <a:pPr>
              <a:lnSpc>
                <a:spcPct val="80000"/>
              </a:lnSpc>
            </a:pPr>
            <a:r>
              <a:rPr lang="tr-TR" altLang="tr-TR" sz="2400" dirty="0"/>
              <a:t>Hidrojen bağlarını kırıp ikili sarmalı </a:t>
            </a:r>
            <a:r>
              <a:rPr lang="tr-TR" altLang="tr-TR" sz="2400" dirty="0" err="1"/>
              <a:t>denatüre</a:t>
            </a:r>
            <a:r>
              <a:rPr lang="tr-TR" altLang="tr-TR" sz="2400" dirty="0"/>
              <a:t> etmek için normalde ATP enerjisine </a:t>
            </a:r>
            <a:r>
              <a:rPr lang="tr-TR" altLang="tr-TR" sz="2400" dirty="0" err="1"/>
              <a:t>gerksinim</a:t>
            </a:r>
            <a:r>
              <a:rPr lang="tr-TR" altLang="tr-TR" sz="2400" dirty="0"/>
              <a:t> duyan bu proteinlere </a:t>
            </a:r>
            <a:r>
              <a:rPr lang="tr-TR" altLang="tr-TR" sz="2400" b="1" dirty="0" err="1"/>
              <a:t>helikazlar</a:t>
            </a:r>
            <a:r>
              <a:rPr lang="tr-TR" altLang="tr-TR" sz="2400" dirty="0"/>
              <a:t> denilmektedir.</a:t>
            </a:r>
          </a:p>
          <a:p>
            <a:pPr>
              <a:lnSpc>
                <a:spcPct val="80000"/>
              </a:lnSpc>
            </a:pPr>
            <a:r>
              <a:rPr lang="tr-TR" altLang="tr-TR" sz="2400" b="1" dirty="0"/>
              <a:t>Tek zincire bağlanan proteinler (SSBP)</a:t>
            </a:r>
            <a:r>
              <a:rPr lang="tr-TR" altLang="tr-TR" sz="2400" dirty="0"/>
              <a:t> bu </a:t>
            </a:r>
            <a:r>
              <a:rPr lang="tr-TR" altLang="tr-TR" sz="2400" dirty="0" err="1"/>
              <a:t>konformasyonu</a:t>
            </a:r>
            <a:r>
              <a:rPr lang="tr-TR" altLang="tr-TR" sz="2400" dirty="0"/>
              <a:t> daha karalı kılarlar.</a:t>
            </a:r>
          </a:p>
          <a:p>
            <a:pPr eaLnBrk="1" hangingPunct="1">
              <a:lnSpc>
                <a:spcPct val="90000"/>
              </a:lnSpc>
            </a:pPr>
            <a:endParaRPr lang="tr-TR" altLang="tr-TR" sz="2400" dirty="0"/>
          </a:p>
        </p:txBody>
      </p:sp>
    </p:spTree>
    <p:extLst>
      <p:ext uri="{BB962C8B-B14F-4D97-AF65-F5344CB8AC3E}">
        <p14:creationId xmlns:p14="http://schemas.microsoft.com/office/powerpoint/2010/main" val="3445614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0656" y="765175"/>
            <a:ext cx="11642757" cy="551793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tr-TR" altLang="tr-TR" dirty="0"/>
              <a:t>Sarmalın açılması devam ettikçe </a:t>
            </a:r>
            <a:r>
              <a:rPr lang="tr-TR" altLang="tr-TR" dirty="0" err="1"/>
              <a:t>replikasyon</a:t>
            </a:r>
            <a:r>
              <a:rPr lang="tr-TR" altLang="tr-TR" dirty="0"/>
              <a:t> çatalının önünde oluşan sarılma gerilimi çoğu kez üstün kıvrılma (</a:t>
            </a:r>
            <a:r>
              <a:rPr lang="tr-TR" altLang="tr-TR" dirty="0" err="1"/>
              <a:t>süpercoiling</a:t>
            </a:r>
            <a:r>
              <a:rPr lang="tr-TR" altLang="tr-TR" dirty="0"/>
              <a:t>) oluşturur.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dirty="0" err="1"/>
              <a:t>Halkasal</a:t>
            </a:r>
            <a:r>
              <a:rPr lang="tr-TR" altLang="tr-TR" dirty="0"/>
              <a:t> moleküllerdeki üstün kıvrılmalar, DNA </a:t>
            </a:r>
            <a:r>
              <a:rPr lang="tr-TR" altLang="tr-TR" dirty="0" err="1"/>
              <a:t>daki</a:t>
            </a:r>
            <a:r>
              <a:rPr lang="tr-TR" altLang="tr-TR" dirty="0"/>
              <a:t> ek bükülmeler ve dönüşler sonucu oluşur.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dirty="0"/>
              <a:t>DNA </a:t>
            </a:r>
            <a:r>
              <a:rPr lang="tr-TR" altLang="tr-TR" dirty="0" err="1"/>
              <a:t>topoizomerazlar</a:t>
            </a:r>
            <a:r>
              <a:rPr lang="tr-TR" altLang="tr-TR" dirty="0"/>
              <a:t> olarak adlandırılan geniş bir enzim ailesi üyesi olan DNA </a:t>
            </a:r>
            <a:r>
              <a:rPr lang="tr-TR" altLang="tr-TR" dirty="0" err="1"/>
              <a:t>giraz</a:t>
            </a:r>
            <a:r>
              <a:rPr lang="tr-TR" altLang="tr-TR" dirty="0"/>
              <a:t> enzimi, bu tip üstün kıvrılmaları gevşetir.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dirty="0" err="1"/>
              <a:t>Giraz</a:t>
            </a:r>
            <a:r>
              <a:rPr lang="tr-TR" altLang="tr-TR" dirty="0"/>
              <a:t> enzimi tek zincirde veya her iki zincirde kırıklar oluşturur.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dirty="0"/>
              <a:t>Oluşan kırıklar sonra tekrar birleştirilir.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dirty="0"/>
              <a:t>Bu çeşit reaksiyonlarda ATP hidrolizinden açığa çıkan enerji kullanılır.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dirty="0"/>
              <a:t>DNA </a:t>
            </a:r>
            <a:r>
              <a:rPr lang="tr-TR" altLang="tr-TR" dirty="0" err="1"/>
              <a:t>polimeraz</a:t>
            </a:r>
            <a:r>
              <a:rPr lang="tr-TR" altLang="tr-TR" dirty="0"/>
              <a:t> kompleksi ve diğer ilgili enzimler hep birlikte </a:t>
            </a:r>
            <a:r>
              <a:rPr lang="tr-TR" altLang="tr-TR" dirty="0" err="1"/>
              <a:t>replizomun</a:t>
            </a:r>
            <a:r>
              <a:rPr lang="tr-TR" altLang="tr-TR" dirty="0"/>
              <a:t> bir parçasını oluşturur.    </a:t>
            </a:r>
          </a:p>
        </p:txBody>
      </p:sp>
    </p:spTree>
    <p:extLst>
      <p:ext uri="{BB962C8B-B14F-4D97-AF65-F5344CB8AC3E}">
        <p14:creationId xmlns:p14="http://schemas.microsoft.com/office/powerpoint/2010/main" val="356189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z="4000" b="1" dirty="0"/>
              <a:t>DNA sentezinin başlaması için RNA </a:t>
            </a:r>
            <a:r>
              <a:rPr lang="tr-TR" altLang="tr-TR" sz="4000" b="1" dirty="0" err="1"/>
              <a:t>primerine</a:t>
            </a:r>
            <a:r>
              <a:rPr lang="tr-TR" altLang="tr-TR" sz="4000" b="1" dirty="0"/>
              <a:t> ihtiyaç vardır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1192" y="1690688"/>
            <a:ext cx="11597489" cy="4448426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tr-TR" dirty="0"/>
              <a:t>Sarmalın küçük bir bölümü açılınca sentez başlayabilir.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dirty="0"/>
              <a:t>DNA </a:t>
            </a:r>
            <a:r>
              <a:rPr lang="tr-TR" altLang="tr-TR" dirty="0" err="1"/>
              <a:t>pol</a:t>
            </a:r>
            <a:r>
              <a:rPr lang="tr-TR" altLang="tr-TR" dirty="0"/>
              <a:t> </a:t>
            </a:r>
            <a:r>
              <a:rPr lang="tr-TR" altLang="tr-TR" dirty="0" err="1"/>
              <a:t>III’ün</a:t>
            </a:r>
            <a:r>
              <a:rPr lang="tr-TR" altLang="tr-TR" dirty="0"/>
              <a:t> sentezi başlatabilmesi için serbest 3’-OH grubuna ihtiyaç vardır.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dirty="0"/>
              <a:t>Önce kalıp DNA üzerinden DNA’ya eşlenik (</a:t>
            </a:r>
            <a:r>
              <a:rPr lang="tr-TR" altLang="tr-TR" dirty="0" err="1"/>
              <a:t>komplementer</a:t>
            </a:r>
            <a:r>
              <a:rPr lang="tr-TR" altLang="tr-TR" dirty="0"/>
              <a:t>) olan kısa bir RNA parçası sentezlenir (5-15 </a:t>
            </a:r>
            <a:r>
              <a:rPr lang="tr-TR" altLang="tr-TR" dirty="0" err="1"/>
              <a:t>nt</a:t>
            </a:r>
            <a:r>
              <a:rPr lang="tr-TR" altLang="tr-TR" dirty="0"/>
              <a:t> uzunluğunda).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dirty="0"/>
              <a:t>RNA sentezi, </a:t>
            </a:r>
            <a:r>
              <a:rPr lang="tr-TR" altLang="tr-TR" dirty="0" err="1"/>
              <a:t>primaz</a:t>
            </a:r>
            <a:r>
              <a:rPr lang="tr-TR" altLang="tr-TR" dirty="0"/>
              <a:t> olarak adlandırılan bir çeşit RNA </a:t>
            </a:r>
            <a:r>
              <a:rPr lang="tr-TR" altLang="tr-TR" dirty="0" err="1"/>
              <a:t>polimeraz</a:t>
            </a:r>
            <a:r>
              <a:rPr lang="tr-TR" altLang="tr-TR" dirty="0"/>
              <a:t> tarafından </a:t>
            </a:r>
            <a:r>
              <a:rPr lang="tr-TR" altLang="tr-TR" dirty="0" err="1"/>
              <a:t>katalizlenir</a:t>
            </a:r>
            <a:r>
              <a:rPr lang="tr-TR" altLang="tr-TR" dirty="0"/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dirty="0"/>
              <a:t>DNA </a:t>
            </a:r>
            <a:r>
              <a:rPr lang="tr-TR" altLang="tr-TR" dirty="0" err="1"/>
              <a:t>pol</a:t>
            </a:r>
            <a:r>
              <a:rPr lang="tr-TR" altLang="tr-TR" dirty="0"/>
              <a:t> III işte bu kısa RNA parçasına 5’ </a:t>
            </a:r>
            <a:r>
              <a:rPr lang="tr-TR" altLang="tr-TR" dirty="0" err="1"/>
              <a:t>deoksiribonükleotitleri</a:t>
            </a:r>
            <a:r>
              <a:rPr lang="tr-TR" altLang="tr-TR" dirty="0"/>
              <a:t> takmaya başlayarak DNA sentezini başlatır.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dirty="0"/>
              <a:t>Daha sonra RNA </a:t>
            </a:r>
            <a:r>
              <a:rPr lang="tr-TR" altLang="tr-TR" dirty="0" err="1"/>
              <a:t>primeri</a:t>
            </a:r>
            <a:r>
              <a:rPr lang="tr-TR" altLang="tr-TR" dirty="0"/>
              <a:t> uzaklaştırılmalı ve yerini DNA’ya bırakmalıdır.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dirty="0"/>
              <a:t>Bu reaksiyon DNA </a:t>
            </a:r>
            <a:r>
              <a:rPr lang="tr-TR" altLang="tr-TR" dirty="0" err="1"/>
              <a:t>polimeraz</a:t>
            </a:r>
            <a:r>
              <a:rPr lang="tr-TR" altLang="tr-TR" dirty="0"/>
              <a:t> I tarafından </a:t>
            </a:r>
            <a:r>
              <a:rPr lang="tr-TR" altLang="tr-TR" dirty="0" err="1"/>
              <a:t>katalizlenir</a:t>
            </a:r>
            <a:r>
              <a:rPr lang="tr-TR" altLang="tr-TR" dirty="0"/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dirty="0"/>
              <a:t>RNA </a:t>
            </a:r>
            <a:r>
              <a:rPr lang="tr-TR" altLang="tr-TR" dirty="0" err="1"/>
              <a:t>primerinin</a:t>
            </a:r>
            <a:r>
              <a:rPr lang="tr-TR" altLang="tr-TR" dirty="0"/>
              <a:t> oluşumu, </a:t>
            </a:r>
            <a:r>
              <a:rPr lang="tr-TR" altLang="tr-TR" dirty="0" err="1"/>
              <a:t>viruslar</a:t>
            </a:r>
            <a:r>
              <a:rPr lang="tr-TR" altLang="tr-TR" dirty="0"/>
              <a:t>, bakteriler ve çeşitli </a:t>
            </a:r>
            <a:r>
              <a:rPr lang="tr-TR" altLang="tr-TR" dirty="0" err="1"/>
              <a:t>ökaryotik</a:t>
            </a:r>
            <a:r>
              <a:rPr lang="tr-TR" altLang="tr-TR" dirty="0"/>
              <a:t> organizmalar için tanımlanmış evrensel bir işlemdir.  </a:t>
            </a:r>
          </a:p>
        </p:txBody>
      </p:sp>
    </p:spTree>
    <p:extLst>
      <p:ext uri="{BB962C8B-B14F-4D97-AF65-F5344CB8AC3E}">
        <p14:creationId xmlns:p14="http://schemas.microsoft.com/office/powerpoint/2010/main" val="42932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z="3200" b="1" dirty="0" err="1"/>
              <a:t>Antiparalel</a:t>
            </a:r>
            <a:r>
              <a:rPr lang="tr-TR" altLang="tr-TR" sz="3200" b="1" dirty="0"/>
              <a:t> zincirlerde DNA sentezi kesintisiz ve kesintili olarak gerçekleşir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7405" y="1825625"/>
            <a:ext cx="11570329" cy="4351338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tr-TR" altLang="tr-TR" dirty="0"/>
              <a:t>DNA </a:t>
            </a:r>
            <a:r>
              <a:rPr lang="tr-TR" altLang="tr-TR" dirty="0" err="1"/>
              <a:t>pol</a:t>
            </a:r>
            <a:r>
              <a:rPr lang="tr-TR" altLang="tr-TR" dirty="0"/>
              <a:t> III sentezi sadece 5’-3’ yönünde gerçekleştirebilir.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dirty="0"/>
              <a:t>Sentez </a:t>
            </a:r>
            <a:r>
              <a:rPr lang="tr-TR" altLang="tr-TR" dirty="0" err="1"/>
              <a:t>replikasyon</a:t>
            </a:r>
            <a:r>
              <a:rPr lang="tr-TR" altLang="tr-TR" dirty="0"/>
              <a:t> çatalını açarak zincirin birinde bir yönde diğerinde zıt yönde aynı anda cereyan eder.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dirty="0" err="1"/>
              <a:t>REplikasyon</a:t>
            </a:r>
            <a:r>
              <a:rPr lang="tr-TR" altLang="tr-TR" dirty="0"/>
              <a:t> çatalı açıldıkça sadece bir zincir </a:t>
            </a:r>
            <a:r>
              <a:rPr lang="tr-TR" altLang="tr-TR" b="1" dirty="0"/>
              <a:t>sürekli DNA sentezi</a:t>
            </a:r>
            <a:r>
              <a:rPr lang="tr-TR" altLang="tr-TR" dirty="0"/>
              <a:t> için kalıp olarak kullanılabilir.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dirty="0"/>
              <a:t>Bu zincire </a:t>
            </a:r>
            <a:r>
              <a:rPr lang="tr-TR" altLang="tr-TR" b="1" dirty="0"/>
              <a:t>kesintisiz DNA zinciri (</a:t>
            </a:r>
            <a:r>
              <a:rPr lang="tr-TR" altLang="tr-TR" b="1" dirty="0" err="1"/>
              <a:t>leading</a:t>
            </a:r>
            <a:r>
              <a:rPr lang="tr-TR" altLang="tr-TR" b="1" dirty="0"/>
              <a:t> </a:t>
            </a:r>
            <a:r>
              <a:rPr lang="tr-TR" altLang="tr-TR" b="1" dirty="0" err="1"/>
              <a:t>strand</a:t>
            </a:r>
            <a:r>
              <a:rPr lang="tr-TR" altLang="tr-TR" b="1" dirty="0"/>
              <a:t>)</a:t>
            </a:r>
            <a:r>
              <a:rPr lang="tr-TR" altLang="tr-TR" dirty="0"/>
              <a:t> denir.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b="1" dirty="0"/>
              <a:t>Kesintili zincir (</a:t>
            </a:r>
            <a:r>
              <a:rPr lang="tr-TR" altLang="tr-TR" b="1" dirty="0" err="1"/>
              <a:t>lagging</a:t>
            </a:r>
            <a:r>
              <a:rPr lang="tr-TR" altLang="tr-TR" b="1" dirty="0"/>
              <a:t> DNA </a:t>
            </a:r>
            <a:r>
              <a:rPr lang="tr-TR" altLang="tr-TR" b="1" dirty="0" err="1"/>
              <a:t>strand</a:t>
            </a:r>
            <a:r>
              <a:rPr lang="tr-TR" altLang="tr-TR" b="1" dirty="0"/>
              <a:t>)</a:t>
            </a:r>
            <a:r>
              <a:rPr lang="tr-TR" altLang="tr-TR" dirty="0"/>
              <a:t> olarak adlandırılan diğer zincirde sentez için başlangıç noktası gereklidir ve sonuç olarak bu zincirde </a:t>
            </a:r>
            <a:r>
              <a:rPr lang="tr-TR" altLang="tr-TR" b="1" dirty="0"/>
              <a:t>kesintili DNA sentezi</a:t>
            </a:r>
            <a:r>
              <a:rPr lang="tr-TR" altLang="tr-TR" dirty="0"/>
              <a:t> yapılır.   </a:t>
            </a:r>
          </a:p>
        </p:txBody>
      </p:sp>
    </p:spTree>
    <p:extLst>
      <p:ext uri="{BB962C8B-B14F-4D97-AF65-F5344CB8AC3E}">
        <p14:creationId xmlns:p14="http://schemas.microsoft.com/office/powerpoint/2010/main" val="359967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/>
              <a:t>Okazaki ve arkadaşları </a:t>
            </a:r>
            <a:r>
              <a:rPr lang="tr-TR" altLang="tr-TR" i="1"/>
              <a:t>E. coli</a:t>
            </a:r>
            <a:r>
              <a:rPr lang="tr-TR" altLang="tr-TR"/>
              <a:t>’de bakteriyofaj DNAsının replikasyonu sırasında yeni sentezlenen DNA’nın bir kısmının kalıp zincire hidrojen bağları ile tutunan 1000-2000 ntlik küçük parçalar halinde bulunduğunu göstermişlerdir.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/>
              <a:t>RNA primeri de bu şekilde he bir parçanın bir kısmını oluşturmaktadırç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b="1"/>
              <a:t>Okazaki fragmanları</a:t>
            </a:r>
            <a:r>
              <a:rPr lang="tr-TR" altLang="tr-TR"/>
              <a:t> denilen bu parçacıklar, sentez devam ettikçe, molekül ağırlığı gittikçe artan daha uzun DNA zincirlerine dönüşmektedir.  </a:t>
            </a:r>
          </a:p>
        </p:txBody>
      </p:sp>
    </p:spTree>
    <p:extLst>
      <p:ext uri="{BB962C8B-B14F-4D97-AF65-F5344CB8AC3E}">
        <p14:creationId xmlns:p14="http://schemas.microsoft.com/office/powerpoint/2010/main" val="89131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3756" y="1182829"/>
            <a:ext cx="10515600" cy="4351338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tr-TR" altLang="tr-TR" dirty="0"/>
              <a:t>Bölünmeden sonra hücrelerde genetik devamlılığın sağlanması için genetik materyalin </a:t>
            </a:r>
            <a:r>
              <a:rPr lang="tr-TR" altLang="tr-TR" dirty="0" err="1"/>
              <a:t>replikasyonu</a:t>
            </a:r>
            <a:r>
              <a:rPr lang="tr-TR" altLang="tr-TR" dirty="0"/>
              <a:t> tamamen doğru bir biçimde gerçekleştirilmesi gerekir.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dirty="0"/>
              <a:t>Bu olay müthiş karmaşıktır.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dirty="0"/>
              <a:t>İnsan genomunu oluşturan 23 kromozomda 3x10</a:t>
            </a:r>
            <a:r>
              <a:rPr lang="tr-TR" altLang="tr-TR" baseline="30000" dirty="0"/>
              <a:t>9</a:t>
            </a:r>
            <a:r>
              <a:rPr lang="tr-TR" altLang="tr-TR" dirty="0"/>
              <a:t> (3 milyar) baz çiftinin yer aldığını düşünün. 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dirty="0"/>
              <a:t>Bunların iki katına çıkarılması için son derece doğru bir mekanizma işlemelidir.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dirty="0"/>
              <a:t>Bütün organizmalarda, hatasız olmasa da yüksek doğrulukta bir DNA kopyalama sistemi gelişmiştir.  </a:t>
            </a:r>
          </a:p>
        </p:txBody>
      </p:sp>
    </p:spTree>
    <p:extLst>
      <p:ext uri="{BB962C8B-B14F-4D97-AF65-F5344CB8AC3E}">
        <p14:creationId xmlns:p14="http://schemas.microsoft.com/office/powerpoint/2010/main" val="551892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528" y="374073"/>
            <a:ext cx="11181029" cy="5972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8799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mtClean="0"/>
              <a:t>Kesintili DNA sentezinde, RNA primerlerini uzaklaştıracak ve Okazaki fragmanlarını birleştirecek enzimlere gerksinim vardır.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mtClean="0"/>
              <a:t>Primerin uzaklaştırılması ve eksik ntlerin yerine konması-DNA pol. I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mtClean="0"/>
              <a:t>Fragmanların birleştirilmesi-</a:t>
            </a:r>
            <a:r>
              <a:rPr lang="tr-TR" altLang="tr-TR" b="1" smtClean="0"/>
              <a:t>DNA ligaz</a:t>
            </a:r>
            <a:r>
              <a:rPr lang="tr-TR" altLang="tr-TR" smtClean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mtClean="0"/>
              <a:t>DNA ligaz fosfodiester bağının oluşumunu katalizleyerek, kesintili sentezlenen zincirler arasındaki boşluğu kapatır.  </a:t>
            </a:r>
          </a:p>
        </p:txBody>
      </p:sp>
    </p:spTree>
    <p:extLst>
      <p:ext uri="{BB962C8B-B14F-4D97-AF65-F5344CB8AC3E}">
        <p14:creationId xmlns:p14="http://schemas.microsoft.com/office/powerpoint/2010/main" val="415664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z="4000" b="1" dirty="0"/>
              <a:t>Sentez kesintili ve kesintisiz zincirlerde aynı anda yapılır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5513" y="1825625"/>
            <a:ext cx="11470740" cy="4351338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tr-TR" dirty="0"/>
              <a:t>Veriler her iki zincirin aynı anda kopyalandığına işaret etmektedir.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dirty="0"/>
              <a:t>Kesintili zincir bir ilmek oluşturduğu takdirde her iki zincirde birden </a:t>
            </a:r>
            <a:r>
              <a:rPr lang="tr-TR" altLang="tr-TR" dirty="0" err="1"/>
              <a:t>dimerik</a:t>
            </a:r>
            <a:r>
              <a:rPr lang="tr-TR" altLang="tr-TR" dirty="0"/>
              <a:t> enzimin </a:t>
            </a:r>
            <a:r>
              <a:rPr lang="tr-TR" altLang="tr-TR" dirty="0" err="1"/>
              <a:t>yönlendirdiğinükleotit</a:t>
            </a:r>
            <a:r>
              <a:rPr lang="tr-TR" altLang="tr-TR" dirty="0"/>
              <a:t> </a:t>
            </a:r>
            <a:r>
              <a:rPr lang="tr-TR" altLang="tr-TR" dirty="0" err="1"/>
              <a:t>polimerizasyonu</a:t>
            </a:r>
            <a:r>
              <a:rPr lang="tr-TR" altLang="tr-TR" dirty="0"/>
              <a:t> gerçekleşir.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dirty="0"/>
              <a:t>100-200 baz çiftinin sentezinden sonra enzimin kesintili kol üzerindeki </a:t>
            </a:r>
            <a:r>
              <a:rPr lang="tr-TR" altLang="tr-TR" dirty="0" err="1"/>
              <a:t>monomeri</a:t>
            </a:r>
            <a:r>
              <a:rPr lang="tr-TR" altLang="tr-TR" dirty="0"/>
              <a:t>, sentezi tamamlanmış bir </a:t>
            </a:r>
            <a:r>
              <a:rPr lang="tr-TR" altLang="tr-TR" dirty="0" err="1"/>
              <a:t>Okazaki</a:t>
            </a:r>
            <a:r>
              <a:rPr lang="tr-TR" altLang="tr-TR" dirty="0"/>
              <a:t> fragmanına rastlar ve o noktada zinciri terk eder.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dirty="0"/>
              <a:t>Hemen arkasından kesintili kalıp zincirde yeni bir ilmek oluşur ve işlem tekrarlanır.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dirty="0"/>
              <a:t>İlmek oluşumu kalıbın yönünü değiştirir ama kesintili zincirde sentezin 5’-3’ olan gerçek yönünü değiştirmez.</a:t>
            </a:r>
          </a:p>
        </p:txBody>
      </p:sp>
    </p:spTree>
    <p:extLst>
      <p:ext uri="{BB962C8B-B14F-4D97-AF65-F5344CB8AC3E}">
        <p14:creationId xmlns:p14="http://schemas.microsoft.com/office/powerpoint/2010/main" val="1780974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dirty="0" err="1" smtClean="0"/>
              <a:t>Holoenzimin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replikasyon</a:t>
            </a:r>
            <a:r>
              <a:rPr lang="tr-TR" altLang="tr-TR" dirty="0" smtClean="0"/>
              <a:t> çatalında sentezi kolaylaştıran başka bir özelliği de enzimin </a:t>
            </a:r>
            <a:r>
              <a:rPr lang="el-GR" altLang="tr-TR" dirty="0" smtClean="0">
                <a:cs typeface="Arial" panose="020B0604020202020204" pitchFamily="34" charset="0"/>
              </a:rPr>
              <a:t>β</a:t>
            </a:r>
            <a:r>
              <a:rPr lang="tr-TR" altLang="tr-TR" dirty="0" smtClean="0">
                <a:cs typeface="Arial" panose="020B0604020202020204" pitchFamily="34" charset="0"/>
              </a:rPr>
              <a:t> alt birim kıskacı, çekirdek enzim (</a:t>
            </a:r>
            <a:r>
              <a:rPr lang="el-GR" altLang="tr-TR" dirty="0" smtClean="0">
                <a:cs typeface="Arial" panose="020B0604020202020204" pitchFamily="34" charset="0"/>
              </a:rPr>
              <a:t>α</a:t>
            </a:r>
            <a:r>
              <a:rPr lang="tr-TR" altLang="tr-TR" dirty="0" smtClean="0">
                <a:cs typeface="Arial" panose="020B0604020202020204" pitchFamily="34" charset="0"/>
              </a:rPr>
              <a:t>,</a:t>
            </a:r>
            <a:r>
              <a:rPr lang="el-GR" altLang="tr-TR" dirty="0" smtClean="0">
                <a:cs typeface="Arial" panose="020B0604020202020204" pitchFamily="34" charset="0"/>
              </a:rPr>
              <a:t>ε</a:t>
            </a:r>
            <a:r>
              <a:rPr lang="tr-TR" altLang="tr-TR" dirty="0" smtClean="0">
                <a:cs typeface="Arial" panose="020B0604020202020204" pitchFamily="34" charset="0"/>
              </a:rPr>
              <a:t>,</a:t>
            </a:r>
            <a:r>
              <a:rPr lang="el-GR" altLang="tr-TR" dirty="0" smtClean="0">
                <a:cs typeface="Arial" panose="020B0604020202020204" pitchFamily="34" charset="0"/>
              </a:rPr>
              <a:t>θ</a:t>
            </a:r>
            <a:r>
              <a:rPr lang="tr-TR" altLang="tr-TR" dirty="0" smtClean="0">
                <a:cs typeface="Arial" panose="020B0604020202020204" pitchFamily="34" charset="0"/>
              </a:rPr>
              <a:t>) </a:t>
            </a:r>
            <a:r>
              <a:rPr lang="tr-TR" altLang="tr-TR" dirty="0" err="1" smtClean="0">
                <a:cs typeface="Arial" panose="020B0604020202020204" pitchFamily="34" charset="0"/>
              </a:rPr>
              <a:t>polimerizasyon</a:t>
            </a:r>
            <a:r>
              <a:rPr lang="tr-TR" altLang="tr-TR" dirty="0" smtClean="0">
                <a:cs typeface="Arial" panose="020B0604020202020204" pitchFamily="34" charset="0"/>
              </a:rPr>
              <a:t> süresince kalıptan ayrılmasını engeller.</a:t>
            </a:r>
          </a:p>
          <a:p>
            <a:pPr eaLnBrk="1" hangingPunct="1"/>
            <a:r>
              <a:rPr lang="tr-TR" altLang="tr-TR" dirty="0" smtClean="0">
                <a:cs typeface="Arial" panose="020B0604020202020204" pitchFamily="34" charset="0"/>
              </a:rPr>
              <a:t> </a:t>
            </a:r>
            <a:r>
              <a:rPr lang="el-GR" altLang="tr-TR" dirty="0" smtClean="0">
                <a:cs typeface="Arial" panose="020B0604020202020204" pitchFamily="34" charset="0"/>
              </a:rPr>
              <a:t>β</a:t>
            </a:r>
            <a:r>
              <a:rPr lang="tr-TR" altLang="tr-TR" dirty="0" smtClean="0">
                <a:cs typeface="Arial" panose="020B0604020202020204" pitchFamily="34" charset="0"/>
              </a:rPr>
              <a:t> alt birim </a:t>
            </a:r>
            <a:r>
              <a:rPr lang="tr-TR" altLang="tr-TR" dirty="0" err="1" smtClean="0">
                <a:cs typeface="Arial" panose="020B0604020202020204" pitchFamily="34" charset="0"/>
              </a:rPr>
              <a:t>dimerine</a:t>
            </a:r>
            <a:r>
              <a:rPr lang="tr-TR" altLang="tr-TR" dirty="0" smtClean="0">
                <a:cs typeface="Arial" panose="020B0604020202020204" pitchFamily="34" charset="0"/>
              </a:rPr>
              <a:t> kayan kıskaç denir.</a:t>
            </a:r>
            <a:endParaRPr lang="el-GR" altLang="tr-TR" dirty="0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475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b="1" dirty="0" err="1" smtClean="0"/>
              <a:t>Ökaryotik</a:t>
            </a:r>
            <a:r>
              <a:rPr lang="tr-TR" altLang="tr-TR" b="1" dirty="0" smtClean="0"/>
              <a:t> DNA sentezi 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/>
              <a:t>Aynı temel prensipler geçerlidir.</a:t>
            </a:r>
          </a:p>
          <a:p>
            <a:pPr eaLnBrk="1" hangingPunct="1"/>
            <a:r>
              <a:rPr lang="tr-TR" altLang="tr-TR" dirty="0" smtClean="0"/>
              <a:t>Ancak çok daha </a:t>
            </a:r>
            <a:r>
              <a:rPr lang="tr-TR" altLang="tr-TR" dirty="0" err="1" smtClean="0"/>
              <a:t>kompleksdir</a:t>
            </a:r>
            <a:r>
              <a:rPr lang="tr-TR" altLang="tr-TR" dirty="0" smtClean="0"/>
              <a:t>.</a:t>
            </a:r>
          </a:p>
          <a:p>
            <a:pPr eaLnBrk="1" hangingPunct="1"/>
            <a:r>
              <a:rPr lang="tr-TR" altLang="tr-TR" dirty="0" err="1" smtClean="0"/>
              <a:t>Ökaryotik</a:t>
            </a:r>
            <a:r>
              <a:rPr lang="tr-TR" altLang="tr-TR" dirty="0" smtClean="0"/>
              <a:t> hücrelerde hücre başına düşen DNA miktarı çok daha fazladır ve bu DNA proteinlerle kompleks yapmış durumdadır.</a:t>
            </a:r>
          </a:p>
        </p:txBody>
      </p:sp>
    </p:spTree>
    <p:extLst>
      <p:ext uri="{BB962C8B-B14F-4D97-AF65-F5344CB8AC3E}">
        <p14:creationId xmlns:p14="http://schemas.microsoft.com/office/powerpoint/2010/main" val="2187848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b="1" dirty="0" smtClean="0"/>
              <a:t>Çoklu </a:t>
            </a:r>
            <a:r>
              <a:rPr lang="tr-TR" altLang="tr-TR" b="1" dirty="0" err="1" smtClean="0"/>
              <a:t>replikasyon</a:t>
            </a:r>
            <a:r>
              <a:rPr lang="tr-TR" altLang="tr-TR" b="1" dirty="0" smtClean="0"/>
              <a:t> orijini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609600" indent="-609600"/>
            <a:r>
              <a:rPr lang="tr-TR" altLang="tr-TR" i="1" dirty="0"/>
              <a:t>E. </a:t>
            </a:r>
            <a:r>
              <a:rPr lang="tr-TR" altLang="tr-TR" i="1" dirty="0" err="1"/>
              <a:t>coli</a:t>
            </a:r>
            <a:r>
              <a:rPr lang="tr-TR" altLang="tr-TR" dirty="0"/>
              <a:t> kromozomunda bir orijin bulunurken </a:t>
            </a:r>
            <a:r>
              <a:rPr lang="tr-TR" altLang="tr-TR" dirty="0" err="1"/>
              <a:t>ökaryotik</a:t>
            </a:r>
            <a:r>
              <a:rPr lang="tr-TR" altLang="tr-TR" dirty="0"/>
              <a:t> kromozomda bir çok </a:t>
            </a:r>
            <a:r>
              <a:rPr lang="tr-TR" altLang="tr-TR" dirty="0" err="1"/>
              <a:t>replikasyon</a:t>
            </a:r>
            <a:r>
              <a:rPr lang="tr-TR" altLang="tr-TR" dirty="0"/>
              <a:t> orijini bulunur.</a:t>
            </a:r>
          </a:p>
          <a:p>
            <a:pPr marL="609600" indent="-609600">
              <a:buFontTx/>
              <a:buAutoNum type="arabicPeriod"/>
            </a:pPr>
            <a:r>
              <a:rPr lang="tr-TR" altLang="tr-TR" dirty="0" err="1"/>
              <a:t>Ökaryotlarda</a:t>
            </a:r>
            <a:r>
              <a:rPr lang="tr-TR" altLang="tr-TR" dirty="0"/>
              <a:t> bakterilere göre çok daha fazla DNA bulunur (örneğin mayada </a:t>
            </a:r>
            <a:r>
              <a:rPr lang="tr-TR" altLang="tr-TR" i="1" dirty="0"/>
              <a:t>E. </a:t>
            </a:r>
            <a:r>
              <a:rPr lang="tr-TR" altLang="tr-TR" i="1" dirty="0" err="1"/>
              <a:t>coli</a:t>
            </a:r>
            <a:r>
              <a:rPr lang="tr-TR" altLang="tr-TR" dirty="0" err="1"/>
              <a:t>’ye</a:t>
            </a:r>
            <a:r>
              <a:rPr lang="tr-TR" altLang="tr-TR" dirty="0"/>
              <a:t> göre 4 kat, </a:t>
            </a:r>
            <a:r>
              <a:rPr lang="tr-TR" altLang="tr-TR" dirty="0" err="1"/>
              <a:t>Drosophila’da</a:t>
            </a:r>
            <a:r>
              <a:rPr lang="tr-TR" altLang="tr-TR" dirty="0"/>
              <a:t> 100 kat)</a:t>
            </a:r>
          </a:p>
          <a:p>
            <a:pPr marL="609600" indent="-609600">
              <a:buFontTx/>
              <a:buAutoNum type="arabicPeriod"/>
            </a:pPr>
            <a:r>
              <a:rPr lang="tr-TR" altLang="tr-TR" dirty="0" err="1"/>
              <a:t>Ökaryotik</a:t>
            </a:r>
            <a:r>
              <a:rPr lang="tr-TR" altLang="tr-TR" dirty="0"/>
              <a:t> DNA </a:t>
            </a:r>
            <a:r>
              <a:rPr lang="tr-TR" altLang="tr-TR" dirty="0" err="1"/>
              <a:t>polimerazın</a:t>
            </a:r>
            <a:r>
              <a:rPr lang="tr-TR" altLang="tr-TR" dirty="0"/>
              <a:t> saniyede 50 </a:t>
            </a:r>
            <a:r>
              <a:rPr lang="tr-TR" altLang="tr-TR" dirty="0" err="1"/>
              <a:t>nükleotit</a:t>
            </a:r>
            <a:r>
              <a:rPr lang="tr-TR" altLang="tr-TR" dirty="0"/>
              <a:t> olan </a:t>
            </a:r>
            <a:r>
              <a:rPr lang="tr-TR" altLang="tr-TR" dirty="0" err="1"/>
              <a:t>polimerizasyon</a:t>
            </a:r>
            <a:r>
              <a:rPr lang="tr-TR" altLang="tr-TR" dirty="0"/>
              <a:t> hızı </a:t>
            </a:r>
            <a:r>
              <a:rPr lang="tr-TR" altLang="tr-TR" dirty="0" err="1"/>
              <a:t>bakteriyal</a:t>
            </a:r>
            <a:r>
              <a:rPr lang="tr-TR" altLang="tr-TR" dirty="0"/>
              <a:t> </a:t>
            </a:r>
            <a:r>
              <a:rPr lang="tr-TR" altLang="tr-TR" dirty="0" err="1"/>
              <a:t>polimeraza</a:t>
            </a:r>
            <a:r>
              <a:rPr lang="tr-TR" altLang="tr-TR" dirty="0"/>
              <a:t> göre 20 kat daha yavaştır.</a:t>
            </a:r>
          </a:p>
          <a:p>
            <a:pPr marL="609600" indent="-609600">
              <a:buNone/>
            </a:pPr>
            <a:r>
              <a:rPr lang="tr-TR" altLang="tr-TR" dirty="0"/>
              <a:t>Bu koşullarda tek bir orijinden başlayan tipik bir </a:t>
            </a:r>
            <a:r>
              <a:rPr lang="tr-TR" altLang="tr-TR" dirty="0" err="1"/>
              <a:t>ökaryotik</a:t>
            </a:r>
            <a:r>
              <a:rPr lang="tr-TR" altLang="tr-TR" dirty="0"/>
              <a:t> </a:t>
            </a:r>
            <a:r>
              <a:rPr lang="tr-TR" altLang="tr-TR" dirty="0" err="1"/>
              <a:t>replikasyonu</a:t>
            </a:r>
            <a:r>
              <a:rPr lang="tr-TR" altLang="tr-TR" dirty="0"/>
              <a:t> ancak bir ayda tamamlanabilir!</a:t>
            </a:r>
          </a:p>
          <a:p>
            <a:pPr marL="609600" indent="-609600">
              <a:buNone/>
            </a:pPr>
            <a:r>
              <a:rPr lang="tr-TR" altLang="tr-TR" dirty="0"/>
              <a:t>Oysa bazı </a:t>
            </a:r>
            <a:r>
              <a:rPr lang="tr-TR" altLang="tr-TR" dirty="0" err="1"/>
              <a:t>ökaryotik</a:t>
            </a:r>
            <a:r>
              <a:rPr lang="tr-TR" altLang="tr-TR" dirty="0"/>
              <a:t> organizmalarda 3 dakika gibi bir sürede tamamlanmaktadır. </a:t>
            </a:r>
          </a:p>
        </p:txBody>
      </p:sp>
    </p:spTree>
    <p:extLst>
      <p:ext uri="{BB962C8B-B14F-4D97-AF65-F5344CB8AC3E}">
        <p14:creationId xmlns:p14="http://schemas.microsoft.com/office/powerpoint/2010/main" val="422528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tr-TR" dirty="0"/>
              <a:t>İlk çalışmalar 250-400 </a:t>
            </a:r>
            <a:r>
              <a:rPr lang="tr-TR" altLang="tr-TR" dirty="0" err="1"/>
              <a:t>replikonu</a:t>
            </a:r>
            <a:r>
              <a:rPr lang="tr-TR" altLang="tr-TR" dirty="0"/>
              <a:t> bulunan mayalarda yapılmıştır.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/>
              <a:t>Daha sonra 25.000 kadar </a:t>
            </a:r>
            <a:r>
              <a:rPr lang="tr-TR" altLang="tr-TR" dirty="0" err="1"/>
              <a:t>replikon</a:t>
            </a:r>
            <a:r>
              <a:rPr lang="tr-TR" altLang="tr-TR" dirty="0"/>
              <a:t> bulunduran memeli hücreleri çalışılmıştır.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/>
              <a:t>Mayadan elde edilen </a:t>
            </a:r>
            <a:r>
              <a:rPr lang="tr-TR" altLang="tr-TR" dirty="0" err="1"/>
              <a:t>replikasyon</a:t>
            </a:r>
            <a:r>
              <a:rPr lang="tr-TR" altLang="tr-TR" dirty="0"/>
              <a:t> orijinlerine özerk </a:t>
            </a:r>
            <a:r>
              <a:rPr lang="tr-TR" altLang="tr-TR" dirty="0" err="1"/>
              <a:t>replike</a:t>
            </a:r>
            <a:r>
              <a:rPr lang="tr-TR" altLang="tr-TR" dirty="0"/>
              <a:t> olan diziler denilir.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/>
              <a:t>Bilindiği gibi DNA sentezi hücre döngüsünün S fazında gerçekleşir.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/>
              <a:t>Araştırmalara göre bütün orijinler aynı anda aktive olmaz.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/>
              <a:t>S fazında DNA’nın tümü kopyalanana kadar, 20 ile 80 kadar </a:t>
            </a:r>
            <a:r>
              <a:rPr lang="tr-TR" altLang="tr-TR" dirty="0" err="1"/>
              <a:t>replikon</a:t>
            </a:r>
            <a:r>
              <a:rPr lang="tr-TR" altLang="tr-TR" dirty="0"/>
              <a:t> kümeleri aktive olur.  </a:t>
            </a:r>
          </a:p>
        </p:txBody>
      </p:sp>
    </p:spTree>
    <p:extLst>
      <p:ext uri="{BB962C8B-B14F-4D97-AF65-F5344CB8AC3E}">
        <p14:creationId xmlns:p14="http://schemas.microsoft.com/office/powerpoint/2010/main" val="3245471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Ökaryotik DNA polimerazlar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199" y="1825625"/>
            <a:ext cx="10858877" cy="4756244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tr-TR" dirty="0"/>
              <a:t>Orijin bölgesinde ikili sarmal A=T zengin bir bölgeden açılarak </a:t>
            </a:r>
            <a:r>
              <a:rPr lang="tr-TR" altLang="tr-TR" dirty="0" err="1"/>
              <a:t>helikaz</a:t>
            </a:r>
            <a:r>
              <a:rPr lang="tr-TR" altLang="tr-TR" dirty="0"/>
              <a:t> enziminin girişi sağlanır.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err="1"/>
              <a:t>Helikaz</a:t>
            </a:r>
            <a:r>
              <a:rPr lang="tr-TR" altLang="tr-TR" dirty="0"/>
              <a:t> sarmalı daha da açarak ilerler.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err="1"/>
              <a:t>Polimerazın</a:t>
            </a:r>
            <a:r>
              <a:rPr lang="tr-TR" altLang="tr-TR" dirty="0"/>
              <a:t> sentezi başlatmasından önce DNA ile kompleks yapmış olan </a:t>
            </a:r>
            <a:r>
              <a:rPr lang="tr-TR" altLang="tr-TR" dirty="0" err="1"/>
              <a:t>histon</a:t>
            </a:r>
            <a:r>
              <a:rPr lang="tr-TR" altLang="tr-TR" dirty="0"/>
              <a:t> proteinlerinin uzaklaştırılması yada modifikasyonu gerekir.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/>
              <a:t>DNA sentezi ilerledikçe </a:t>
            </a:r>
            <a:r>
              <a:rPr lang="tr-TR" altLang="tr-TR" dirty="0" err="1"/>
              <a:t>histonlar</a:t>
            </a:r>
            <a:r>
              <a:rPr lang="tr-TR" altLang="tr-TR" dirty="0"/>
              <a:t> yeni sentezlenen dublekslerle bir araya gelerek karakteristik </a:t>
            </a:r>
            <a:r>
              <a:rPr lang="tr-TR" altLang="tr-TR" dirty="0" err="1"/>
              <a:t>nükleozom</a:t>
            </a:r>
            <a:r>
              <a:rPr lang="tr-TR" altLang="tr-TR" dirty="0"/>
              <a:t> yapısını oluştururlar.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err="1"/>
              <a:t>Ökaryotlarda</a:t>
            </a:r>
            <a:r>
              <a:rPr lang="tr-TR" altLang="tr-TR" dirty="0"/>
              <a:t>, S fazında </a:t>
            </a:r>
            <a:r>
              <a:rPr lang="tr-TR" altLang="tr-TR" dirty="0" err="1"/>
              <a:t>histon</a:t>
            </a:r>
            <a:r>
              <a:rPr lang="tr-TR" altLang="tr-TR" dirty="0"/>
              <a:t> sentezi DNA sentezi ile beraber cereyan eder. </a:t>
            </a:r>
          </a:p>
        </p:txBody>
      </p:sp>
    </p:spTree>
    <p:extLst>
      <p:ext uri="{BB962C8B-B14F-4D97-AF65-F5344CB8AC3E}">
        <p14:creationId xmlns:p14="http://schemas.microsoft.com/office/powerpoint/2010/main" val="2193923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/>
              <a:t>Replikasyon Orijinleri, Çatalları ve Birimleri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/>
              <a:t>Kromozom üzerinde DNA’nın replikasyonu nereden başlar?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Tek bir orijin mi vardır yoksa sentez birden fazla orijinden mi başlar?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Başlangıç noktası rastgele bir yerde mi bulunur yoksa kromozomda özgül bir bölgede mi yer alır.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İkincisi replikasyon başladıktan sonra tek bir yönde mi yoksa orijinden başlayarak her iki yönde mi ilerler? Yani replikasyon tek yönlü müdür yoksa çift yönlü müdür?</a:t>
            </a:r>
          </a:p>
        </p:txBody>
      </p:sp>
    </p:spTree>
    <p:extLst>
      <p:ext uri="{BB962C8B-B14F-4D97-AF65-F5344CB8AC3E}">
        <p14:creationId xmlns:p14="http://schemas.microsoft.com/office/powerpoint/2010/main" val="3422920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528" y="374073"/>
            <a:ext cx="11181029" cy="5972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92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9833" y="688064"/>
            <a:ext cx="11343993" cy="5975286"/>
          </a:xfrm>
        </p:spPr>
        <p:txBody>
          <a:bodyPr>
            <a:normAutofit/>
          </a:bodyPr>
          <a:lstStyle/>
          <a:p>
            <a:r>
              <a:rPr lang="tr-TR" altLang="tr-TR" dirty="0"/>
              <a:t>Bu konularla ilgili olarak iki terim üzerinde duracağız.</a:t>
            </a:r>
          </a:p>
          <a:p>
            <a:r>
              <a:rPr lang="tr-TR" altLang="tr-TR" dirty="0"/>
              <a:t>Birincisi kromozom üzerinde </a:t>
            </a:r>
            <a:r>
              <a:rPr lang="tr-TR" altLang="tr-TR" dirty="0" err="1"/>
              <a:t>replikasyonun</a:t>
            </a:r>
            <a:r>
              <a:rPr lang="tr-TR" altLang="tr-TR" dirty="0"/>
              <a:t> olduğu noktada sarmala ait zincirlerin açılmasıyla ortaya çıkan </a:t>
            </a:r>
            <a:r>
              <a:rPr lang="tr-TR" altLang="tr-TR" dirty="0" err="1"/>
              <a:t>replikasyon</a:t>
            </a:r>
            <a:r>
              <a:rPr lang="tr-TR" altLang="tr-TR" dirty="0"/>
              <a:t> çatalıdır.</a:t>
            </a:r>
          </a:p>
          <a:p>
            <a:pPr eaLnBrk="1" hangingPunct="1">
              <a:lnSpc>
                <a:spcPct val="90000"/>
              </a:lnSpc>
            </a:pPr>
            <a:endParaRPr lang="tr-TR" altLang="tr-TR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Bu </a:t>
            </a:r>
            <a:r>
              <a:rPr lang="tr-TR" altLang="tr-TR" dirty="0"/>
              <a:t>çatal önce sentezin orijin noktasında meydana gelir ve </a:t>
            </a:r>
            <a:r>
              <a:rPr lang="tr-TR" altLang="tr-TR" dirty="0" err="1"/>
              <a:t>replikasyon</a:t>
            </a:r>
            <a:r>
              <a:rPr lang="tr-TR" altLang="tr-TR" dirty="0"/>
              <a:t> devam ettikçe ilerler.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err="1"/>
              <a:t>Replikasyon</a:t>
            </a:r>
            <a:r>
              <a:rPr lang="tr-TR" altLang="tr-TR" dirty="0"/>
              <a:t> çift yönlü ise orijinden itibaren zıt yöne doğru ilerleyen iki </a:t>
            </a:r>
            <a:r>
              <a:rPr lang="tr-TR" altLang="tr-TR" dirty="0" err="1"/>
              <a:t>replikasyon</a:t>
            </a:r>
            <a:r>
              <a:rPr lang="tr-TR" altLang="tr-TR" dirty="0"/>
              <a:t> çatalı oluşacaktır.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/>
              <a:t>İkinci terim, bir orijinden bir </a:t>
            </a:r>
            <a:r>
              <a:rPr lang="tr-TR" altLang="tr-TR" dirty="0" err="1"/>
              <a:t>replikasyon</a:t>
            </a:r>
            <a:r>
              <a:rPr lang="tr-TR" altLang="tr-TR" dirty="0"/>
              <a:t> başladıktan sonra </a:t>
            </a:r>
            <a:r>
              <a:rPr lang="tr-TR" altLang="tr-TR" dirty="0" err="1"/>
              <a:t>replike</a:t>
            </a:r>
            <a:r>
              <a:rPr lang="tr-TR" altLang="tr-TR" dirty="0"/>
              <a:t> olan DNA’nın uzunluğunun bir birim olduğunu </a:t>
            </a:r>
            <a:r>
              <a:rPr lang="tr-TR" altLang="tr-TR" dirty="0" err="1"/>
              <a:t>belitrmek</a:t>
            </a:r>
            <a:r>
              <a:rPr lang="tr-TR" altLang="tr-TR" dirty="0"/>
              <a:t> için kullanılan </a:t>
            </a:r>
            <a:r>
              <a:rPr lang="tr-TR" altLang="tr-TR" dirty="0" err="1"/>
              <a:t>replikon</a:t>
            </a:r>
            <a:r>
              <a:rPr lang="tr-TR" altLang="tr-TR" dirty="0"/>
              <a:t> terimidir. </a:t>
            </a:r>
          </a:p>
        </p:txBody>
      </p:sp>
    </p:spTree>
    <p:extLst>
      <p:ext uri="{BB962C8B-B14F-4D97-AF65-F5344CB8AC3E}">
        <p14:creationId xmlns:p14="http://schemas.microsoft.com/office/powerpoint/2010/main" val="2165028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dirty="0" err="1"/>
              <a:t>Replikasyonun</a:t>
            </a:r>
            <a:r>
              <a:rPr lang="tr-TR" altLang="tr-TR" dirty="0"/>
              <a:t> yönü ile ilgili kanıtlar açıktır.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i="1" dirty="0"/>
              <a:t>E. </a:t>
            </a:r>
            <a:r>
              <a:rPr lang="tr-TR" altLang="tr-TR" i="1" dirty="0" err="1"/>
              <a:t>coli</a:t>
            </a:r>
            <a:r>
              <a:rPr lang="tr-TR" altLang="tr-TR" dirty="0" err="1"/>
              <a:t>’de</a:t>
            </a:r>
            <a:r>
              <a:rPr lang="tr-TR" altLang="tr-TR" dirty="0"/>
              <a:t> radyoizotoplar kullanılarak yapılan deneylerde </a:t>
            </a:r>
            <a:r>
              <a:rPr lang="tr-TR" altLang="tr-TR" dirty="0" err="1"/>
              <a:t>replikasyonun</a:t>
            </a:r>
            <a:r>
              <a:rPr lang="tr-TR" altLang="tr-TR" dirty="0"/>
              <a:t> tek bir orijinden başladığını göstermişlerdir.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err="1"/>
              <a:t>ori</a:t>
            </a:r>
            <a:r>
              <a:rPr lang="tr-TR" altLang="tr-TR" dirty="0"/>
              <a:t> C olarak adlandırılan bu özgül bölgenin konumu, </a:t>
            </a:r>
            <a:r>
              <a:rPr lang="tr-TR" altLang="tr-TR" i="1" dirty="0"/>
              <a:t>E. </a:t>
            </a:r>
            <a:r>
              <a:rPr lang="tr-TR" altLang="tr-TR" i="1" dirty="0" err="1"/>
              <a:t>coli</a:t>
            </a:r>
            <a:r>
              <a:rPr lang="tr-TR" altLang="tr-TR" dirty="0"/>
              <a:t> kromozomu üzerinde haritalanmıştır.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/>
              <a:t>245 baz çifti içeren bu bölgenin bir kısmı DNA sentezinin başlaması için gereklidir.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93246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97941" y="516049"/>
            <a:ext cx="11235350" cy="5830430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tr-TR" sz="2400" dirty="0" err="1"/>
              <a:t>Bakteriyofaj</a:t>
            </a:r>
            <a:r>
              <a:rPr lang="tr-TR" altLang="tr-TR" sz="2400" dirty="0"/>
              <a:t> ve bakterilerde DNA sentezi bir noktadan başladığı için, kromozomun tümü </a:t>
            </a:r>
            <a:r>
              <a:rPr lang="tr-TR" altLang="tr-TR" sz="2400" dirty="0" err="1"/>
              <a:t>replikon</a:t>
            </a:r>
            <a:r>
              <a:rPr lang="tr-TR" altLang="tr-TR" sz="2400" dirty="0"/>
              <a:t> olarak ifade edilir.</a:t>
            </a:r>
          </a:p>
          <a:p>
            <a:pPr eaLnBrk="1" hangingPunct="1">
              <a:lnSpc>
                <a:spcPct val="80000"/>
              </a:lnSpc>
            </a:pPr>
            <a:endParaRPr lang="tr-TR" altLang="tr-TR" sz="2400" dirty="0"/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/>
              <a:t>Tek bir </a:t>
            </a:r>
            <a:r>
              <a:rPr lang="tr-TR" altLang="tr-TR" sz="2400" dirty="0" err="1"/>
              <a:t>halkasal</a:t>
            </a:r>
            <a:r>
              <a:rPr lang="tr-TR" altLang="tr-TR" sz="2400" dirty="0"/>
              <a:t> kromozoma sahip olan bakterilerde bir orijinin bulunması karakteristiktir.</a:t>
            </a:r>
          </a:p>
          <a:p>
            <a:pPr eaLnBrk="1" hangingPunct="1">
              <a:lnSpc>
                <a:spcPct val="80000"/>
              </a:lnSpc>
            </a:pPr>
            <a:endParaRPr lang="tr-TR" altLang="tr-TR" sz="2400" dirty="0"/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/>
              <a:t>Diğer çalışmalara göre </a:t>
            </a:r>
            <a:r>
              <a:rPr lang="tr-TR" altLang="tr-TR" sz="2400" dirty="0" err="1"/>
              <a:t>replikasyon</a:t>
            </a:r>
            <a:r>
              <a:rPr lang="tr-TR" altLang="tr-TR" sz="2400" dirty="0"/>
              <a:t> iki yönlüdür ve </a:t>
            </a:r>
            <a:r>
              <a:rPr lang="tr-TR" altLang="tr-TR" sz="2400" dirty="0" err="1"/>
              <a:t>oriC’nin</a:t>
            </a:r>
            <a:r>
              <a:rPr lang="tr-TR" altLang="tr-TR" sz="2400" dirty="0"/>
              <a:t> her iki yönünde hareket eder.</a:t>
            </a:r>
          </a:p>
          <a:p>
            <a:pPr eaLnBrk="1" hangingPunct="1">
              <a:lnSpc>
                <a:spcPct val="80000"/>
              </a:lnSpc>
            </a:pPr>
            <a:endParaRPr lang="tr-TR" altLang="tr-TR" sz="2400" dirty="0"/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/>
              <a:t>Bu durum, </a:t>
            </a:r>
            <a:r>
              <a:rPr lang="tr-TR" altLang="tr-TR" sz="2400" dirty="0" err="1"/>
              <a:t>replikasyon</a:t>
            </a:r>
            <a:r>
              <a:rPr lang="tr-TR" altLang="tr-TR" sz="2400" dirty="0"/>
              <a:t> ilerledikçe ayrı yönlere doğru birbirlerinden uzaklaşan iki </a:t>
            </a:r>
            <a:r>
              <a:rPr lang="tr-TR" altLang="tr-TR" sz="2400" dirty="0" err="1"/>
              <a:t>replikasyon</a:t>
            </a:r>
            <a:r>
              <a:rPr lang="tr-TR" altLang="tr-TR" sz="2400" dirty="0"/>
              <a:t> çatalı oluşturur.</a:t>
            </a:r>
          </a:p>
          <a:p>
            <a:pPr eaLnBrk="1" hangingPunct="1">
              <a:lnSpc>
                <a:spcPct val="80000"/>
              </a:lnSpc>
            </a:pPr>
            <a:endParaRPr lang="tr-TR" altLang="tr-TR" sz="2400" dirty="0"/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/>
              <a:t>Bu çatallar, tüm kromozom yarı saklı olarak </a:t>
            </a:r>
            <a:r>
              <a:rPr lang="tr-TR" altLang="tr-TR" sz="2400" dirty="0" err="1"/>
              <a:t>replike</a:t>
            </a:r>
            <a:r>
              <a:rPr lang="tr-TR" altLang="tr-TR" sz="2400" dirty="0"/>
              <a:t> olduktan sonra, </a:t>
            </a:r>
            <a:r>
              <a:rPr lang="tr-TR" altLang="tr-TR" sz="2400" i="1" dirty="0"/>
              <a:t>ter</a:t>
            </a:r>
            <a:r>
              <a:rPr lang="tr-TR" altLang="tr-TR" sz="2400" dirty="0"/>
              <a:t> olarak adlandırılan sonlanma bölgesinde birbirleriyle birleşir.   </a:t>
            </a:r>
          </a:p>
        </p:txBody>
      </p:sp>
    </p:spTree>
    <p:extLst>
      <p:ext uri="{BB962C8B-B14F-4D97-AF65-F5344CB8AC3E}">
        <p14:creationId xmlns:p14="http://schemas.microsoft.com/office/powerpoint/2010/main" val="6046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z="3200" b="1" dirty="0"/>
              <a:t>Bakteride DNA sentezinde üç </a:t>
            </a:r>
            <a:r>
              <a:rPr lang="tr-TR" altLang="tr-TR" sz="3200" b="1" dirty="0" err="1"/>
              <a:t>polimeraz</a:t>
            </a:r>
            <a:r>
              <a:rPr lang="tr-TR" altLang="tr-TR" sz="3200" b="1" dirty="0"/>
              <a:t> ve diğer  enzimler görev alır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/>
            <a:r>
              <a:rPr lang="tr-TR" altLang="tr-TR" smtClean="0"/>
              <a:t>DNA polimeraz I </a:t>
            </a:r>
          </a:p>
          <a:p>
            <a:pPr marL="609600" indent="-609600"/>
            <a:r>
              <a:rPr lang="tr-TR" altLang="tr-TR" smtClean="0"/>
              <a:t>1957’de Arthur Kornberg DNA polimerazı keşfetmiştir.</a:t>
            </a:r>
          </a:p>
          <a:p>
            <a:pPr marL="609600" indent="-609600"/>
            <a:r>
              <a:rPr lang="tr-TR" altLang="tr-TR" smtClean="0"/>
              <a:t>DNA polimera I’in varlığında in vitro DNA sentezi için iki gereksinim olduğunu bulmuştur.</a:t>
            </a:r>
          </a:p>
          <a:p>
            <a:pPr marL="609600" indent="-609600">
              <a:buFontTx/>
              <a:buAutoNum type="arabicPeriod"/>
            </a:pPr>
            <a:r>
              <a:rPr lang="tr-TR" altLang="tr-TR" smtClean="0"/>
              <a:t>Dört tip deoksiribonükleozit trifosfat (dATP,dCTP, dGTP, dTTP=dNTP)</a:t>
            </a:r>
          </a:p>
          <a:p>
            <a:pPr marL="609600" indent="-609600">
              <a:buFontTx/>
              <a:buAutoNum type="arabicPeriod"/>
            </a:pPr>
            <a:r>
              <a:rPr lang="tr-TR" altLang="tr-TR" smtClean="0"/>
              <a:t>DNA kalıbı</a:t>
            </a:r>
          </a:p>
        </p:txBody>
      </p:sp>
    </p:spTree>
    <p:extLst>
      <p:ext uri="{BB962C8B-B14F-4D97-AF65-F5344CB8AC3E}">
        <p14:creationId xmlns:p14="http://schemas.microsoft.com/office/powerpoint/2010/main" val="3840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2369</Words>
  <Application>Microsoft Office PowerPoint</Application>
  <PresentationFormat>Geniş ekran</PresentationFormat>
  <Paragraphs>200</Paragraphs>
  <Slides>37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37</vt:i4>
      </vt:variant>
    </vt:vector>
  </HeadingPairs>
  <TitlesOfParts>
    <vt:vector size="41" baseType="lpstr">
      <vt:lpstr>Arial</vt:lpstr>
      <vt:lpstr>Calibri</vt:lpstr>
      <vt:lpstr>Calibri Light</vt:lpstr>
      <vt:lpstr>Office Teması</vt:lpstr>
      <vt:lpstr>B452 Ökaryot Genetiği</vt:lpstr>
      <vt:lpstr>5. HAFTA KONU(LAR)</vt:lpstr>
      <vt:lpstr>PowerPoint Sunusu</vt:lpstr>
      <vt:lpstr>Replikasyon Orijinleri, Çatalları ve Birimleri</vt:lpstr>
      <vt:lpstr>PowerPoint Sunusu</vt:lpstr>
      <vt:lpstr>PowerPoint Sunusu</vt:lpstr>
      <vt:lpstr>PowerPoint Sunusu</vt:lpstr>
      <vt:lpstr>PowerPoint Sunusu</vt:lpstr>
      <vt:lpstr>Bakteride DNA sentezinde üç polimeraz ve diğer  enzimler görev alır</vt:lpstr>
      <vt:lpstr>PowerPoint Sunusu</vt:lpstr>
      <vt:lpstr>PowerPoint Sunusu</vt:lpstr>
      <vt:lpstr>DNA polimeraz II ve III</vt:lpstr>
      <vt:lpstr>PowerPoint Sunusu</vt:lpstr>
      <vt:lpstr>Bakteriyel DNA polimerazların Özelliklerinin karşılaştırılması</vt:lpstr>
      <vt:lpstr>PowerPoint Sunusu</vt:lpstr>
      <vt:lpstr>PowerPoint Sunusu</vt:lpstr>
      <vt:lpstr>PowerPoint Sunusu</vt:lpstr>
      <vt:lpstr>PowerPoint Sunusu</vt:lpstr>
      <vt:lpstr>PowerPoint Sunusu</vt:lpstr>
      <vt:lpstr>DNA polimeraz III holoenziminin Alt Birimleri </vt:lpstr>
      <vt:lpstr>DNA replikasyonu sırasında bir çok karmaşık olayın çözülmesi gerekir</vt:lpstr>
      <vt:lpstr>PowerPoint Sunusu</vt:lpstr>
      <vt:lpstr>PowerPoint Sunusu</vt:lpstr>
      <vt:lpstr>PowerPoint Sunusu</vt:lpstr>
      <vt:lpstr>DNA sarmalı açılmalıdır</vt:lpstr>
      <vt:lpstr>PowerPoint Sunusu</vt:lpstr>
      <vt:lpstr>DNA sentezinin başlaması için RNA primerine ihtiyaç vardır</vt:lpstr>
      <vt:lpstr>Antiparalel zincirlerde DNA sentezi kesintisiz ve kesintili olarak gerçekleşir</vt:lpstr>
      <vt:lpstr>PowerPoint Sunusu</vt:lpstr>
      <vt:lpstr>PowerPoint Sunusu</vt:lpstr>
      <vt:lpstr>PowerPoint Sunusu</vt:lpstr>
      <vt:lpstr>Sentez kesintili ve kesintisiz zincirlerde aynı anda yapılır</vt:lpstr>
      <vt:lpstr>PowerPoint Sunusu</vt:lpstr>
      <vt:lpstr>Ökaryotik DNA sentezi </vt:lpstr>
      <vt:lpstr>Çoklu replikasyon orijini</vt:lpstr>
      <vt:lpstr>PowerPoint Sunusu</vt:lpstr>
      <vt:lpstr>Ökaryotik DNA polimerazlar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B452 Ökaryot Genetiği</dc:title>
  <dc:creator>MeHMeTeReN</dc:creator>
  <cp:lastModifiedBy>MeHMeTeReN</cp:lastModifiedBy>
  <cp:revision>6</cp:revision>
  <dcterms:created xsi:type="dcterms:W3CDTF">2017-12-10T19:27:24Z</dcterms:created>
  <dcterms:modified xsi:type="dcterms:W3CDTF">2018-01-11T22:29:56Z</dcterms:modified>
</cp:coreProperties>
</file>