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64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02AA0-1682-4F42-B7FB-5C79B2C6F47C}" type="datetimeFigureOut">
              <a:rPr lang="tr-TR" smtClean="0"/>
              <a:t>4.03.2018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8C425-6C63-4188-A1A0-2DD6070670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82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 txBox="1">
            <a:spLocks noGrp="1" noChangeArrowheads="1"/>
          </p:cNvSpPr>
          <p:nvPr/>
        </p:nvSpPr>
        <p:spPr bwMode="auto">
          <a:xfrm>
            <a:off x="3860800" y="9444038"/>
            <a:ext cx="295275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117" tIns="46058" rIns="92117" bIns="46058" anchor="b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AE7C0A8A-31B7-4FA6-89B4-3A652C0A7E2A}" type="slidenum">
              <a:rPr lang="tr-TR" altLang="tr-TR" sz="1200">
                <a:solidFill>
                  <a:prstClr val="black"/>
                </a:solidFill>
                <a:latin typeface="Arial" panose="020B0604020202020204" pitchFamily="34" charset="0"/>
              </a:rPr>
              <a:pPr algn="r" eaLnBrk="1" hangingPunct="1"/>
              <a:t>2</a:t>
            </a:fld>
            <a:endParaRPr lang="tr-TR" altLang="tr-TR" sz="12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5123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 txBox="1">
            <a:spLocks noGrp="1" noChangeArrowheads="1"/>
          </p:cNvSpPr>
          <p:nvPr/>
        </p:nvSpPr>
        <p:spPr bwMode="auto">
          <a:xfrm>
            <a:off x="3860800" y="9444038"/>
            <a:ext cx="295275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117" tIns="46058" rIns="92117" bIns="46058" anchor="b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21F66F5-7D20-4534-9555-4D8B1CEBD9C3}" type="slidenum">
              <a:rPr lang="tr-TR" altLang="tr-TR" sz="1200">
                <a:solidFill>
                  <a:prstClr val="black"/>
                </a:solidFill>
                <a:latin typeface="Arial" panose="020B0604020202020204" pitchFamily="34" charset="0"/>
              </a:rPr>
              <a:pPr algn="r" eaLnBrk="1" hangingPunct="1"/>
              <a:t>3</a:t>
            </a:fld>
            <a:endParaRPr lang="tr-TR" altLang="tr-TR" sz="12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22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 txBox="1">
            <a:spLocks noGrp="1" noChangeArrowheads="1"/>
          </p:cNvSpPr>
          <p:nvPr/>
        </p:nvSpPr>
        <p:spPr bwMode="auto">
          <a:xfrm>
            <a:off x="3860800" y="9444038"/>
            <a:ext cx="295275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117" tIns="46058" rIns="92117" bIns="46058" anchor="b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021F66F5-7D20-4534-9555-4D8B1CEBD9C3}" type="slidenum">
              <a:rPr lang="tr-TR" altLang="tr-TR" sz="1200">
                <a:solidFill>
                  <a:prstClr val="black"/>
                </a:solidFill>
                <a:latin typeface="Arial" panose="020B0604020202020204" pitchFamily="34" charset="0"/>
              </a:rPr>
              <a:pPr algn="r" eaLnBrk="1" hangingPunct="1"/>
              <a:t>4</a:t>
            </a:fld>
            <a:endParaRPr lang="tr-TR" altLang="tr-TR" sz="120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010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42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996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1777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609600" y="1481138"/>
            <a:ext cx="10972800" cy="4525962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AAD65-0D4F-468D-9B5B-C12319F8B0CE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3802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Başlık, Küçük Resim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Çevrimiçi Resim Yer Tutucusu 2"/>
          <p:cNvSpPr>
            <a:spLocks noGrp="1"/>
          </p:cNvSpPr>
          <p:nvPr>
            <p:ph type="clipArt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09C19768-CB75-4875-B465-276199FF38B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182088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63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0659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1760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290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2067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912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637052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0E98615-F42B-46F2-AC6A-DAA2B22A4AAA}" type="slidenum">
              <a:rPr lang="tr-TR" smtClean="0">
                <a:solidFill>
                  <a:srgbClr val="637052"/>
                </a:solidFill>
              </a:rPr>
              <a:pPr/>
              <a:t>‹#›</a:t>
            </a:fld>
            <a:endParaRPr lang="tr-TR">
              <a:solidFill>
                <a:srgbClr val="63705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301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65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B82E305-569A-4810-805F-AAB030999731}" type="datetimeFigureOut">
              <a:rPr lang="tr-TR" smtClean="0"/>
              <a:pPr/>
              <a:t>4.03.2018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0E98615-F42B-46F2-AC6A-DAA2B22A4AAA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73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latin typeface="Garamond" panose="02020404030301010803" pitchFamily="18" charset="0"/>
              </a:rPr>
              <a:t>İşletme Yönetimi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41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tr-TR">
                <a:latin typeface="Garamond" panose="02020404030301010803" pitchFamily="18" charset="0"/>
              </a:rPr>
              <a:t>Yönetimin İşlevleri – Kontrol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" y="1481138"/>
            <a:ext cx="12064620" cy="5116512"/>
          </a:xfrm>
        </p:spPr>
        <p:txBody>
          <a:bodyPr anchor="ctr"/>
          <a:lstStyle/>
          <a:p>
            <a:pPr algn="just" eaLnBrk="1" hangingPunct="1">
              <a:lnSpc>
                <a:spcPct val="90000"/>
              </a:lnSpc>
            </a:pPr>
            <a:r>
              <a:rPr lang="tr-TR" altLang="tr-TR" sz="3600" b="1" dirty="0">
                <a:latin typeface="Garamond" panose="02020404030301010803" pitchFamily="18" charset="0"/>
              </a:rPr>
              <a:t>KONTROL</a:t>
            </a:r>
          </a:p>
          <a:p>
            <a:pPr marL="817563" lvl="1" indent="-457200" algn="just"/>
            <a:r>
              <a:rPr lang="tr-TR" altLang="tr-TR" sz="4000" i="1" dirty="0">
                <a:latin typeface="Garamond" panose="02020404030301010803" pitchFamily="18" charset="0"/>
              </a:rPr>
              <a:t>Sonuçların amaçlara ve planlara uygun olup olmadığının denetim süreci. Başka bir deyişle standartlara kıyasla işletmenin performansını ölçmek ve gerektiğinde düzeltici önlemler almak</a:t>
            </a:r>
          </a:p>
          <a:p>
            <a:pPr marL="817563" lvl="1" indent="-457200" algn="just"/>
            <a:endParaRPr lang="tr-TR" altLang="tr-TR" i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050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/>
          </p:cNvSpPr>
          <p:nvPr>
            <p:ph type="title"/>
          </p:nvPr>
        </p:nvSpPr>
        <p:spPr bwMode="auto">
          <a:xfrm>
            <a:off x="1192213" y="-182562"/>
            <a:ext cx="10972800" cy="1143000"/>
          </a:xfrm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tr-TR" dirty="0">
                <a:latin typeface="Garamond" panose="02020404030301010803" pitchFamily="18" charset="0"/>
              </a:rPr>
              <a:t>Yönetimin İşlevleri - Kontrol</a:t>
            </a:r>
          </a:p>
        </p:txBody>
      </p:sp>
      <p:sp>
        <p:nvSpPr>
          <p:cNvPr id="34819" name="Text Box 4"/>
          <p:cNvSpPr txBox="1">
            <a:spLocks noChangeArrowheads="1"/>
          </p:cNvSpPr>
          <p:nvPr/>
        </p:nvSpPr>
        <p:spPr bwMode="auto">
          <a:xfrm>
            <a:off x="4499769" y="1298576"/>
            <a:ext cx="3133725" cy="466725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Amaçların  belirlenmesi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4820" name="Text Box 5"/>
          <p:cNvSpPr txBox="1">
            <a:spLocks noChangeArrowheads="1"/>
          </p:cNvSpPr>
          <p:nvPr/>
        </p:nvSpPr>
        <p:spPr bwMode="auto">
          <a:xfrm>
            <a:off x="3560764" y="2187576"/>
            <a:ext cx="5011737" cy="466725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Performans standartlarının belirlenmesi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4821" name="Text Box 6"/>
          <p:cNvSpPr txBox="1">
            <a:spLocks noChangeArrowheads="1"/>
          </p:cNvSpPr>
          <p:nvPr/>
        </p:nvSpPr>
        <p:spPr bwMode="auto">
          <a:xfrm>
            <a:off x="3287714" y="4187826"/>
            <a:ext cx="5578475" cy="466725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Performans ve standartların karşılaştırılması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4823" name="Text Box 8"/>
          <p:cNvSpPr txBox="1">
            <a:spLocks noChangeArrowheads="1"/>
          </p:cNvSpPr>
          <p:nvPr/>
        </p:nvSpPr>
        <p:spPr bwMode="auto">
          <a:xfrm>
            <a:off x="4365626" y="3178176"/>
            <a:ext cx="3414713" cy="466725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Performansların ölçülmesi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8923" name="Text Box 23"/>
          <p:cNvSpPr txBox="1">
            <a:spLocks noChangeArrowheads="1"/>
          </p:cNvSpPr>
          <p:nvPr/>
        </p:nvSpPr>
        <p:spPr bwMode="auto">
          <a:xfrm>
            <a:off x="4468813" y="6165850"/>
            <a:ext cx="3211512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600" b="1">
                <a:solidFill>
                  <a:srgbClr val="FF9933"/>
                </a:solidFill>
                <a:latin typeface="Times New Roman" panose="02020603050405020304" pitchFamily="18" charset="0"/>
              </a:rPr>
              <a:t>Geri Yönelik Kontrol</a:t>
            </a:r>
            <a:endParaRPr lang="en-US" altLang="tr-TR" sz="2600" b="1">
              <a:solidFill>
                <a:srgbClr val="FF9933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38924" name="AutoShape 24"/>
          <p:cNvCxnSpPr>
            <a:cxnSpLocks noChangeShapeType="1"/>
            <a:stCxn id="34819" idx="2"/>
            <a:endCxn id="34820" idx="0"/>
          </p:cNvCxnSpPr>
          <p:nvPr/>
        </p:nvCxnSpPr>
        <p:spPr bwMode="auto">
          <a:xfrm>
            <a:off x="6066632" y="1765301"/>
            <a:ext cx="1" cy="422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25" name="AutoShape 25"/>
          <p:cNvCxnSpPr>
            <a:cxnSpLocks noChangeShapeType="1"/>
            <a:stCxn id="34820" idx="2"/>
            <a:endCxn id="34823" idx="0"/>
          </p:cNvCxnSpPr>
          <p:nvPr/>
        </p:nvCxnSpPr>
        <p:spPr bwMode="auto">
          <a:xfrm>
            <a:off x="6067425" y="2654301"/>
            <a:ext cx="6350" cy="523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26" name="AutoShape 26"/>
          <p:cNvCxnSpPr>
            <a:cxnSpLocks noChangeShapeType="1"/>
            <a:stCxn id="34823" idx="2"/>
            <a:endCxn id="34821" idx="0"/>
          </p:cNvCxnSpPr>
          <p:nvPr/>
        </p:nvCxnSpPr>
        <p:spPr bwMode="auto">
          <a:xfrm>
            <a:off x="6073776" y="3644901"/>
            <a:ext cx="3175" cy="542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472669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/>
          </p:cNvSpPr>
          <p:nvPr>
            <p:ph type="title"/>
          </p:nvPr>
        </p:nvSpPr>
        <p:spPr bwMode="auto">
          <a:xfrm>
            <a:off x="1192213" y="-182562"/>
            <a:ext cx="10972800" cy="1143000"/>
          </a:xfrm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>
              <a:defRPr/>
            </a:pPr>
            <a:r>
              <a:rPr lang="tr-TR" dirty="0">
                <a:latin typeface="Garamond" panose="02020404030301010803" pitchFamily="18" charset="0"/>
              </a:rPr>
              <a:t>Yönetimin İşlevleri - Kontrol</a:t>
            </a:r>
          </a:p>
        </p:txBody>
      </p:sp>
      <p:sp>
        <p:nvSpPr>
          <p:cNvPr id="34819" name="Text Box 4"/>
          <p:cNvSpPr txBox="1">
            <a:spLocks noChangeArrowheads="1"/>
          </p:cNvSpPr>
          <p:nvPr/>
        </p:nvSpPr>
        <p:spPr bwMode="auto">
          <a:xfrm>
            <a:off x="4499769" y="1298576"/>
            <a:ext cx="3133725" cy="466725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Amaçların  belirlenmesi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4820" name="Text Box 5"/>
          <p:cNvSpPr txBox="1">
            <a:spLocks noChangeArrowheads="1"/>
          </p:cNvSpPr>
          <p:nvPr/>
        </p:nvSpPr>
        <p:spPr bwMode="auto">
          <a:xfrm>
            <a:off x="3560764" y="2187576"/>
            <a:ext cx="5011737" cy="466725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Performans standartlarının belirlenmesi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4821" name="Text Box 6"/>
          <p:cNvSpPr txBox="1">
            <a:spLocks noChangeArrowheads="1"/>
          </p:cNvSpPr>
          <p:nvPr/>
        </p:nvSpPr>
        <p:spPr bwMode="auto">
          <a:xfrm>
            <a:off x="3287714" y="4187826"/>
            <a:ext cx="5578475" cy="466725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Performans ve standartların karşılaştırılması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8918" name="Text Box 7"/>
          <p:cNvSpPr txBox="1">
            <a:spLocks noChangeArrowheads="1"/>
          </p:cNvSpPr>
          <p:nvPr/>
        </p:nvSpPr>
        <p:spPr bwMode="auto">
          <a:xfrm>
            <a:off x="4330700" y="5483226"/>
            <a:ext cx="1073150" cy="466725"/>
          </a:xfrm>
          <a:prstGeom prst="rect">
            <a:avLst/>
          </a:prstGeom>
          <a:solidFill>
            <a:srgbClr val="00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Devam</a:t>
            </a:r>
            <a:endParaRPr lang="en-US" altLang="tr-TR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823" name="Text Box 8"/>
          <p:cNvSpPr txBox="1">
            <a:spLocks noChangeArrowheads="1"/>
          </p:cNvSpPr>
          <p:nvPr/>
        </p:nvSpPr>
        <p:spPr bwMode="auto">
          <a:xfrm>
            <a:off x="4365626" y="3178176"/>
            <a:ext cx="3414713" cy="466725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400" dirty="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Performansların ölçülmesi</a:t>
            </a:r>
            <a:endParaRPr lang="en-US" sz="2400" dirty="0">
              <a:solidFill>
                <a:srgbClr val="00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8920" name="Text Box 9"/>
          <p:cNvSpPr txBox="1">
            <a:spLocks noChangeArrowheads="1"/>
          </p:cNvSpPr>
          <p:nvPr/>
        </p:nvSpPr>
        <p:spPr bwMode="auto">
          <a:xfrm>
            <a:off x="6130926" y="5483226"/>
            <a:ext cx="2297113" cy="466725"/>
          </a:xfrm>
          <a:prstGeom prst="rect">
            <a:avLst/>
          </a:prstGeom>
          <a:solidFill>
            <a:srgbClr val="00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rPr>
              <a:t>Düzeltmeleri yap</a:t>
            </a:r>
            <a:endParaRPr lang="en-US" altLang="tr-TR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921" name="Text Box 15"/>
          <p:cNvSpPr txBox="1">
            <a:spLocks noChangeArrowheads="1"/>
          </p:cNvSpPr>
          <p:nvPr/>
        </p:nvSpPr>
        <p:spPr bwMode="auto">
          <a:xfrm>
            <a:off x="3890963" y="4843463"/>
            <a:ext cx="9953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400" i="1">
                <a:solidFill>
                  <a:srgbClr val="000000"/>
                </a:solidFill>
                <a:latin typeface="Times New Roman" panose="02020603050405020304" pitchFamily="18" charset="0"/>
              </a:rPr>
              <a:t>Yeterli</a:t>
            </a:r>
            <a:endParaRPr lang="en-US" altLang="tr-TR" sz="2400" i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922" name="Text Box 16"/>
          <p:cNvSpPr txBox="1">
            <a:spLocks noChangeArrowheads="1"/>
          </p:cNvSpPr>
          <p:nvPr/>
        </p:nvSpPr>
        <p:spPr bwMode="auto">
          <a:xfrm>
            <a:off x="7453313" y="4797425"/>
            <a:ext cx="1149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400" i="1">
                <a:solidFill>
                  <a:srgbClr val="000000"/>
                </a:solidFill>
                <a:latin typeface="Times New Roman" panose="02020603050405020304" pitchFamily="18" charset="0"/>
              </a:rPr>
              <a:t>Yetersiz</a:t>
            </a:r>
            <a:endParaRPr lang="en-US" altLang="tr-TR" sz="2400" i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8923" name="Text Box 23"/>
          <p:cNvSpPr txBox="1">
            <a:spLocks noChangeArrowheads="1"/>
          </p:cNvSpPr>
          <p:nvPr/>
        </p:nvSpPr>
        <p:spPr bwMode="auto">
          <a:xfrm>
            <a:off x="4468813" y="6165850"/>
            <a:ext cx="3211512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600" b="1">
                <a:solidFill>
                  <a:srgbClr val="FF9933"/>
                </a:solidFill>
                <a:latin typeface="Times New Roman" panose="02020603050405020304" pitchFamily="18" charset="0"/>
              </a:rPr>
              <a:t>Geri Yönelik Kontrol</a:t>
            </a:r>
            <a:endParaRPr lang="en-US" altLang="tr-TR" sz="2600" b="1">
              <a:solidFill>
                <a:srgbClr val="FF9933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38924" name="AutoShape 24"/>
          <p:cNvCxnSpPr>
            <a:cxnSpLocks noChangeShapeType="1"/>
            <a:stCxn id="34819" idx="2"/>
            <a:endCxn id="34820" idx="0"/>
          </p:cNvCxnSpPr>
          <p:nvPr/>
        </p:nvCxnSpPr>
        <p:spPr bwMode="auto">
          <a:xfrm>
            <a:off x="6066632" y="1765301"/>
            <a:ext cx="1" cy="422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25" name="AutoShape 25"/>
          <p:cNvCxnSpPr>
            <a:cxnSpLocks noChangeShapeType="1"/>
            <a:stCxn id="34820" idx="2"/>
            <a:endCxn id="34823" idx="0"/>
          </p:cNvCxnSpPr>
          <p:nvPr/>
        </p:nvCxnSpPr>
        <p:spPr bwMode="auto">
          <a:xfrm>
            <a:off x="6067425" y="2654301"/>
            <a:ext cx="6350" cy="523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26" name="AutoShape 26"/>
          <p:cNvCxnSpPr>
            <a:cxnSpLocks noChangeShapeType="1"/>
            <a:stCxn id="34823" idx="2"/>
            <a:endCxn id="34821" idx="0"/>
          </p:cNvCxnSpPr>
          <p:nvPr/>
        </p:nvCxnSpPr>
        <p:spPr bwMode="auto">
          <a:xfrm>
            <a:off x="6073776" y="3644901"/>
            <a:ext cx="3175" cy="5429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27" name="AutoShape 27"/>
          <p:cNvCxnSpPr>
            <a:cxnSpLocks noChangeShapeType="1"/>
            <a:stCxn id="34821" idx="2"/>
            <a:endCxn id="38918" idx="0"/>
          </p:cNvCxnSpPr>
          <p:nvPr/>
        </p:nvCxnSpPr>
        <p:spPr bwMode="auto">
          <a:xfrm flipH="1">
            <a:off x="4867276" y="4654551"/>
            <a:ext cx="1209675" cy="828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28" name="AutoShape 28"/>
          <p:cNvCxnSpPr>
            <a:cxnSpLocks noChangeShapeType="1"/>
            <a:stCxn id="34821" idx="2"/>
            <a:endCxn id="38920" idx="0"/>
          </p:cNvCxnSpPr>
          <p:nvPr/>
        </p:nvCxnSpPr>
        <p:spPr bwMode="auto">
          <a:xfrm>
            <a:off x="6076951" y="4654551"/>
            <a:ext cx="1203325" cy="828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29" name="AutoShape 29"/>
          <p:cNvCxnSpPr>
            <a:cxnSpLocks noChangeShapeType="1"/>
          </p:cNvCxnSpPr>
          <p:nvPr/>
        </p:nvCxnSpPr>
        <p:spPr bwMode="auto">
          <a:xfrm rot="10800000" flipH="1">
            <a:off x="4125516" y="1552576"/>
            <a:ext cx="169069" cy="4184650"/>
          </a:xfrm>
          <a:prstGeom prst="bentConnector3">
            <a:avLst>
              <a:gd name="adj1" fmla="val -13521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30" name="AutoShape 30"/>
          <p:cNvCxnSpPr>
            <a:cxnSpLocks noChangeShapeType="1"/>
            <a:stCxn id="38920" idx="3"/>
            <a:endCxn id="34819" idx="3"/>
          </p:cNvCxnSpPr>
          <p:nvPr/>
        </p:nvCxnSpPr>
        <p:spPr bwMode="auto">
          <a:xfrm flipH="1" flipV="1">
            <a:off x="7633494" y="1531939"/>
            <a:ext cx="794545" cy="4184650"/>
          </a:xfrm>
          <a:prstGeom prst="bentConnector3">
            <a:avLst>
              <a:gd name="adj1" fmla="val -2877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297010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61368" y="2495740"/>
            <a:ext cx="10797661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		          	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Eskişehir Çevre ve Şehircilik İl Müdürlüğü</a:t>
            </a:r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VERİMLİLİK</a:t>
            </a:r>
          </a:p>
        </p:txBody>
      </p:sp>
      <p:sp>
        <p:nvSpPr>
          <p:cNvPr id="5" name="Dikdörtgen 4"/>
          <p:cNvSpPr/>
          <p:nvPr/>
        </p:nvSpPr>
        <p:spPr>
          <a:xfrm>
            <a:off x="2255573" y="2852786"/>
            <a:ext cx="1824203" cy="13683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u="sng" dirty="0">
                <a:solidFill>
                  <a:srgbClr val="000000"/>
                </a:solidFill>
              </a:rPr>
              <a:t>Malzeme</a:t>
            </a:r>
          </a:p>
          <a:p>
            <a:pPr algn="ctr"/>
            <a:r>
              <a:rPr lang="tr-TR" u="sng" dirty="0">
                <a:solidFill>
                  <a:srgbClr val="000000"/>
                </a:solidFill>
              </a:rPr>
              <a:t>İşgücü</a:t>
            </a:r>
          </a:p>
          <a:p>
            <a:pPr algn="ctr"/>
            <a:r>
              <a:rPr lang="tr-TR" u="sng" dirty="0">
                <a:solidFill>
                  <a:srgbClr val="000000"/>
                </a:solidFill>
              </a:rPr>
              <a:t>Enerji</a:t>
            </a:r>
          </a:p>
          <a:p>
            <a:pPr algn="ctr"/>
            <a:r>
              <a:rPr lang="tr-TR" u="sng" dirty="0">
                <a:solidFill>
                  <a:srgbClr val="000000"/>
                </a:solidFill>
              </a:rPr>
              <a:t>Bilgi</a:t>
            </a:r>
          </a:p>
        </p:txBody>
      </p:sp>
      <p:sp>
        <p:nvSpPr>
          <p:cNvPr id="6" name="Dikdörtgen 5"/>
          <p:cNvSpPr/>
          <p:nvPr/>
        </p:nvSpPr>
        <p:spPr>
          <a:xfrm>
            <a:off x="7977088" y="2910370"/>
            <a:ext cx="1728192" cy="1107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rgbClr val="000000"/>
                </a:solidFill>
              </a:rPr>
              <a:t>Ürünler</a:t>
            </a:r>
          </a:p>
          <a:p>
            <a:pPr algn="ctr"/>
            <a:r>
              <a:rPr lang="tr-TR" dirty="0">
                <a:solidFill>
                  <a:srgbClr val="000000"/>
                </a:solidFill>
              </a:rPr>
              <a:t>Hizmetler</a:t>
            </a:r>
          </a:p>
        </p:txBody>
      </p:sp>
      <p:sp>
        <p:nvSpPr>
          <p:cNvPr id="7" name="Dikdörtgen 6"/>
          <p:cNvSpPr/>
          <p:nvPr/>
        </p:nvSpPr>
        <p:spPr>
          <a:xfrm>
            <a:off x="5242587" y="2897088"/>
            <a:ext cx="1621499" cy="1107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solidFill>
                  <a:srgbClr val="000000"/>
                </a:solidFill>
              </a:rPr>
              <a:t>Dönüşüm Sistemi</a:t>
            </a:r>
          </a:p>
        </p:txBody>
      </p:sp>
      <p:sp>
        <p:nvSpPr>
          <p:cNvPr id="8" name="Sağ Ok 7"/>
          <p:cNvSpPr/>
          <p:nvPr/>
        </p:nvSpPr>
        <p:spPr>
          <a:xfrm>
            <a:off x="623392" y="3067669"/>
            <a:ext cx="1488251" cy="793378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000000"/>
                </a:solidFill>
              </a:rPr>
              <a:t>Girdiler</a:t>
            </a:r>
          </a:p>
        </p:txBody>
      </p:sp>
      <p:sp>
        <p:nvSpPr>
          <p:cNvPr id="9" name="Sağ Ok 8"/>
          <p:cNvSpPr/>
          <p:nvPr/>
        </p:nvSpPr>
        <p:spPr>
          <a:xfrm>
            <a:off x="9936427" y="3042257"/>
            <a:ext cx="1632181" cy="674439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000000"/>
                </a:solidFill>
              </a:rPr>
              <a:t>Çıktılar</a:t>
            </a:r>
          </a:p>
        </p:txBody>
      </p:sp>
      <p:cxnSp>
        <p:nvCxnSpPr>
          <p:cNvPr id="11" name="Düz Ok Bağlayıcısı 10"/>
          <p:cNvCxnSpPr/>
          <p:nvPr/>
        </p:nvCxnSpPr>
        <p:spPr>
          <a:xfrm>
            <a:off x="4079776" y="3451076"/>
            <a:ext cx="110033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/>
          <p:nvPr/>
        </p:nvCxnSpPr>
        <p:spPr>
          <a:xfrm>
            <a:off x="6864085" y="3451076"/>
            <a:ext cx="1100336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Düz Ok Bağlayıcısı 21"/>
          <p:cNvCxnSpPr/>
          <p:nvPr/>
        </p:nvCxnSpPr>
        <p:spPr>
          <a:xfrm flipV="1">
            <a:off x="3226544" y="4221088"/>
            <a:ext cx="0" cy="6086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26"/>
          <p:cNvCxnSpPr/>
          <p:nvPr/>
        </p:nvCxnSpPr>
        <p:spPr>
          <a:xfrm flipV="1">
            <a:off x="3226544" y="4797152"/>
            <a:ext cx="5612837" cy="3255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Düz Bağlayıcı 28"/>
          <p:cNvCxnSpPr/>
          <p:nvPr/>
        </p:nvCxnSpPr>
        <p:spPr>
          <a:xfrm flipV="1">
            <a:off x="8871115" y="4037620"/>
            <a:ext cx="0" cy="75953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etin kutusu 9"/>
          <p:cNvSpPr txBox="1"/>
          <p:nvPr/>
        </p:nvSpPr>
        <p:spPr>
          <a:xfrm>
            <a:off x="4936266" y="4460376"/>
            <a:ext cx="2234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000000"/>
                </a:solidFill>
              </a:rPr>
              <a:t>Geri Bildirim</a:t>
            </a:r>
          </a:p>
        </p:txBody>
      </p:sp>
    </p:spTree>
    <p:extLst>
      <p:ext uri="{BB962C8B-B14F-4D97-AF65-F5344CB8AC3E}">
        <p14:creationId xmlns:p14="http://schemas.microsoft.com/office/powerpoint/2010/main" val="4290609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23392" y="2692038"/>
            <a:ext cx="10797661" cy="34506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2600" dirty="0"/>
              <a:t>Bir üretim sürecinde elde edilen mal ve hizmetler (çıktılar)  ile kaynaklar (girdiler) arasındaki ilişkidir.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Eskişehir Çevre ve Şehircilik İl Müdürlüğü</a:t>
            </a:r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VERİMLİLİK</a:t>
            </a:r>
          </a:p>
        </p:txBody>
      </p:sp>
    </p:spTree>
    <p:extLst>
      <p:ext uri="{BB962C8B-B14F-4D97-AF65-F5344CB8AC3E}">
        <p14:creationId xmlns:p14="http://schemas.microsoft.com/office/powerpoint/2010/main" val="173385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103446" y="2780928"/>
            <a:ext cx="9877777" cy="3456384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sz="2600" dirty="0"/>
              <a:t>Verimlilik = Çıktı/Girdi </a:t>
            </a:r>
          </a:p>
          <a:p>
            <a:pPr marL="0" indent="0">
              <a:buNone/>
            </a:pPr>
            <a:endParaRPr lang="tr-TR" sz="2600" dirty="0"/>
          </a:p>
          <a:p>
            <a:r>
              <a:rPr lang="tr-TR" sz="2600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Eskişehir Çevre ve Şehircilik İl Müdürlüğü</a:t>
            </a:r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VERİMLİLİK VE ÜRETİM</a:t>
            </a:r>
          </a:p>
        </p:txBody>
      </p:sp>
    </p:spTree>
    <p:extLst>
      <p:ext uri="{BB962C8B-B14F-4D97-AF65-F5344CB8AC3E}">
        <p14:creationId xmlns:p14="http://schemas.microsoft.com/office/powerpoint/2010/main" val="3735967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103446" y="2780928"/>
            <a:ext cx="9877777" cy="3456384"/>
          </a:xfrm>
        </p:spPr>
        <p:txBody>
          <a:bodyPr>
            <a:normAutofit/>
          </a:bodyPr>
          <a:lstStyle/>
          <a:p>
            <a:endParaRPr lang="tr-TR" dirty="0"/>
          </a:p>
          <a:p>
            <a:pPr marL="0" indent="0">
              <a:buNone/>
            </a:pPr>
            <a:endParaRPr lang="tr-TR" sz="2600" dirty="0"/>
          </a:p>
          <a:p>
            <a:r>
              <a:rPr lang="tr-TR" sz="2600" dirty="0"/>
              <a:t>Prodüktivite terimi genellikle üretim terimi ile karıştırılır. Daha fazla üretim daha yüksek verimlilik gibi algılanır. Bu her zaman doğru değildir.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Eskişehir Çevre ve Şehircilik İl Müdürlüğü</a:t>
            </a:r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VERİMLİLİK VE ÜRETİM</a:t>
            </a:r>
          </a:p>
        </p:txBody>
      </p:sp>
    </p:spTree>
    <p:extLst>
      <p:ext uri="{BB962C8B-B14F-4D97-AF65-F5344CB8AC3E}">
        <p14:creationId xmlns:p14="http://schemas.microsoft.com/office/powerpoint/2010/main" val="4239389547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166</Words>
  <Application>Microsoft Office PowerPoint</Application>
  <PresentationFormat>Geniş ekran</PresentationFormat>
  <Paragraphs>55</Paragraphs>
  <Slides>8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Garamond</vt:lpstr>
      <vt:lpstr>Times New Roman</vt:lpstr>
      <vt:lpstr>Geçmişe bakış</vt:lpstr>
      <vt:lpstr>İşletme Yönetimi</vt:lpstr>
      <vt:lpstr>Yönetimin İşlevleri – Kontrol</vt:lpstr>
      <vt:lpstr>Yönetimin İşlevleri - Kontrol</vt:lpstr>
      <vt:lpstr>Yönetimin İşlevleri - Kontrol</vt:lpstr>
      <vt:lpstr>VERİMLİLİK</vt:lpstr>
      <vt:lpstr>VERİMLİLİK</vt:lpstr>
      <vt:lpstr>VERİMLİLİK VE ÜRETİM</vt:lpstr>
      <vt:lpstr>VERİMLİLİK VE ÜRETİM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İşletme Yönetimi</dc:title>
  <dc:creator>emir üner</dc:creator>
  <cp:lastModifiedBy>emir</cp:lastModifiedBy>
  <cp:revision>7</cp:revision>
  <dcterms:created xsi:type="dcterms:W3CDTF">2017-10-29T12:36:35Z</dcterms:created>
  <dcterms:modified xsi:type="dcterms:W3CDTF">2018-03-04T12:08:36Z</dcterms:modified>
</cp:coreProperties>
</file>