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58" r:id="rId4"/>
    <p:sldId id="262" r:id="rId5"/>
    <p:sldId id="259" r:id="rId6"/>
    <p:sldId id="263" r:id="rId7"/>
    <p:sldId id="264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21.09.19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660066"/>
                </a:solidFill>
              </a:rPr>
              <a:t>TÜRK DIŞ POLİTİKASI I (</a:t>
            </a:r>
            <a:r>
              <a:rPr lang="en-US" sz="4000" dirty="0" err="1" smtClean="0">
                <a:solidFill>
                  <a:srgbClr val="660066"/>
                </a:solidFill>
              </a:rPr>
              <a:t>Güz</a:t>
            </a:r>
            <a:r>
              <a:rPr lang="en-US" sz="4000" smtClean="0">
                <a:solidFill>
                  <a:srgbClr val="660066"/>
                </a:solidFill>
              </a:rPr>
              <a:t> </a:t>
            </a:r>
            <a:r>
              <a:rPr lang="en-US" sz="4000" smtClean="0">
                <a:solidFill>
                  <a:srgbClr val="660066"/>
                </a:solidFill>
              </a:rPr>
              <a:t>2019-2020)</a:t>
            </a:r>
            <a:endParaRPr lang="en-US" sz="4000" dirty="0">
              <a:solidFill>
                <a:srgbClr val="6600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en-US" sz="2800" dirty="0" smtClean="0">
              <a:solidFill>
                <a:srgbClr val="660066"/>
              </a:solidFill>
            </a:endParaRPr>
          </a:p>
          <a:p>
            <a:pPr algn="ctr"/>
            <a:r>
              <a:rPr lang="en-US" sz="2800" smtClean="0">
                <a:solidFill>
                  <a:srgbClr val="660066"/>
                </a:solidFill>
              </a:rPr>
              <a:t>10. </a:t>
            </a:r>
            <a:r>
              <a:rPr lang="en-US" sz="2800" dirty="0" err="1">
                <a:solidFill>
                  <a:srgbClr val="660066"/>
                </a:solidFill>
              </a:rPr>
              <a:t>Hafta</a:t>
            </a:r>
            <a:r>
              <a:rPr lang="en-US" sz="2800" dirty="0">
                <a:solidFill>
                  <a:srgbClr val="660066"/>
                </a:solidFill>
              </a:rPr>
              <a:t>: </a:t>
            </a:r>
            <a:r>
              <a:rPr lang="en-US" sz="2800" dirty="0" err="1">
                <a:solidFill>
                  <a:srgbClr val="660066"/>
                </a:solidFill>
              </a:rPr>
              <a:t>Savaş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Kaosunda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Türkiye</a:t>
            </a:r>
            <a:r>
              <a:rPr lang="en-US" sz="2800" dirty="0">
                <a:solidFill>
                  <a:srgbClr val="660066"/>
                </a:solidFill>
              </a:rPr>
              <a:t>: </a:t>
            </a:r>
            <a:r>
              <a:rPr lang="en-US" sz="2800" dirty="0" err="1">
                <a:solidFill>
                  <a:srgbClr val="660066"/>
                </a:solidFill>
              </a:rPr>
              <a:t>Göreli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Özerklik</a:t>
            </a:r>
            <a:r>
              <a:rPr lang="en-US" sz="2800" dirty="0">
                <a:solidFill>
                  <a:srgbClr val="660066"/>
                </a:solidFill>
              </a:rPr>
              <a:t> 2 (1939-</a:t>
            </a:r>
            <a:r>
              <a:rPr lang="en-US" sz="2800" dirty="0" smtClean="0">
                <a:solidFill>
                  <a:srgbClr val="660066"/>
                </a:solidFill>
              </a:rPr>
              <a:t>1945)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17806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rgbClr val="660066"/>
                </a:solidFill>
              </a:rPr>
              <a:t>Savaş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Kaosunda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Türkiye</a:t>
            </a:r>
            <a:r>
              <a:rPr lang="en-US" sz="2800" dirty="0" smtClean="0">
                <a:solidFill>
                  <a:srgbClr val="660066"/>
                </a:solidFill>
              </a:rPr>
              <a:t>: </a:t>
            </a:r>
            <a:r>
              <a:rPr lang="en-US" sz="2800" dirty="0" err="1" smtClean="0">
                <a:solidFill>
                  <a:srgbClr val="660066"/>
                </a:solidFill>
              </a:rPr>
              <a:t>Göreli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Özerklik</a:t>
            </a:r>
            <a:r>
              <a:rPr lang="en-US" sz="2800" dirty="0" smtClean="0">
                <a:solidFill>
                  <a:srgbClr val="660066"/>
                </a:solidFill>
              </a:rPr>
              <a:t> 2 (1939-1945)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Ortam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Dinamikler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-II. </a:t>
            </a:r>
            <a:r>
              <a:rPr lang="en-US" dirty="0" err="1" smtClean="0"/>
              <a:t>Dünya</a:t>
            </a:r>
            <a:r>
              <a:rPr lang="en-US" dirty="0" smtClean="0"/>
              <a:t> </a:t>
            </a:r>
            <a:r>
              <a:rPr lang="en-US" dirty="0" err="1" smtClean="0"/>
              <a:t>Savaşı’nın</a:t>
            </a:r>
            <a:r>
              <a:rPr lang="en-US" dirty="0" smtClean="0"/>
              <a:t> </a:t>
            </a:r>
            <a:r>
              <a:rPr lang="en-US" dirty="0" err="1" smtClean="0"/>
              <a:t>nedenleri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Savaşın</a:t>
            </a:r>
            <a:r>
              <a:rPr lang="en-US" dirty="0" smtClean="0"/>
              <a:t> </a:t>
            </a:r>
            <a:r>
              <a:rPr lang="en-US" dirty="0" err="1" smtClean="0"/>
              <a:t>gidişatı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İç</a:t>
            </a:r>
            <a:r>
              <a:rPr lang="en-US" dirty="0" smtClean="0"/>
              <a:t> </a:t>
            </a:r>
            <a:r>
              <a:rPr lang="en-US" dirty="0" err="1" smtClean="0"/>
              <a:t>Ortam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Dinamikler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Ekonomi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Siyaset</a:t>
            </a:r>
            <a:endParaRPr lang="en-US" dirty="0" smtClean="0"/>
          </a:p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744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>
                <a:solidFill>
                  <a:srgbClr val="660066"/>
                </a:solidFill>
              </a:rPr>
              <a:t>Savaş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Kaosunda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Türkiye</a:t>
            </a:r>
            <a:r>
              <a:rPr lang="en-US" sz="2800" dirty="0">
                <a:solidFill>
                  <a:srgbClr val="660066"/>
                </a:solidFill>
              </a:rPr>
              <a:t>: </a:t>
            </a:r>
            <a:r>
              <a:rPr lang="en-US" sz="2800" dirty="0" err="1">
                <a:solidFill>
                  <a:srgbClr val="660066"/>
                </a:solidFill>
              </a:rPr>
              <a:t>Göreli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Özerklik</a:t>
            </a:r>
            <a:r>
              <a:rPr lang="en-US" sz="2800" dirty="0">
                <a:solidFill>
                  <a:srgbClr val="660066"/>
                </a:solidFill>
              </a:rPr>
              <a:t> 2 (1939-1945)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Dönemin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Politikası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amaç</a:t>
            </a:r>
            <a:r>
              <a:rPr lang="en-US" dirty="0" smtClean="0"/>
              <a:t> </a:t>
            </a:r>
            <a:r>
              <a:rPr lang="en-US" dirty="0" err="1"/>
              <a:t>v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strateji</a:t>
            </a:r>
            <a:r>
              <a:rPr lang="en-US" dirty="0" smtClean="0"/>
              <a:t>: “</a:t>
            </a:r>
            <a:r>
              <a:rPr lang="en-US" dirty="0" err="1" smtClean="0"/>
              <a:t>Savaş</a:t>
            </a:r>
            <a:r>
              <a:rPr lang="en-US" dirty="0" smtClean="0"/>
              <a:t> </a:t>
            </a:r>
            <a:r>
              <a:rPr lang="en-US" dirty="0" err="1" smtClean="0"/>
              <a:t>dışılık</a:t>
            </a:r>
            <a:r>
              <a:rPr lang="en-US" dirty="0" smtClean="0"/>
              <a:t>” </a:t>
            </a:r>
            <a:r>
              <a:rPr lang="en-US" dirty="0" err="1" smtClean="0"/>
              <a:t>ve</a:t>
            </a:r>
            <a:r>
              <a:rPr lang="en-US" dirty="0" smtClean="0"/>
              <a:t> “</a:t>
            </a:r>
            <a:r>
              <a:rPr lang="en-US" dirty="0" err="1" smtClean="0"/>
              <a:t>işgale</a:t>
            </a:r>
            <a:r>
              <a:rPr lang="en-US" dirty="0" smtClean="0"/>
              <a:t> </a:t>
            </a:r>
            <a:r>
              <a:rPr lang="en-US" dirty="0" err="1" smtClean="0"/>
              <a:t>uğramamak</a:t>
            </a:r>
            <a:r>
              <a:rPr lang="en-US" dirty="0" smtClean="0"/>
              <a:t>”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taktikler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Hukuksal</a:t>
            </a:r>
            <a:r>
              <a:rPr lang="en-US" dirty="0" smtClean="0"/>
              <a:t> </a:t>
            </a:r>
            <a:r>
              <a:rPr lang="en-US" dirty="0" err="1" smtClean="0"/>
              <a:t>gerekçeler</a:t>
            </a:r>
            <a:r>
              <a:rPr lang="en-US" dirty="0" smtClean="0"/>
              <a:t>: 1939 </a:t>
            </a:r>
            <a:r>
              <a:rPr lang="en-US" dirty="0" err="1" smtClean="0"/>
              <a:t>Üçlü</a:t>
            </a:r>
            <a:r>
              <a:rPr lang="en-US" dirty="0" smtClean="0"/>
              <a:t> </a:t>
            </a:r>
            <a:r>
              <a:rPr lang="en-US" dirty="0" err="1" smtClean="0"/>
              <a:t>İttifakı’nın</a:t>
            </a:r>
            <a:r>
              <a:rPr lang="en-US" dirty="0" smtClean="0"/>
              <a:t> </a:t>
            </a:r>
            <a:r>
              <a:rPr lang="en-US" dirty="0" err="1" smtClean="0"/>
              <a:t>incelenmesi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8634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>
                <a:solidFill>
                  <a:srgbClr val="660066"/>
                </a:solidFill>
              </a:rPr>
              <a:t>Savaş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Kaosunda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Türkiye</a:t>
            </a:r>
            <a:r>
              <a:rPr lang="en-US" sz="2800" dirty="0">
                <a:solidFill>
                  <a:srgbClr val="660066"/>
                </a:solidFill>
              </a:rPr>
              <a:t>: </a:t>
            </a:r>
            <a:r>
              <a:rPr lang="en-US" sz="2800" dirty="0" err="1">
                <a:solidFill>
                  <a:srgbClr val="660066"/>
                </a:solidFill>
              </a:rPr>
              <a:t>Göreli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Özerklik</a:t>
            </a:r>
            <a:r>
              <a:rPr lang="en-US" sz="2800" dirty="0">
                <a:solidFill>
                  <a:srgbClr val="660066"/>
                </a:solidFill>
              </a:rPr>
              <a:t> 2 (1939-1945)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Çelişkilerden</a:t>
            </a:r>
            <a:r>
              <a:rPr lang="en-US" dirty="0" smtClean="0"/>
              <a:t> </a:t>
            </a:r>
            <a:r>
              <a:rPr lang="en-US" dirty="0" err="1"/>
              <a:t>yararlanma</a:t>
            </a:r>
            <a:r>
              <a:rPr lang="en-US" dirty="0"/>
              <a:t>: </a:t>
            </a:r>
            <a:r>
              <a:rPr lang="en-US" dirty="0" err="1" smtClean="0"/>
              <a:t>Mihver</a:t>
            </a:r>
            <a:r>
              <a:rPr lang="en-US" dirty="0" smtClean="0"/>
              <a:t> </a:t>
            </a:r>
            <a:r>
              <a:rPr lang="en-US" dirty="0" err="1"/>
              <a:t>ülkeleri</a:t>
            </a:r>
            <a:r>
              <a:rPr lang="en-US" dirty="0"/>
              <a:t> </a:t>
            </a:r>
            <a:r>
              <a:rPr lang="en-US" dirty="0" err="1"/>
              <a:t>arasındaki</a:t>
            </a:r>
            <a:r>
              <a:rPr lang="en-US" dirty="0"/>
              <a:t> </a:t>
            </a:r>
            <a:r>
              <a:rPr lang="en-US" dirty="0" err="1"/>
              <a:t>çelişkiler</a:t>
            </a:r>
            <a:r>
              <a:rPr lang="en-US" dirty="0"/>
              <a:t>, </a:t>
            </a:r>
            <a:r>
              <a:rPr lang="en-US" dirty="0" err="1"/>
              <a:t>Müttefikler</a:t>
            </a:r>
            <a:r>
              <a:rPr lang="en-US" dirty="0"/>
              <a:t> </a:t>
            </a:r>
            <a:r>
              <a:rPr lang="en-US" dirty="0" err="1"/>
              <a:t>arası</a:t>
            </a:r>
            <a:r>
              <a:rPr lang="en-US" dirty="0"/>
              <a:t> </a:t>
            </a:r>
            <a:r>
              <a:rPr lang="en-US" dirty="0" err="1"/>
              <a:t>çelişkiler</a:t>
            </a:r>
            <a:r>
              <a:rPr lang="en-US" dirty="0"/>
              <a:t>, </a:t>
            </a:r>
            <a:r>
              <a:rPr lang="en-US" dirty="0" err="1"/>
              <a:t>Türkiye’nin</a:t>
            </a:r>
            <a:r>
              <a:rPr lang="en-US" dirty="0"/>
              <a:t> </a:t>
            </a:r>
            <a:r>
              <a:rPr lang="en-US" dirty="0" err="1"/>
              <a:t>zayıflığının</a:t>
            </a:r>
            <a:r>
              <a:rPr lang="en-US" dirty="0"/>
              <a:t> </a:t>
            </a:r>
            <a:r>
              <a:rPr lang="en-US" dirty="0" err="1"/>
              <a:t>yarattığı</a:t>
            </a:r>
            <a:r>
              <a:rPr lang="en-US" dirty="0"/>
              <a:t> </a:t>
            </a:r>
            <a:r>
              <a:rPr lang="en-US" dirty="0" err="1"/>
              <a:t>olanaklar</a:t>
            </a:r>
            <a:r>
              <a:rPr lang="en-US" dirty="0"/>
              <a:t>, </a:t>
            </a:r>
            <a:r>
              <a:rPr lang="en-US" dirty="0" err="1"/>
              <a:t>İki</a:t>
            </a:r>
            <a:r>
              <a:rPr lang="en-US" dirty="0"/>
              <a:t> </a:t>
            </a:r>
            <a:r>
              <a:rPr lang="en-US" dirty="0" err="1"/>
              <a:t>taraf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Müttefikler</a:t>
            </a:r>
            <a:r>
              <a:rPr lang="en-US" dirty="0"/>
              <a:t> </a:t>
            </a:r>
            <a:r>
              <a:rPr lang="en-US" dirty="0" err="1"/>
              <a:t>arası</a:t>
            </a:r>
            <a:r>
              <a:rPr lang="en-US" dirty="0"/>
              <a:t> </a:t>
            </a:r>
            <a:r>
              <a:rPr lang="en-US" dirty="0" err="1"/>
              <a:t>çelişkiler</a:t>
            </a:r>
            <a:endParaRPr lang="en-US" dirty="0"/>
          </a:p>
          <a:p>
            <a:pPr marL="82296" indent="0">
              <a:buNone/>
            </a:pPr>
            <a:r>
              <a:rPr lang="en-US" dirty="0"/>
              <a:t>-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dış</a:t>
            </a:r>
            <a:r>
              <a:rPr lang="en-US" dirty="0"/>
              <a:t>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aracı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iç</a:t>
            </a:r>
            <a:r>
              <a:rPr lang="en-US" dirty="0"/>
              <a:t> </a:t>
            </a:r>
            <a:r>
              <a:rPr lang="en-US" dirty="0" err="1"/>
              <a:t>politika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750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rgbClr val="660066"/>
                </a:solidFill>
              </a:rPr>
              <a:t>İkinci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Dünya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Savaşı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ve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Türkiye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Savaş</a:t>
            </a:r>
            <a:r>
              <a:rPr lang="en-US" dirty="0" smtClean="0"/>
              <a:t> </a:t>
            </a:r>
            <a:r>
              <a:rPr lang="en-US" dirty="0" err="1" smtClean="0"/>
              <a:t>başlarken</a:t>
            </a:r>
            <a:r>
              <a:rPr lang="en-US" dirty="0" smtClean="0"/>
              <a:t> </a:t>
            </a:r>
            <a:r>
              <a:rPr lang="en-US" dirty="0" err="1"/>
              <a:t>T</a:t>
            </a:r>
            <a:r>
              <a:rPr lang="en-US" dirty="0" err="1" smtClean="0"/>
              <a:t>ürkiye’nin</a:t>
            </a:r>
            <a:r>
              <a:rPr lang="en-US" dirty="0" smtClean="0"/>
              <a:t> </a:t>
            </a:r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yükümlülükleri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-1928 Briand-Kellogg </a:t>
            </a:r>
            <a:r>
              <a:rPr lang="en-US" dirty="0" err="1" smtClean="0"/>
              <a:t>Paktı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-1925 </a:t>
            </a:r>
            <a:r>
              <a:rPr lang="en-US" dirty="0" err="1" smtClean="0"/>
              <a:t>Türkiye</a:t>
            </a:r>
            <a:r>
              <a:rPr lang="en-US" dirty="0" smtClean="0"/>
              <a:t>-SSCB </a:t>
            </a:r>
            <a:r>
              <a:rPr lang="en-US" dirty="0" err="1" smtClean="0"/>
              <a:t>Dostluk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Tarafsızlık</a:t>
            </a:r>
            <a:r>
              <a:rPr lang="en-US" dirty="0" smtClean="0"/>
              <a:t> </a:t>
            </a:r>
            <a:r>
              <a:rPr lang="en-US" dirty="0" err="1" smtClean="0"/>
              <a:t>Antlaşması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-1928 </a:t>
            </a:r>
            <a:r>
              <a:rPr lang="en-US" dirty="0" err="1" smtClean="0"/>
              <a:t>Türkiye-Afganistan</a:t>
            </a:r>
            <a:r>
              <a:rPr lang="en-US" dirty="0" smtClean="0"/>
              <a:t> </a:t>
            </a:r>
            <a:r>
              <a:rPr lang="en-US" dirty="0" err="1" smtClean="0"/>
              <a:t>Dostluk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İşbirliği</a:t>
            </a:r>
            <a:r>
              <a:rPr lang="en-US" dirty="0" smtClean="0"/>
              <a:t> </a:t>
            </a:r>
            <a:r>
              <a:rPr lang="en-US" dirty="0" err="1" smtClean="0"/>
              <a:t>Anlaşması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-1928 </a:t>
            </a:r>
            <a:r>
              <a:rPr lang="en-US" dirty="0" err="1" smtClean="0"/>
              <a:t>İtalya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imzalanan</a:t>
            </a:r>
            <a:r>
              <a:rPr lang="en-US" dirty="0" smtClean="0"/>
              <a:t> </a:t>
            </a:r>
            <a:r>
              <a:rPr lang="en-US" dirty="0" err="1" smtClean="0"/>
              <a:t>Tarafsızlık</a:t>
            </a:r>
            <a:r>
              <a:rPr lang="en-US" dirty="0" smtClean="0"/>
              <a:t>, </a:t>
            </a:r>
            <a:r>
              <a:rPr lang="en-US" dirty="0" err="1" smtClean="0"/>
              <a:t>Uzlaştırma</a:t>
            </a:r>
            <a:r>
              <a:rPr lang="en-US" dirty="0" smtClean="0"/>
              <a:t>, </a:t>
            </a:r>
            <a:r>
              <a:rPr lang="en-US" dirty="0" err="1" smtClean="0"/>
              <a:t>Yargısal</a:t>
            </a:r>
            <a:r>
              <a:rPr lang="en-US" dirty="0" smtClean="0"/>
              <a:t> </a:t>
            </a:r>
            <a:r>
              <a:rPr lang="en-US" dirty="0" err="1" smtClean="0"/>
              <a:t>Çözüm</a:t>
            </a:r>
            <a:r>
              <a:rPr lang="en-US" dirty="0" smtClean="0"/>
              <a:t> </a:t>
            </a:r>
            <a:r>
              <a:rPr lang="en-US" dirty="0" err="1" smtClean="0"/>
              <a:t>Anlaşması</a:t>
            </a:r>
            <a:endParaRPr lang="en-US" dirty="0" smtClean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459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>
                <a:solidFill>
                  <a:srgbClr val="660066"/>
                </a:solidFill>
              </a:rPr>
              <a:t>İkinci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Dünya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Savaşı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ve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Türkiye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-1932 </a:t>
            </a:r>
            <a:r>
              <a:rPr lang="en-US" dirty="0" err="1"/>
              <a:t>İran’la</a:t>
            </a:r>
            <a:r>
              <a:rPr lang="en-US" dirty="0"/>
              <a:t> </a:t>
            </a:r>
            <a:r>
              <a:rPr lang="en-US" dirty="0" err="1"/>
              <a:t>imzalanan</a:t>
            </a:r>
            <a:r>
              <a:rPr lang="en-US" dirty="0"/>
              <a:t> </a:t>
            </a:r>
            <a:r>
              <a:rPr lang="en-US" dirty="0" err="1"/>
              <a:t>Dostluk</a:t>
            </a:r>
            <a:r>
              <a:rPr lang="en-US" dirty="0"/>
              <a:t> </a:t>
            </a:r>
            <a:r>
              <a:rPr lang="en-US" dirty="0" err="1"/>
              <a:t>Anlaşması</a:t>
            </a:r>
            <a:endParaRPr lang="en-US" dirty="0"/>
          </a:p>
          <a:p>
            <a:pPr marL="82296" indent="0">
              <a:buNone/>
            </a:pPr>
            <a:r>
              <a:rPr lang="en-US" dirty="0" smtClean="0"/>
              <a:t>-1934 </a:t>
            </a:r>
            <a:r>
              <a:rPr lang="en-US" dirty="0"/>
              <a:t>Balkan </a:t>
            </a:r>
            <a:r>
              <a:rPr lang="en-US" dirty="0" err="1"/>
              <a:t>Paktı</a:t>
            </a:r>
            <a:endParaRPr lang="en-US" dirty="0"/>
          </a:p>
          <a:p>
            <a:pPr marL="82296" indent="0">
              <a:buNone/>
            </a:pPr>
            <a:r>
              <a:rPr lang="en-US" dirty="0" smtClean="0"/>
              <a:t>-1937 </a:t>
            </a:r>
            <a:r>
              <a:rPr lang="en-US" dirty="0" err="1"/>
              <a:t>Sadabad</a:t>
            </a:r>
            <a:r>
              <a:rPr lang="en-US" dirty="0"/>
              <a:t> </a:t>
            </a:r>
            <a:r>
              <a:rPr lang="en-US" dirty="0" err="1"/>
              <a:t>Paktı</a:t>
            </a:r>
            <a:endParaRPr lang="en-US" dirty="0"/>
          </a:p>
          <a:p>
            <a:pPr marL="82296" indent="0">
              <a:buNone/>
            </a:pPr>
            <a:r>
              <a:rPr lang="en-US" dirty="0" smtClean="0"/>
              <a:t>-12 </a:t>
            </a:r>
            <a:r>
              <a:rPr lang="en-US" dirty="0" err="1"/>
              <a:t>Mayıs</a:t>
            </a:r>
            <a:r>
              <a:rPr lang="en-US" dirty="0"/>
              <a:t> 1939’da </a:t>
            </a:r>
            <a:r>
              <a:rPr lang="en-US" dirty="0" err="1"/>
              <a:t>İngiltere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23 </a:t>
            </a:r>
            <a:r>
              <a:rPr lang="en-US" dirty="0" err="1"/>
              <a:t>Haziran</a:t>
            </a:r>
            <a:r>
              <a:rPr lang="en-US" dirty="0"/>
              <a:t> 1939’da </a:t>
            </a:r>
            <a:r>
              <a:rPr lang="en-US" dirty="0" err="1"/>
              <a:t>Fransa’yla</a:t>
            </a:r>
            <a:r>
              <a:rPr lang="en-US" dirty="0"/>
              <a:t> </a:t>
            </a:r>
            <a:r>
              <a:rPr lang="en-US" dirty="0" err="1"/>
              <a:t>imzalanan</a:t>
            </a:r>
            <a:r>
              <a:rPr lang="en-US" dirty="0"/>
              <a:t> </a:t>
            </a:r>
            <a:r>
              <a:rPr lang="en-US" dirty="0" err="1"/>
              <a:t>bildirgeler</a:t>
            </a:r>
            <a:r>
              <a:rPr lang="en-US" dirty="0"/>
              <a:t> </a:t>
            </a:r>
            <a:r>
              <a:rPr lang="en-US" dirty="0" err="1"/>
              <a:t>çerçevesinde</a:t>
            </a:r>
            <a:r>
              <a:rPr lang="en-US" dirty="0"/>
              <a:t>, </a:t>
            </a:r>
            <a:r>
              <a:rPr lang="en-US" dirty="0" err="1"/>
              <a:t>Akdeniz’de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savaş</a:t>
            </a:r>
            <a:r>
              <a:rPr lang="en-US" dirty="0"/>
              <a:t> </a:t>
            </a:r>
            <a:r>
              <a:rPr lang="en-US" dirty="0" err="1"/>
              <a:t>çıkarsa</a:t>
            </a:r>
            <a:r>
              <a:rPr lang="en-US" dirty="0"/>
              <a:t> </a:t>
            </a:r>
            <a:r>
              <a:rPr lang="en-US" dirty="0" err="1"/>
              <a:t>yardımlaşma</a:t>
            </a:r>
            <a:r>
              <a:rPr lang="en-US" dirty="0"/>
              <a:t> </a:t>
            </a:r>
            <a:r>
              <a:rPr lang="en-US" dirty="0" err="1"/>
              <a:t>taahhüdü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maksatla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antlaşma</a:t>
            </a:r>
            <a:r>
              <a:rPr lang="en-US" dirty="0"/>
              <a:t> </a:t>
            </a:r>
            <a:r>
              <a:rPr lang="en-US" dirty="0" err="1"/>
              <a:t>yapma</a:t>
            </a:r>
            <a:r>
              <a:rPr lang="en-US" dirty="0"/>
              <a:t> </a:t>
            </a:r>
            <a:r>
              <a:rPr lang="en-US" dirty="0" err="1"/>
              <a:t>konusundaki</a:t>
            </a:r>
            <a:r>
              <a:rPr lang="en-US" dirty="0"/>
              <a:t> </a:t>
            </a:r>
            <a:r>
              <a:rPr lang="en-US" dirty="0" err="1"/>
              <a:t>niyet</a:t>
            </a:r>
            <a:r>
              <a:rPr lang="en-US" dirty="0"/>
              <a:t> </a:t>
            </a:r>
            <a:r>
              <a:rPr lang="en-US" dirty="0" err="1"/>
              <a:t>beyanı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121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>
                <a:solidFill>
                  <a:srgbClr val="660066"/>
                </a:solidFill>
              </a:rPr>
              <a:t>İkinci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Dünya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Savaşı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ve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Türkiye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1939-1941: </a:t>
            </a:r>
            <a:r>
              <a:rPr lang="en-US" dirty="0" err="1" smtClean="0"/>
              <a:t>Savaşan</a:t>
            </a:r>
            <a:r>
              <a:rPr lang="en-US" dirty="0" smtClean="0"/>
              <a:t> </a:t>
            </a:r>
            <a:r>
              <a:rPr lang="en-US" dirty="0" err="1" smtClean="0"/>
              <a:t>Tarafların</a:t>
            </a:r>
            <a:r>
              <a:rPr lang="en-US" dirty="0" smtClean="0"/>
              <a:t> </a:t>
            </a:r>
            <a:r>
              <a:rPr lang="en-US" dirty="0" err="1" smtClean="0"/>
              <a:t>Türkiye</a:t>
            </a:r>
            <a:r>
              <a:rPr lang="en-US" dirty="0" smtClean="0"/>
              <a:t> </a:t>
            </a:r>
            <a:r>
              <a:rPr lang="en-US" dirty="0" err="1" smtClean="0"/>
              <a:t>Rekabeti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Savaşa</a:t>
            </a:r>
            <a:r>
              <a:rPr lang="en-US" dirty="0" smtClean="0"/>
              <a:t> </a:t>
            </a:r>
            <a:r>
              <a:rPr lang="en-US" dirty="0" err="1" smtClean="0"/>
              <a:t>giden</a:t>
            </a:r>
            <a:r>
              <a:rPr lang="en-US" dirty="0" smtClean="0"/>
              <a:t> </a:t>
            </a:r>
            <a:r>
              <a:rPr lang="en-US" dirty="0" err="1" smtClean="0"/>
              <a:t>süreç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Üçlü</a:t>
            </a:r>
            <a:r>
              <a:rPr lang="en-US" dirty="0" smtClean="0"/>
              <a:t> </a:t>
            </a:r>
            <a:r>
              <a:rPr lang="en-US" dirty="0" err="1" smtClean="0"/>
              <a:t>İttifak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Savaş</a:t>
            </a:r>
            <a:r>
              <a:rPr lang="en-US" dirty="0" smtClean="0"/>
              <a:t> </a:t>
            </a:r>
            <a:r>
              <a:rPr lang="en-US" dirty="0" err="1" smtClean="0"/>
              <a:t>dışı</a:t>
            </a:r>
            <a:r>
              <a:rPr lang="en-US" dirty="0" smtClean="0"/>
              <a:t> </a:t>
            </a:r>
            <a:r>
              <a:rPr lang="en-US" dirty="0" err="1" smtClean="0"/>
              <a:t>kalma</a:t>
            </a:r>
            <a:r>
              <a:rPr lang="en-US" dirty="0" smtClean="0"/>
              <a:t> </a:t>
            </a:r>
            <a:r>
              <a:rPr lang="en-US" dirty="0" err="1" smtClean="0"/>
              <a:t>çabaları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Türkiye</a:t>
            </a:r>
            <a:r>
              <a:rPr lang="en-US" dirty="0" smtClean="0"/>
              <a:t> </a:t>
            </a:r>
            <a:r>
              <a:rPr lang="en-US" dirty="0" err="1" smtClean="0"/>
              <a:t>üzerine</a:t>
            </a:r>
            <a:r>
              <a:rPr lang="en-US" dirty="0" smtClean="0"/>
              <a:t> Nazi-</a:t>
            </a:r>
            <a:r>
              <a:rPr lang="en-US" dirty="0" err="1" smtClean="0"/>
              <a:t>sovyet</a:t>
            </a:r>
            <a:r>
              <a:rPr lang="en-US" dirty="0" smtClean="0"/>
              <a:t> </a:t>
            </a:r>
            <a:r>
              <a:rPr lang="en-US" dirty="0" err="1" smtClean="0"/>
              <a:t>pazarlığı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422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>
                <a:solidFill>
                  <a:srgbClr val="660066"/>
                </a:solidFill>
              </a:rPr>
              <a:t>İkinci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Dünya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Savaşı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ve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Türkiye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charset="2"/>
              <a:buChar char="u"/>
            </a:pPr>
            <a:r>
              <a:rPr lang="en-US" dirty="0" smtClean="0"/>
              <a:t>1941-1943: </a:t>
            </a:r>
            <a:r>
              <a:rPr lang="en-US" dirty="0" err="1" smtClean="0"/>
              <a:t>Türkiye</a:t>
            </a:r>
            <a:r>
              <a:rPr lang="en-US" dirty="0" smtClean="0"/>
              <a:t> </a:t>
            </a:r>
            <a:r>
              <a:rPr lang="en-US" dirty="0" err="1" smtClean="0"/>
              <a:t>Üzerinde</a:t>
            </a:r>
            <a:r>
              <a:rPr lang="en-US" dirty="0" smtClean="0"/>
              <a:t> </a:t>
            </a:r>
            <a:r>
              <a:rPr lang="en-US" dirty="0" err="1" smtClean="0"/>
              <a:t>Alman</a:t>
            </a:r>
            <a:r>
              <a:rPr lang="en-US" dirty="0" smtClean="0"/>
              <a:t> </a:t>
            </a:r>
            <a:r>
              <a:rPr lang="en-US" dirty="0" err="1" smtClean="0"/>
              <a:t>Baskıları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Almanların</a:t>
            </a:r>
            <a:r>
              <a:rPr lang="en-US" dirty="0" smtClean="0"/>
              <a:t> </a:t>
            </a:r>
            <a:r>
              <a:rPr lang="en-US" dirty="0" err="1" smtClean="0"/>
              <a:t>Balkanlara</a:t>
            </a:r>
            <a:r>
              <a:rPr lang="en-US" dirty="0" smtClean="0"/>
              <a:t> </a:t>
            </a:r>
            <a:r>
              <a:rPr lang="en-US" dirty="0" err="1" smtClean="0"/>
              <a:t>inmesi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Türkiye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Türk-Alman</a:t>
            </a:r>
            <a:r>
              <a:rPr lang="en-US" dirty="0" smtClean="0"/>
              <a:t> </a:t>
            </a:r>
            <a:r>
              <a:rPr lang="en-US" dirty="0" err="1" smtClean="0"/>
              <a:t>Saldırmazlık</a:t>
            </a:r>
            <a:r>
              <a:rPr lang="en-US" dirty="0" smtClean="0"/>
              <a:t> </a:t>
            </a:r>
            <a:r>
              <a:rPr lang="en-US" dirty="0" err="1" smtClean="0"/>
              <a:t>Paktı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Alman-Sovyet</a:t>
            </a:r>
            <a:r>
              <a:rPr lang="en-US" dirty="0" smtClean="0"/>
              <a:t> </a:t>
            </a:r>
            <a:r>
              <a:rPr lang="en-US" dirty="0" err="1" smtClean="0"/>
              <a:t>savaşı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Türkiye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/>
              <a:t>1943-</a:t>
            </a:r>
            <a:r>
              <a:rPr lang="en-US" dirty="0" smtClean="0"/>
              <a:t>1945: </a:t>
            </a:r>
            <a:r>
              <a:rPr lang="en-US" dirty="0" err="1" smtClean="0"/>
              <a:t>Savaş</a:t>
            </a:r>
            <a:r>
              <a:rPr lang="en-US" dirty="0" smtClean="0"/>
              <a:t> </a:t>
            </a:r>
            <a:r>
              <a:rPr lang="en-US" dirty="0" err="1" smtClean="0"/>
              <a:t>Sona</a:t>
            </a:r>
            <a:r>
              <a:rPr lang="en-US" dirty="0" smtClean="0"/>
              <a:t> </a:t>
            </a:r>
            <a:r>
              <a:rPr lang="en-US" dirty="0" err="1" smtClean="0"/>
              <a:t>Ererken</a:t>
            </a:r>
            <a:endParaRPr lang="en-US" smtClean="0"/>
          </a:p>
          <a:p>
            <a:pPr marL="82296" indent="0">
              <a:buNone/>
            </a:pPr>
            <a:r>
              <a:rPr lang="en-US" smtClean="0"/>
              <a:t>-</a:t>
            </a:r>
            <a:r>
              <a:rPr lang="en-US" dirty="0" err="1" smtClean="0"/>
              <a:t>Müttefiklerin</a:t>
            </a:r>
            <a:r>
              <a:rPr lang="en-US" dirty="0" smtClean="0"/>
              <a:t> </a:t>
            </a:r>
            <a:r>
              <a:rPr lang="en-US" dirty="0" err="1" smtClean="0"/>
              <a:t>Türkiye’yi</a:t>
            </a:r>
            <a:r>
              <a:rPr lang="en-US" dirty="0" smtClean="0"/>
              <a:t> </a:t>
            </a:r>
            <a:r>
              <a:rPr lang="en-US" dirty="0" err="1" smtClean="0"/>
              <a:t>savaşa</a:t>
            </a:r>
            <a:r>
              <a:rPr lang="en-US" dirty="0" smtClean="0"/>
              <a:t> </a:t>
            </a:r>
            <a:r>
              <a:rPr lang="en-US" dirty="0" err="1" smtClean="0"/>
              <a:t>sokma</a:t>
            </a:r>
            <a:r>
              <a:rPr lang="en-US" dirty="0" smtClean="0"/>
              <a:t> </a:t>
            </a:r>
            <a:r>
              <a:rPr lang="en-US" dirty="0" err="1" smtClean="0"/>
              <a:t>çabaları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Türk-Müttefik</a:t>
            </a:r>
            <a:r>
              <a:rPr lang="en-US" dirty="0" smtClean="0"/>
              <a:t> </a:t>
            </a:r>
            <a:r>
              <a:rPr lang="en-US" dirty="0" err="1" smtClean="0"/>
              <a:t>ilişkilerinde</a:t>
            </a:r>
            <a:r>
              <a:rPr lang="en-US" dirty="0" smtClean="0"/>
              <a:t> </a:t>
            </a:r>
            <a:r>
              <a:rPr lang="en-US" dirty="0" err="1" smtClean="0"/>
              <a:t>gerginlik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Savaşın</a:t>
            </a:r>
            <a:r>
              <a:rPr lang="en-US" dirty="0" smtClean="0"/>
              <a:t> </a:t>
            </a:r>
            <a:r>
              <a:rPr lang="en-US" dirty="0" err="1" smtClean="0"/>
              <a:t>Sonu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Türkiye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7868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373</TotalTime>
  <Words>329</Words>
  <Application>Microsoft Macintosh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TÜRK DIŞ POLİTİKASI I (Güz 2019-2020)</vt:lpstr>
      <vt:lpstr>Savaş Kaosunda Türkiye: Göreli Özerklik 2 (1939-1945)</vt:lpstr>
      <vt:lpstr>Savaş Kaosunda Türkiye: Göreli Özerklik 2 (1939-1945)</vt:lpstr>
      <vt:lpstr>Savaş Kaosunda Türkiye: Göreli Özerklik 2 (1939-1945)</vt:lpstr>
      <vt:lpstr>İkinci Dünya Savaşı ve Türkiye</vt:lpstr>
      <vt:lpstr>İkinci Dünya Savaşı ve Türkiye</vt:lpstr>
      <vt:lpstr>İkinci Dünya Savaşı ve Türkiye</vt:lpstr>
      <vt:lpstr>İkinci Dünya Savaşı ve Türkiye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 DIŞ POLİTİKASI (Güz 2018)</dc:title>
  <dc:creator>Ozge</dc:creator>
  <cp:lastModifiedBy>Ozge</cp:lastModifiedBy>
  <cp:revision>30</cp:revision>
  <dcterms:created xsi:type="dcterms:W3CDTF">2019-01-06T15:26:19Z</dcterms:created>
  <dcterms:modified xsi:type="dcterms:W3CDTF">2019-09-21T09:41:08Z</dcterms:modified>
</cp:coreProperties>
</file>