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39" r:id="rId3"/>
    <p:sldId id="340" r:id="rId4"/>
    <p:sldId id="341" r:id="rId5"/>
    <p:sldId id="349" r:id="rId6"/>
    <p:sldId id="350" r:id="rId7"/>
    <p:sldId id="352" r:id="rId8"/>
    <p:sldId id="353" r:id="rId9"/>
    <p:sldId id="354" r:id="rId10"/>
    <p:sldId id="355" r:id="rId11"/>
    <p:sldId id="356" r:id="rId12"/>
    <p:sldId id="357" r:id="rId13"/>
    <p:sldId id="358" r:id="rId14"/>
    <p:sldId id="30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3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3567660"/>
            <a:ext cx="12192000" cy="706802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Zener diyotlar (karakteristiği, sağlamlık testi, kullanım alanları)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115- Temel </a:t>
            </a:r>
            <a:r>
              <a:rPr lang="tr-TR" dirty="0" smtClean="0"/>
              <a:t>Elektronik</a:t>
            </a:r>
          </a:p>
          <a:p>
            <a:r>
              <a:rPr lang="tr-TR" dirty="0" smtClean="0"/>
              <a:t>Ö</a:t>
            </a:r>
            <a:r>
              <a:rPr lang="tr-TR" cap="none" dirty="0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39166"/>
          </a:xfrm>
        </p:spPr>
        <p:txBody>
          <a:bodyPr>
            <a:normAutofit/>
          </a:bodyPr>
          <a:lstStyle/>
          <a:p>
            <a:pPr algn="just"/>
            <a: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  <a:t>AC gerilimin diğer </a:t>
            </a:r>
            <a:r>
              <a:rPr lang="tr-TR" altLang="tr-TR" dirty="0" err="1">
                <a:solidFill>
                  <a:schemeClr val="accent1">
                    <a:lumMod val="75000"/>
                  </a:schemeClr>
                </a:solidFill>
              </a:rPr>
              <a:t>alternansında</a:t>
            </a:r>
            <a: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  <a:t> da Z</a:t>
            </a:r>
            <a:r>
              <a:rPr lang="tr-TR" altLang="tr-TR" sz="1800" baseline="-30000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  <a:t> ters polarmalı hale gelir ve bu defa da çıkışta tepesi </a:t>
            </a:r>
            <a:r>
              <a:rPr lang="tr-TR" altLang="tr-TR" dirty="0" smtClean="0">
                <a:solidFill>
                  <a:schemeClr val="accent1">
                    <a:lumMod val="75000"/>
                  </a:schemeClr>
                </a:solidFill>
              </a:rPr>
              <a:t>kırpılmış </a:t>
            </a:r>
            <a: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  <a:t>5V ‘</a:t>
            </a:r>
            <a:r>
              <a:rPr lang="tr-TR" altLang="tr-TR" dirty="0" err="1">
                <a:solidFill>
                  <a:schemeClr val="accent1">
                    <a:lumMod val="75000"/>
                  </a:schemeClr>
                </a:solidFill>
              </a:rPr>
              <a:t>luk</a:t>
            </a:r>
            <a: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  <a:t> negatif </a:t>
            </a:r>
            <a:r>
              <a:rPr lang="tr-TR" altLang="tr-TR" dirty="0" err="1">
                <a:solidFill>
                  <a:schemeClr val="accent1">
                    <a:lumMod val="75000"/>
                  </a:schemeClr>
                </a:solidFill>
              </a:rPr>
              <a:t>alternans</a:t>
            </a:r>
            <a: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  <a:t> oluşur.</a:t>
            </a:r>
            <a:b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  <a:t>R direnci, devreden akacak akımın Zener diyotları bozmayacak bir değerde kalmasını sağlayacak ve 5V ‘</a:t>
            </a:r>
            <a:r>
              <a:rPr lang="tr-TR" altLang="tr-TR" dirty="0" err="1">
                <a:solidFill>
                  <a:schemeClr val="accent1">
                    <a:lumMod val="75000"/>
                  </a:schemeClr>
                </a:solidFill>
              </a:rPr>
              <a:t>luk</a:t>
            </a:r>
            <a: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  <a:t> gerilim düşümü oluşturacak şekilde seçilmiştir</a:t>
            </a:r>
            <a:r>
              <a:rPr lang="tr-TR" altLang="tr-TR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. Zener </a:t>
            </a:r>
            <a:r>
              <a:rPr lang="tr-TR" b="1" dirty="0" err="1">
                <a:solidFill>
                  <a:schemeClr val="accent1">
                    <a:lumMod val="75000"/>
                  </a:schemeClr>
                </a:solidFill>
              </a:rPr>
              <a:t>Diyodun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 Gerilim Regülatörü Olarak Kullanılması:</a:t>
            </a:r>
          </a:p>
          <a:p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Zener diyottan, çoğunlukla, DC devrelerdeki gerilim regülasyonu için yararlanılmaktadır. Buradaki regülasyondan amaç, gerilimin belirli bir değerde sabit tutulmasıdır.</a:t>
            </a:r>
          </a:p>
          <a:p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Bunun için zener diyot, şekil 2 ‘da görüldüğü gibi, gerilimi sabit tutmak istenen devre veya yük direncine paralel ve ters polarmalı olarak bağlanır.</a:t>
            </a:r>
          </a:p>
          <a:p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Diyot uçlarına gelen gerilim, zener değerine ulaştığında diyot iletime geçer ve uçları arasındaki gerilim sabit kalır.</a:t>
            </a:r>
          </a:p>
          <a:p>
            <a:pPr algn="just"/>
            <a:endParaRPr lang="tr-TR" altLang="tr-TR" sz="4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Zener diyot kullanım alanları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741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3792" y="1788725"/>
            <a:ext cx="6151408" cy="4540066"/>
          </a:xfrm>
          <a:prstGeom prst="rect">
            <a:avLst/>
          </a:prstGeom>
        </p:spPr>
      </p:pic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Zener diyot uygulaması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3017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Zener diyot uygulaması</a:t>
            </a:r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15419"/>
            <a:ext cx="7243832" cy="439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128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Zener diyot uygulaması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5642"/>
            <a:ext cx="5136251" cy="4442903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6480" y="5253037"/>
            <a:ext cx="5419725" cy="92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470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tr-TR" dirty="0"/>
              <a:t>Dr. Öğr. Üyesi Tarık Erfidan, Kocaeli Üniversitesi, Elektrik Mühendisliği, Elektronik Ders Notu, Kocaeli 2012.</a:t>
            </a:r>
          </a:p>
          <a:p>
            <a:pPr marL="457200" indent="-457200">
              <a:buAutoNum type="arabicPeriod"/>
            </a:pPr>
            <a:r>
              <a:rPr lang="tr-TR" dirty="0" smtClean="0"/>
              <a:t>Elektronik </a:t>
            </a:r>
            <a:r>
              <a:rPr lang="tr-TR" dirty="0"/>
              <a:t>1, H. S. Selek, Seçkin Yayınları, 2011. </a:t>
            </a:r>
            <a:endParaRPr lang="tr-TR" dirty="0" smtClean="0"/>
          </a:p>
          <a:p>
            <a:pPr marL="457200" indent="-457200">
              <a:buAutoNum type="arabicPeriod"/>
            </a:pPr>
            <a:r>
              <a:rPr lang="tr-TR" dirty="0"/>
              <a:t>Temel elektronik-2010, Z. Karacan, Yıldırım </a:t>
            </a:r>
            <a:r>
              <a:rPr lang="tr-TR"/>
              <a:t>Elektronik</a:t>
            </a:r>
            <a:r>
              <a:rPr lang="tr-TR" smtClean="0"/>
              <a:t>.</a:t>
            </a:r>
            <a:r>
              <a:rPr lang="tr-TR" dirty="0"/>
              <a:t>	</a:t>
            </a:r>
          </a:p>
          <a:p>
            <a:pPr marL="457200" indent="-45720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Zener </a:t>
            </a:r>
            <a:r>
              <a:rPr lang="tr-TR" dirty="0"/>
              <a:t>diyotlar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097281" y="1921684"/>
            <a:ext cx="10058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Ters polarma altında, kırılma bölgesinde (zener bölgesi) çalıştırılmak üzere tasarlanmışlardır. Referans gerilimi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ü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retmek ve gerilim regülasyonu sağlamak amacıyla kullanılırlar. Zener bölgesinin konumu katkılama düzeyleri değiştirilerek ayarlanır. Katkılamadaki artış (katkı maddesinin sayısını artırma) zener potansiyelini düşürür.</a:t>
            </a:r>
          </a:p>
          <a:p>
            <a:pPr algn="just"/>
            <a:r>
              <a:rPr lang="tr-TR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1-1,8-2,4-2,7-3,3-3,6-3,9-4,3-4,7-5,1-5,6-6,2-6,8-7,5-8,2-9,1-10-11-12-13-15-16-18-20-22-</a:t>
            </a: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24-7-30-33-36-39-43-47-51-55-62-68-75-82 -91-100-200 </a:t>
            </a: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gerilim değerleri ve 1/4W ile 50W</a:t>
            </a:r>
          </a:p>
          <a:p>
            <a:pPr algn="just"/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arasında değişen zener mevcuttur.</a:t>
            </a: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Zener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sembolü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ve eşdeğeri ;</a:t>
            </a:r>
          </a:p>
        </p:txBody>
      </p:sp>
    </p:spTree>
    <p:extLst>
      <p:ext uri="{BB962C8B-B14F-4D97-AF65-F5344CB8AC3E}">
        <p14:creationId xmlns:p14="http://schemas.microsoft.com/office/powerpoint/2010/main" val="3502747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Zener diyotlar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097279" y="1737360"/>
            <a:ext cx="1005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Zener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sembolü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ve eşdeğeri ;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8" y="2137470"/>
            <a:ext cx="7935783" cy="2430199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1097278" y="4567669"/>
            <a:ext cx="1005840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Doğru polarma altında si diyot ö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zelliği gösterir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ters polarma altında ise PN jonksiyonu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sabit gerilim bölgesini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meydana getirir. Bu gerilim kırılma (break-down) veya zener gerilimi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olarak adlandırılır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Gerçek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(pratik) bir zenerin ters polarma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bölgesindeki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eşdeğeri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küçük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bir empedans (Zz)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içerir. 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Zenerin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küçük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akım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bölgesinde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ç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alışması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engellenmelidir.</a:t>
            </a:r>
          </a:p>
        </p:txBody>
      </p:sp>
    </p:spTree>
    <p:extLst>
      <p:ext uri="{BB962C8B-B14F-4D97-AF65-F5344CB8AC3E}">
        <p14:creationId xmlns:p14="http://schemas.microsoft.com/office/powerpoint/2010/main" val="62754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Zener </a:t>
            </a:r>
            <a:r>
              <a:rPr lang="tr-TR" dirty="0" smtClean="0"/>
              <a:t>diyot karakteristiği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5653"/>
            <a:ext cx="7467864" cy="4219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28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Zener </a:t>
            </a:r>
            <a:r>
              <a:rPr lang="tr-TR" dirty="0" smtClean="0"/>
              <a:t>diyot karakteristiği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1097280" y="1737360"/>
            <a:ext cx="10058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Zener diyotun iletime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geçebilmesi için</a:t>
            </a:r>
            <a:endParaRPr lang="tr-TR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Zener diyot ters polarma altında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çalıştırılmalı,</a:t>
            </a:r>
            <a:endParaRPr lang="tr-TR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Uçlarında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uygulanan gerilimin zener geriliminden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büyük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olması (V</a:t>
            </a:r>
            <a:r>
              <a:rPr lang="tr-TR" sz="105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&lt;E),</a:t>
            </a:r>
          </a:p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İçinden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gecen akımın en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büyük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en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küçük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akım aralığında olması ( I</a:t>
            </a:r>
            <a:r>
              <a:rPr lang="tr-TR" sz="105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zmin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I</a:t>
            </a:r>
            <a:r>
              <a:rPr lang="tr-TR" sz="105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&lt;I</a:t>
            </a:r>
            <a:r>
              <a:rPr lang="tr-TR" sz="105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zmax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gerekir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Üretici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firmalar test değerleri olarak V</a:t>
            </a:r>
            <a:r>
              <a:rPr lang="tr-TR" sz="105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gerilimini, test akımı (I</a:t>
            </a:r>
            <a:r>
              <a:rPr lang="tr-TR" sz="105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zt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)ve empedansı (Z</a:t>
            </a:r>
            <a:r>
              <a:rPr lang="tr-TR" sz="105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zt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 verirler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(Q noktası). Hassas tasarımlarda bu parametreler dikkate alınmalıdır.</a:t>
            </a:r>
          </a:p>
        </p:txBody>
      </p:sp>
    </p:spTree>
    <p:extLst>
      <p:ext uri="{BB962C8B-B14F-4D97-AF65-F5344CB8AC3E}">
        <p14:creationId xmlns:p14="http://schemas.microsoft.com/office/powerpoint/2010/main" val="151886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Zener </a:t>
            </a:r>
            <a:r>
              <a:rPr lang="tr-TR" dirty="0" smtClean="0"/>
              <a:t>diyot karakteristiği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26570"/>
            <a:ext cx="9697100" cy="4462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47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Zener diyot </a:t>
            </a:r>
            <a:r>
              <a:rPr lang="tr-TR" dirty="0"/>
              <a:t>sağlamlık testi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946725"/>
            <a:ext cx="10058400" cy="3755577"/>
          </a:xfrm>
        </p:spPr>
        <p:txBody>
          <a:bodyPr>
            <a:noAutofit/>
          </a:bodyPr>
          <a:lstStyle/>
          <a:p>
            <a:pPr algn="just"/>
            <a:r>
              <a:rPr lang="tr-TR" dirty="0" smtClean="0"/>
              <a:t>Diyotun sağlamlık testi iki şekilde yapılır, </a:t>
            </a:r>
            <a:r>
              <a:rPr lang="tr-TR" dirty="0"/>
              <a:t>birincisi </a:t>
            </a:r>
            <a:r>
              <a:rPr lang="tr-TR" dirty="0" err="1" smtClean="0"/>
              <a:t>ohmmetre</a:t>
            </a:r>
            <a:r>
              <a:rPr lang="tr-TR" dirty="0" smtClean="0"/>
              <a:t> ile diyotun gösterdiği dirençten</a:t>
            </a:r>
            <a:r>
              <a:rPr lang="tr-TR" dirty="0"/>
              <a:t>, diğeri ölçülen polarma </a:t>
            </a:r>
            <a:r>
              <a:rPr lang="tr-TR" dirty="0" smtClean="0"/>
              <a:t>geriliminden</a:t>
            </a:r>
          </a:p>
          <a:p>
            <a:pPr algn="just"/>
            <a:r>
              <a:rPr lang="nn-NO" b="1" dirty="0" smtClean="0"/>
              <a:t>Ohmm</a:t>
            </a:r>
            <a:r>
              <a:rPr lang="tr-TR" b="1" dirty="0" err="1" smtClean="0"/>
              <a:t>etre</a:t>
            </a:r>
            <a:r>
              <a:rPr lang="tr-TR" b="1" dirty="0" smtClean="0"/>
              <a:t> S</a:t>
            </a:r>
            <a:r>
              <a:rPr lang="nn-NO" b="1" dirty="0" smtClean="0"/>
              <a:t>ağlamlık </a:t>
            </a:r>
            <a:r>
              <a:rPr lang="tr-TR" b="1" dirty="0" smtClean="0"/>
              <a:t>Testi</a:t>
            </a:r>
          </a:p>
          <a:p>
            <a:pPr algn="just"/>
            <a:r>
              <a:rPr lang="tr-TR" dirty="0" err="1" smtClean="0"/>
              <a:t>Ohmmetre</a:t>
            </a:r>
            <a:r>
              <a:rPr lang="tr-TR" dirty="0" smtClean="0"/>
              <a:t> komütatörü </a:t>
            </a:r>
            <a:r>
              <a:rPr lang="tr-TR" dirty="0" err="1" smtClean="0"/>
              <a:t>XlK</a:t>
            </a:r>
            <a:r>
              <a:rPr lang="tr-TR" dirty="0" smtClean="0"/>
              <a:t> </a:t>
            </a:r>
            <a:r>
              <a:rPr lang="tr-TR" dirty="0"/>
              <a:t>veya </a:t>
            </a:r>
            <a:r>
              <a:rPr lang="tr-TR" dirty="0" smtClean="0"/>
              <a:t>X1OK </a:t>
            </a:r>
            <a:r>
              <a:rPr lang="tr-TR" dirty="0"/>
              <a:t>kademesine alınır. Diyot bir </a:t>
            </a:r>
            <a:r>
              <a:rPr lang="tr-TR" dirty="0" smtClean="0"/>
              <a:t>yönde </a:t>
            </a:r>
            <a:r>
              <a:rPr lang="tr-TR" dirty="0"/>
              <a:t>küçük direnç (300 </a:t>
            </a:r>
            <a:r>
              <a:rPr lang="el-GR" dirty="0"/>
              <a:t>Ω</a:t>
            </a:r>
            <a:r>
              <a:rPr lang="tr-TR" dirty="0" smtClean="0"/>
              <a:t> </a:t>
            </a:r>
            <a:r>
              <a:rPr lang="tr-TR" dirty="0"/>
              <a:t>- 3000 </a:t>
            </a:r>
            <a:r>
              <a:rPr lang="el-GR" dirty="0" smtClean="0"/>
              <a:t>Ω</a:t>
            </a:r>
            <a:r>
              <a:rPr lang="tr-TR" dirty="0" smtClean="0"/>
              <a:t>), </a:t>
            </a:r>
            <a:r>
              <a:rPr lang="tr-TR" dirty="0" err="1" smtClean="0"/>
              <a:t>problar</a:t>
            </a:r>
            <a:r>
              <a:rPr lang="tr-TR" dirty="0" smtClean="0"/>
              <a:t> ters takıldığında </a:t>
            </a:r>
            <a:r>
              <a:rPr lang="tr-TR" dirty="0"/>
              <a:t>ise büyük direnç (50 </a:t>
            </a:r>
            <a:r>
              <a:rPr lang="tr-TR" dirty="0" smtClean="0"/>
              <a:t>K</a:t>
            </a:r>
            <a:r>
              <a:rPr lang="el-GR" dirty="0"/>
              <a:t> </a:t>
            </a:r>
            <a:r>
              <a:rPr lang="el-GR" dirty="0" smtClean="0"/>
              <a:t>Ω</a:t>
            </a:r>
            <a:r>
              <a:rPr lang="tr-TR" dirty="0" smtClean="0"/>
              <a:t> </a:t>
            </a:r>
            <a:r>
              <a:rPr lang="tr-TR" dirty="0"/>
              <a:t>- 200 </a:t>
            </a:r>
            <a:r>
              <a:rPr lang="tr-TR" dirty="0" smtClean="0"/>
              <a:t>K</a:t>
            </a:r>
            <a:r>
              <a:rPr lang="el-GR" dirty="0"/>
              <a:t> Ω</a:t>
            </a:r>
            <a:r>
              <a:rPr lang="tr-TR" dirty="0" smtClean="0"/>
              <a:t>) </a:t>
            </a:r>
            <a:r>
              <a:rPr lang="tr-TR" dirty="0"/>
              <a:t>gösteriyor ise </a:t>
            </a:r>
            <a:r>
              <a:rPr lang="tr-TR" dirty="0" smtClean="0"/>
              <a:t>sağlamdır.</a:t>
            </a:r>
          </a:p>
          <a:p>
            <a:pPr marL="0" indent="0" algn="just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62398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Zener diyot sağlamlık testi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946725"/>
            <a:ext cx="10058400" cy="3755577"/>
          </a:xfrm>
        </p:spPr>
        <p:txBody>
          <a:bodyPr>
            <a:noAutofit/>
          </a:bodyPr>
          <a:lstStyle/>
          <a:p>
            <a:pPr algn="just"/>
            <a:r>
              <a:rPr lang="tr-TR" b="1" dirty="0" smtClean="0"/>
              <a:t>Polarma geriliminden </a:t>
            </a:r>
            <a:r>
              <a:rPr lang="tr-TR" b="1" dirty="0"/>
              <a:t>sağlamlık </a:t>
            </a:r>
            <a:r>
              <a:rPr lang="tr-TR" b="1" dirty="0" smtClean="0"/>
              <a:t>testi</a:t>
            </a:r>
          </a:p>
          <a:p>
            <a:pPr algn="just"/>
            <a:r>
              <a:rPr lang="tr-TR" dirty="0"/>
              <a:t>Dijital ölçü aletinizin ölçü </a:t>
            </a:r>
            <a:r>
              <a:rPr lang="tr-TR" dirty="0" smtClean="0"/>
              <a:t>komütatöründe </a:t>
            </a:r>
            <a:r>
              <a:rPr lang="tr-TR" dirty="0"/>
              <a:t>diyot </a:t>
            </a:r>
            <a:r>
              <a:rPr lang="tr-TR" dirty="0" smtClean="0"/>
              <a:t>sembolü varsa </a:t>
            </a:r>
            <a:r>
              <a:rPr lang="tr-TR" dirty="0"/>
              <a:t>bu </a:t>
            </a:r>
            <a:r>
              <a:rPr lang="tr-TR" dirty="0" smtClean="0"/>
              <a:t>test yapılabi­lir</a:t>
            </a:r>
            <a:r>
              <a:rPr lang="tr-TR" dirty="0"/>
              <a:t>. </a:t>
            </a:r>
            <a:r>
              <a:rPr lang="tr-TR" dirty="0" smtClean="0"/>
              <a:t>Komütatör </a:t>
            </a:r>
            <a:r>
              <a:rPr lang="tr-TR" dirty="0"/>
              <a:t>diyot sembolüne getirilir. </a:t>
            </a:r>
            <a:r>
              <a:rPr lang="tr-TR" dirty="0" smtClean="0"/>
              <a:t>Yapılan ölçümde bir yönde diyot üzerinde </a:t>
            </a:r>
            <a:r>
              <a:rPr lang="tr-TR" dirty="0"/>
              <a:t>0,2 V - </a:t>
            </a:r>
            <a:r>
              <a:rPr lang="tr-TR" dirty="0" smtClean="0"/>
              <a:t>0,9 </a:t>
            </a:r>
            <a:r>
              <a:rPr lang="tr-TR" dirty="0"/>
              <a:t>V </a:t>
            </a:r>
            <a:r>
              <a:rPr lang="tr-TR" dirty="0" smtClean="0"/>
              <a:t>gerilim görür</a:t>
            </a:r>
            <a:r>
              <a:rPr lang="tr-TR" dirty="0"/>
              <a:t>, </a:t>
            </a:r>
            <a:r>
              <a:rPr lang="tr-TR" dirty="0" smtClean="0"/>
              <a:t>diğer yönde </a:t>
            </a:r>
            <a:r>
              <a:rPr lang="tr-TR" dirty="0"/>
              <a:t>herhangi bir değer </a:t>
            </a:r>
            <a:r>
              <a:rPr lang="tr-TR" dirty="0" smtClean="0"/>
              <a:t>görülmez ise diyor sağlamdır. </a:t>
            </a:r>
            <a:r>
              <a:rPr lang="tr-TR" dirty="0"/>
              <a:t>Yapılan </a:t>
            </a:r>
            <a:r>
              <a:rPr lang="tr-TR" dirty="0" smtClean="0"/>
              <a:t>iki </a:t>
            </a:r>
            <a:r>
              <a:rPr lang="tr-TR" dirty="0"/>
              <a:t>yönlü </a:t>
            </a:r>
            <a:r>
              <a:rPr lang="tr-TR" dirty="0" smtClean="0"/>
              <a:t>ölçümde </a:t>
            </a:r>
            <a:r>
              <a:rPr lang="tr-TR" dirty="0"/>
              <a:t>de bir </a:t>
            </a:r>
            <a:r>
              <a:rPr lang="tr-TR" dirty="0" smtClean="0"/>
              <a:t>gerilim </a:t>
            </a:r>
            <a:r>
              <a:rPr lang="tr-TR" dirty="0"/>
              <a:t>okunmaz ise </a:t>
            </a:r>
            <a:r>
              <a:rPr lang="tr-TR" dirty="0" smtClean="0"/>
              <a:t>diyot bozulmuştur.</a:t>
            </a:r>
          </a:p>
        </p:txBody>
      </p:sp>
    </p:spTree>
    <p:extLst>
      <p:ext uri="{BB962C8B-B14F-4D97-AF65-F5344CB8AC3E}">
        <p14:creationId xmlns:p14="http://schemas.microsoft.com/office/powerpoint/2010/main" val="2076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Zener diyot kullanım alanları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737360"/>
            <a:ext cx="10058400" cy="4434840"/>
          </a:xfrm>
        </p:spPr>
        <p:txBody>
          <a:bodyPr>
            <a:noAutofit/>
          </a:bodyPr>
          <a:lstStyle/>
          <a:p>
            <a:pPr algn="just"/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1. Kırpma Devresinde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algn="just"/>
            <a:endParaRPr lang="tr-TR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tr-T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tr-TR" dirty="0">
              <a:solidFill>
                <a:schemeClr val="accent1">
                  <a:lumMod val="75000"/>
                </a:schemeClr>
              </a:solidFill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  <a:t>Şekil 1 İki zener diyotlu tam dalga kırpma devresi</a:t>
            </a:r>
            <a:b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  <a:t>Örneğin</a:t>
            </a:r>
            <a:r>
              <a:rPr lang="tr-TR" altLang="tr-TR" dirty="0" smtClean="0">
                <a:solidFill>
                  <a:schemeClr val="accent1">
                    <a:lumMod val="75000"/>
                  </a:schemeClr>
                </a:solidFill>
              </a:rPr>
              <a:t>: Şekil </a:t>
            </a:r>
            <a: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  <a:t>1 ‘de görüldüğü gibi iki zener diyot ters bağlandığında basit ve etkili bir kırpma devresi elde edilir.</a:t>
            </a:r>
            <a:endParaRPr lang="tr-TR" altLang="tr-TR"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  <a:t>Devre girişine tepe değeri 10V olan bir AC gerilim uygulansın ve kırpma işlemi için, zener gerilimi 5V olan iki Z</a:t>
            </a:r>
            <a:r>
              <a:rPr lang="tr-TR" altLang="tr-TR" sz="1800" baseline="-30000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  <a:t>, Z</a:t>
            </a:r>
            <a:r>
              <a:rPr lang="tr-TR" altLang="tr-TR" sz="1800" baseline="-30000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  <a:t> zener </a:t>
            </a:r>
            <a:r>
              <a:rPr lang="tr-TR" altLang="tr-TR" dirty="0" err="1">
                <a:solidFill>
                  <a:schemeClr val="accent1">
                    <a:lumMod val="75000"/>
                  </a:schemeClr>
                </a:solidFill>
              </a:rPr>
              <a:t>diyodu</a:t>
            </a:r>
            <a: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  <a:t> kullanılsın.</a:t>
            </a:r>
            <a:endParaRPr lang="tr-TR" altLang="tr-TR"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  <a:t>AC gerilimin pozitif </a:t>
            </a:r>
            <a:r>
              <a:rPr lang="tr-TR" altLang="tr-TR" dirty="0" err="1">
                <a:solidFill>
                  <a:schemeClr val="accent1">
                    <a:lumMod val="75000"/>
                  </a:schemeClr>
                </a:solidFill>
              </a:rPr>
              <a:t>alternansı</a:t>
            </a:r>
            <a: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  <a:t> başlangıcında Z</a:t>
            </a:r>
            <a:r>
              <a:rPr lang="tr-TR" altLang="tr-TR" sz="1800" baseline="-30000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tr-TR" altLang="tr-TR" dirty="0" err="1">
                <a:solidFill>
                  <a:schemeClr val="accent1">
                    <a:lumMod val="75000"/>
                  </a:schemeClr>
                </a:solidFill>
              </a:rPr>
              <a:t>zeneri</a:t>
            </a:r>
            <a: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  <a:t> doğru polarmalı ve iletimde, Z</a:t>
            </a:r>
            <a:r>
              <a:rPr lang="tr-TR" altLang="tr-TR" sz="1800" baseline="-30000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  <a:t>zeneri ise ters polarmalı ve kesimde olacaktır.</a:t>
            </a:r>
            <a:b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  <a:t>Giriş gerilimi +5V ‘a ulaştığında Z</a:t>
            </a:r>
            <a:r>
              <a:rPr lang="tr-TR" altLang="tr-TR" sz="1800" baseline="-30000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tr-TR" altLang="tr-TR" dirty="0">
                <a:solidFill>
                  <a:schemeClr val="accent1">
                    <a:lumMod val="75000"/>
                  </a:schemeClr>
                </a:solidFill>
              </a:rPr>
              <a:t> ‘de iletime geçer ve dolayısıyla da çıkış uçları arasında +5V oluşur. Keza, R direnci üzerindeki gerilim düşümü de 5V ‘tur.</a:t>
            </a:r>
            <a:endParaRPr lang="tr-TR" altLang="tr-TR" sz="18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tr-TR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tr-TR" dirty="0">
                <a:solidFill>
                  <a:schemeClr val="accent1">
                    <a:lumMod val="75000"/>
                  </a:schemeClr>
                </a:solidFill>
              </a:rPr>
            </a:br>
            <a:endParaRPr lang="tr-TR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115403"/>
            <a:ext cx="2971800" cy="1314450"/>
          </a:xfrm>
          <a:prstGeom prst="rect">
            <a:avLst/>
          </a:prstGeom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35259" y="4371937"/>
            <a:ext cx="65" cy="55399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49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3052</TotalTime>
  <Words>437</Words>
  <Application>Microsoft Office PowerPoint</Application>
  <PresentationFormat>Geniş ekran</PresentationFormat>
  <Paragraphs>51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Tahoma</vt:lpstr>
      <vt:lpstr>Times New Roman</vt:lpstr>
      <vt:lpstr>temaacik</vt:lpstr>
      <vt:lpstr>  Zener diyotlar (karakteristiği, sağlamlık testi, kullanım alanları) </vt:lpstr>
      <vt:lpstr>Zener diyotlar </vt:lpstr>
      <vt:lpstr>Zener diyotlar </vt:lpstr>
      <vt:lpstr>Zener diyot karakteristiği</vt:lpstr>
      <vt:lpstr>Zener diyot karakteristiği</vt:lpstr>
      <vt:lpstr>Zener diyot karakteristiği</vt:lpstr>
      <vt:lpstr>Zener diyot sağlamlık testi</vt:lpstr>
      <vt:lpstr>Zener diyot sağlamlık testi</vt:lpstr>
      <vt:lpstr>Zener diyot kullanım alanları</vt:lpstr>
      <vt:lpstr>Zener diyot kullanım alanları</vt:lpstr>
      <vt:lpstr>Zener diyot uygulaması</vt:lpstr>
      <vt:lpstr>Zener diyot uygulaması</vt:lpstr>
      <vt:lpstr>Zener diyot uygulaması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155</cp:revision>
  <dcterms:created xsi:type="dcterms:W3CDTF">2017-11-13T19:25:20Z</dcterms:created>
  <dcterms:modified xsi:type="dcterms:W3CDTF">2020-01-22T12:40:57Z</dcterms:modified>
</cp:coreProperties>
</file>