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Farmasötik</a:t>
            </a:r>
            <a:r>
              <a:rPr lang="tr-TR" dirty="0" smtClean="0"/>
              <a:t> Dozaj Formu Tasarımı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Ongun Mehmet SAKA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Yardımcı maddeler;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Renklendirici ajanlar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Tatlandırıcılar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Çözünürlük artırıcılar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Antioksidanlar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Koruyucular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Kıvam artırıcılar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Süspansiyon ajanları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Bağlayıcılar 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Solventler</a:t>
            </a:r>
            <a:r>
              <a:rPr lang="tr-TR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Kaydırıcılar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Koku vericiler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Kriyoprotektanlar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İzotoni</a:t>
            </a:r>
            <a:r>
              <a:rPr lang="tr-TR" dirty="0" smtClean="0"/>
              <a:t> ayarlayıcılar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Tampon …..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Dozaj Şekillerine Niye İhtiyaç Duyarız?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Gerekli ilaç dozunun etki alanlarına güvenli ve uygun bir şekilde verilmesini sağlamak için.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Etkin maddenin atmosferik oksijen veya nemin zararlı etkilerinden koruması </a:t>
            </a:r>
            <a:r>
              <a:rPr lang="tr-TR" dirty="0" smtClean="0">
                <a:solidFill>
                  <a:srgbClr val="00B050"/>
                </a:solidFill>
              </a:rPr>
              <a:t>film tablet / O</a:t>
            </a:r>
            <a:r>
              <a:rPr lang="tr-TR" sz="1600" dirty="0" smtClean="0">
                <a:solidFill>
                  <a:srgbClr val="00B050"/>
                </a:solidFill>
              </a:rPr>
              <a:t>2 </a:t>
            </a:r>
            <a:r>
              <a:rPr lang="tr-TR" dirty="0" smtClean="0">
                <a:solidFill>
                  <a:srgbClr val="00B050"/>
                </a:solidFill>
              </a:rPr>
              <a:t>korumalı </a:t>
            </a:r>
            <a:r>
              <a:rPr lang="tr-TR" dirty="0" err="1" smtClean="0">
                <a:solidFill>
                  <a:srgbClr val="00B050"/>
                </a:solidFill>
              </a:rPr>
              <a:t>ampüller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Etkin maddenin, oral uygulamadan sonra mide asidinin tahrip edici etkisinden koruması </a:t>
            </a:r>
            <a:r>
              <a:rPr lang="tr-TR" dirty="0" err="1" smtClean="0">
                <a:solidFill>
                  <a:srgbClr val="00B050"/>
                </a:solidFill>
              </a:rPr>
              <a:t>enterik</a:t>
            </a:r>
            <a:r>
              <a:rPr lang="tr-TR" dirty="0" smtClean="0">
                <a:solidFill>
                  <a:srgbClr val="00B050"/>
                </a:solidFill>
              </a:rPr>
              <a:t> kaplı tablet.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285728"/>
            <a:ext cx="8229600" cy="621510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tr-TR" dirty="0" smtClean="0"/>
              <a:t>Acı, tuzlu veya rahatsız edici tadı veya kokusunu gizlemesi </a:t>
            </a:r>
            <a:r>
              <a:rPr lang="tr-TR" dirty="0" smtClean="0">
                <a:solidFill>
                  <a:srgbClr val="00B050"/>
                </a:solidFill>
              </a:rPr>
              <a:t>kapsüller, kaplı tabletler, aromatik şuruplar.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İstenilen taşıyıcı ortamda çözünmeyen veya kararsız olan maddelerin sıvı preparatlarını sağlanması </a:t>
            </a:r>
            <a:r>
              <a:rPr lang="tr-TR" dirty="0" smtClean="0">
                <a:solidFill>
                  <a:srgbClr val="00B050"/>
                </a:solidFill>
              </a:rPr>
              <a:t>süspansiyon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(Hız) Kontrollü ilaç etkisi sağlanması </a:t>
            </a:r>
            <a:r>
              <a:rPr lang="tr-TR" dirty="0" smtClean="0">
                <a:solidFill>
                  <a:srgbClr val="00B050"/>
                </a:solidFill>
              </a:rPr>
              <a:t>çeşitli kontrollü </a:t>
            </a:r>
            <a:r>
              <a:rPr lang="tr-TR" dirty="0" err="1" smtClean="0">
                <a:solidFill>
                  <a:srgbClr val="00B050"/>
                </a:solidFill>
              </a:rPr>
              <a:t>salımlı</a:t>
            </a:r>
            <a:r>
              <a:rPr lang="tr-TR" dirty="0" smtClean="0">
                <a:solidFill>
                  <a:srgbClr val="00B050"/>
                </a:solidFill>
              </a:rPr>
              <a:t> tabletler, kapsüller, süspansiyonlar</a:t>
            </a:r>
          </a:p>
          <a:p>
            <a:pPr>
              <a:buFont typeface="Wingdings" pitchFamily="2" charset="2"/>
              <a:buChar char="v"/>
            </a:pPr>
            <a:r>
              <a:rPr lang="tr-TR" dirty="0" err="1" smtClean="0"/>
              <a:t>Topikal</a:t>
            </a:r>
            <a:r>
              <a:rPr lang="tr-TR" dirty="0" smtClean="0"/>
              <a:t> uygulamada optimal etki sağlanması </a:t>
            </a:r>
            <a:r>
              <a:rPr lang="tr-TR" dirty="0" smtClean="0">
                <a:solidFill>
                  <a:srgbClr val="00B050"/>
                </a:solidFill>
              </a:rPr>
              <a:t>merhemler, kremler, </a:t>
            </a:r>
            <a:r>
              <a:rPr lang="tr-TR" dirty="0" err="1" smtClean="0">
                <a:solidFill>
                  <a:srgbClr val="00B050"/>
                </a:solidFill>
              </a:rPr>
              <a:t>transdermal</a:t>
            </a:r>
            <a:r>
              <a:rPr lang="tr-TR" dirty="0" smtClean="0">
                <a:solidFill>
                  <a:srgbClr val="00B050"/>
                </a:solidFill>
              </a:rPr>
              <a:t> yamalar,  göz-kulak-burun preparatları</a:t>
            </a:r>
            <a:endParaRPr lang="tr-TR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160441"/>
            <a:ext cx="8229600" cy="5697559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 err="1" smtClean="0"/>
              <a:t>Vucüt</a:t>
            </a:r>
            <a:r>
              <a:rPr lang="tr-TR" dirty="0" smtClean="0"/>
              <a:t> boşluklarında optimal etki sağlanması </a:t>
            </a:r>
            <a:r>
              <a:rPr lang="tr-TR" dirty="0" err="1" smtClean="0">
                <a:solidFill>
                  <a:srgbClr val="00B050"/>
                </a:solidFill>
              </a:rPr>
              <a:t>suppozituvar</a:t>
            </a:r>
            <a:r>
              <a:rPr lang="tr-TR" dirty="0" smtClean="0">
                <a:solidFill>
                  <a:srgbClr val="00B050"/>
                </a:solidFill>
              </a:rPr>
              <a:t>, </a:t>
            </a:r>
            <a:r>
              <a:rPr lang="tr-TR" dirty="0" err="1" smtClean="0">
                <a:solidFill>
                  <a:srgbClr val="00B050"/>
                </a:solidFill>
              </a:rPr>
              <a:t>ovül</a:t>
            </a:r>
            <a:endParaRPr lang="tr-TR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Etkin maddenin doğrudan kan dolaşımına veya vücut dokularına ulaşmasının sağlaması, </a:t>
            </a:r>
            <a:r>
              <a:rPr lang="tr-TR" dirty="0" smtClean="0">
                <a:solidFill>
                  <a:srgbClr val="00B050"/>
                </a:solidFill>
              </a:rPr>
              <a:t>enjeksiyonluk preparatlar</a:t>
            </a:r>
          </a:p>
          <a:p>
            <a:pPr>
              <a:buFont typeface="Wingdings" pitchFamily="2" charset="2"/>
              <a:buChar char="v"/>
            </a:pPr>
            <a:r>
              <a:rPr lang="tr-TR" dirty="0" err="1" smtClean="0"/>
              <a:t>İnhalasyon</a:t>
            </a:r>
            <a:r>
              <a:rPr lang="tr-TR" dirty="0" smtClean="0"/>
              <a:t> tedavisi yoluyla optimal etkinin sağlaması </a:t>
            </a:r>
            <a:r>
              <a:rPr lang="tr-TR" dirty="0" err="1" smtClean="0">
                <a:solidFill>
                  <a:srgbClr val="00B050"/>
                </a:solidFill>
              </a:rPr>
              <a:t>aerosol</a:t>
            </a:r>
            <a:r>
              <a:rPr lang="tr-TR" dirty="0" smtClean="0">
                <a:solidFill>
                  <a:srgbClr val="00B050"/>
                </a:solidFill>
              </a:rPr>
              <a:t> ve </a:t>
            </a:r>
            <a:r>
              <a:rPr lang="tr-TR" dirty="0" err="1" smtClean="0">
                <a:solidFill>
                  <a:srgbClr val="00B050"/>
                </a:solidFill>
              </a:rPr>
              <a:t>inhalasyon</a:t>
            </a:r>
            <a:r>
              <a:rPr lang="tr-TR" dirty="0" smtClean="0">
                <a:solidFill>
                  <a:srgbClr val="00B050"/>
                </a:solidFill>
              </a:rPr>
              <a:t> preparatları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Biyofarmasötik</a:t>
            </a:r>
            <a:r>
              <a:rPr lang="tr-TR" dirty="0" smtClean="0"/>
              <a:t> hususlar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 smtClean="0"/>
              <a:t>Etkin maddenin geçirgen </a:t>
            </a:r>
            <a:r>
              <a:rPr lang="tr-TR" dirty="0" err="1" smtClean="0"/>
              <a:t>membran</a:t>
            </a:r>
            <a:r>
              <a:rPr lang="tr-TR" dirty="0" smtClean="0"/>
              <a:t> ve deri </a:t>
            </a:r>
            <a:r>
              <a:rPr lang="tr-TR" dirty="0" err="1" smtClean="0"/>
              <a:t>epitelinden</a:t>
            </a:r>
            <a:r>
              <a:rPr lang="tr-TR" dirty="0" smtClean="0"/>
              <a:t>, </a:t>
            </a:r>
            <a:r>
              <a:rPr lang="tr-TR" dirty="0" err="1" smtClean="0"/>
              <a:t>gastrointestinal</a:t>
            </a:r>
            <a:r>
              <a:rPr lang="tr-TR" dirty="0" smtClean="0"/>
              <a:t> sistemden ve akciğerlerden emilerek vücut sıvılarına geçebilmesi için </a:t>
            </a:r>
            <a:r>
              <a:rPr lang="tr-TR" dirty="0" smtClean="0">
                <a:solidFill>
                  <a:srgbClr val="C00000"/>
                </a:solidFill>
              </a:rPr>
              <a:t>çözelti halinde </a:t>
            </a:r>
            <a:r>
              <a:rPr lang="tr-TR" dirty="0" smtClean="0"/>
              <a:t>olması gerekir.</a:t>
            </a:r>
          </a:p>
          <a:p>
            <a:pPr>
              <a:buFont typeface="Wingdings" pitchFamily="2" charset="2"/>
              <a:buChar char="v"/>
            </a:pPr>
            <a:r>
              <a:rPr lang="tr-TR" dirty="0" err="1" smtClean="0"/>
              <a:t>Bukkal</a:t>
            </a:r>
            <a:r>
              <a:rPr lang="tr-TR" dirty="0" smtClean="0"/>
              <a:t>, solunum, </a:t>
            </a:r>
            <a:r>
              <a:rPr lang="tr-TR" dirty="0" err="1" smtClean="0"/>
              <a:t>rektal</a:t>
            </a:r>
            <a:r>
              <a:rPr lang="tr-TR" dirty="0" smtClean="0"/>
              <a:t>, kas içi veya deri altı yollarla uygulanan ilaç, emici dokulardan doğrudan kan dolaşımına geçer, ancak </a:t>
            </a:r>
            <a:r>
              <a:rPr lang="tr-TR" dirty="0" err="1" smtClean="0"/>
              <a:t>intravenöz</a:t>
            </a:r>
            <a:r>
              <a:rPr lang="tr-TR" dirty="0" smtClean="0"/>
              <a:t> yol hepsinden daha direkt olanıdır.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07223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dirty="0" smtClean="0"/>
              <a:t>Oral yolla uygulanan ilaç, </a:t>
            </a:r>
            <a:r>
              <a:rPr lang="tr-TR" dirty="0" err="1" smtClean="0"/>
              <a:t>gastrointestinal</a:t>
            </a:r>
            <a:r>
              <a:rPr lang="tr-TR" dirty="0" smtClean="0"/>
              <a:t> sistemdeki geçiş süresi, emilim süreci ve karaciğer eliminasyonu süreci gibi nedenlerle etkinin başlangıcı gecikecektir.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Oral yolun fiziksel durumu göz önüne alındığında, emilim oranı, bölgesi ve iyonize olma hızı göz önünde bulundurulduğunda en hızlı etki solüsyonlar, süspansiyonlar, kapsül/tablet olarak sıralanır.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Biyofarmasötik</a:t>
            </a:r>
            <a:r>
              <a:rPr lang="tr-TR" dirty="0" smtClean="0"/>
              <a:t> prensiplerinin anlaşılması, özellikle ilaç </a:t>
            </a:r>
            <a:r>
              <a:rPr lang="tr-TR" dirty="0" err="1" smtClean="0">
                <a:solidFill>
                  <a:srgbClr val="C00000"/>
                </a:solidFill>
              </a:rPr>
              <a:t>a</a:t>
            </a:r>
            <a:r>
              <a:rPr lang="tr-TR" dirty="0" err="1" smtClean="0"/>
              <a:t>bsorpsiyonunun</a:t>
            </a:r>
            <a:r>
              <a:rPr lang="tr-TR" dirty="0" smtClean="0"/>
              <a:t> yanı sıra ilaç </a:t>
            </a:r>
            <a:r>
              <a:rPr lang="tr-TR" dirty="0" smtClean="0">
                <a:solidFill>
                  <a:srgbClr val="C00000"/>
                </a:solidFill>
              </a:rPr>
              <a:t>d</a:t>
            </a:r>
            <a:r>
              <a:rPr lang="tr-TR" dirty="0" smtClean="0"/>
              <a:t>ağılımı, </a:t>
            </a:r>
            <a:r>
              <a:rPr lang="tr-TR" dirty="0" smtClean="0">
                <a:solidFill>
                  <a:srgbClr val="C00000"/>
                </a:solidFill>
              </a:rPr>
              <a:t>m</a:t>
            </a:r>
            <a:r>
              <a:rPr lang="tr-TR" dirty="0" smtClean="0"/>
              <a:t>etabolizma ve </a:t>
            </a:r>
            <a:r>
              <a:rPr lang="tr-TR" dirty="0" smtClean="0">
                <a:solidFill>
                  <a:srgbClr val="C00000"/>
                </a:solidFill>
              </a:rPr>
              <a:t>e</a:t>
            </a:r>
            <a:r>
              <a:rPr lang="tr-TR" dirty="0" smtClean="0"/>
              <a:t>liminasyonu açısından dozaj formu tasarımında önemlidir.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198" y="714356"/>
            <a:ext cx="9005802" cy="638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Bir ilacın farklı yollarla uygulanan dozaj formunun takip edebileceği yollar.</a:t>
            </a:r>
            <a:endParaRPr lang="tr-TR" sz="3200" dirty="0"/>
          </a:p>
        </p:txBody>
      </p:sp>
      <p:sp>
        <p:nvSpPr>
          <p:cNvPr id="16386" name="AutoShape 2" descr="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388" name="AutoShape 4" descr="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5270</TotalTime>
  <Words>318</Words>
  <Application>Microsoft Office PowerPoint</Application>
  <PresentationFormat>Ekran Gösterisi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Ofis Teması</vt:lpstr>
      <vt:lpstr>Farmasötik Dozaj Formu Tasarımı</vt:lpstr>
      <vt:lpstr>Yardımcı maddeler;</vt:lpstr>
      <vt:lpstr>Dozaj Şekillerine Niye İhtiyaç Duyarız?</vt:lpstr>
      <vt:lpstr>PowerPoint Sunusu</vt:lpstr>
      <vt:lpstr>PowerPoint Sunusu</vt:lpstr>
      <vt:lpstr>Biyofarmasötik hususlar</vt:lpstr>
      <vt:lpstr>PowerPoint Sunusu</vt:lpstr>
      <vt:lpstr>PowerPoint Sunusu</vt:lpstr>
      <vt:lpstr>Bir ilacın farklı yollarla uygulanan dozaj formunun takip edebileceği yollar.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Farmasötik Dozaj Formu Tasarımı</dc:title>
  <dc:creator>emel</dc:creator>
  <cp:lastModifiedBy>umut.can.oz</cp:lastModifiedBy>
  <cp:revision>30</cp:revision>
  <dcterms:created xsi:type="dcterms:W3CDTF">2021-03-21T13:33:27Z</dcterms:created>
  <dcterms:modified xsi:type="dcterms:W3CDTF">2021-03-25T10:31:16Z</dcterms:modified>
</cp:coreProperties>
</file>