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1" r:id="rId7"/>
    <p:sldId id="263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08" y="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8C99-DE1D-4080-B27E-C4C821350793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BFA1-BF20-4614-AB60-085487942D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4372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8C99-DE1D-4080-B27E-C4C821350793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BFA1-BF20-4614-AB60-085487942D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256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8C99-DE1D-4080-B27E-C4C821350793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BFA1-BF20-4614-AB60-085487942D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8901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8C99-DE1D-4080-B27E-C4C821350793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BFA1-BF20-4614-AB60-085487942D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796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8C99-DE1D-4080-B27E-C4C821350793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BFA1-BF20-4614-AB60-085487942D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3016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8C99-DE1D-4080-B27E-C4C821350793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BFA1-BF20-4614-AB60-085487942D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325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8C99-DE1D-4080-B27E-C4C821350793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BFA1-BF20-4614-AB60-085487942D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6962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8C99-DE1D-4080-B27E-C4C821350793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BFA1-BF20-4614-AB60-085487942D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154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8C99-DE1D-4080-B27E-C4C821350793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BFA1-BF20-4614-AB60-085487942D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963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8C99-DE1D-4080-B27E-C4C821350793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BFA1-BF20-4614-AB60-085487942D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980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8C99-DE1D-4080-B27E-C4C821350793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BFA1-BF20-4614-AB60-085487942D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6330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EF38C99-DE1D-4080-B27E-C4C821350793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1A72BFA1-BF20-4614-AB60-085487942D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79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İSLAMCILIK AKIMI </a:t>
            </a:r>
            <a:br>
              <a:rPr lang="tr-TR" dirty="0" smtClean="0"/>
            </a:br>
            <a:r>
              <a:rPr lang="tr-TR" dirty="0" smtClean="0"/>
              <a:t>OSMANLI’DAN CUMHURİYETE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7021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İSLAMCILIK NEDİR?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İslâmcılık, </a:t>
            </a:r>
            <a:r>
              <a:rPr lang="tr-TR" sz="2400" dirty="0" smtClean="0">
                <a:solidFill>
                  <a:schemeClr val="tx1"/>
                </a:solidFill>
              </a:rPr>
              <a:t>Batı </a:t>
            </a:r>
            <a:r>
              <a:rPr lang="tr-TR" sz="2400" dirty="0">
                <a:solidFill>
                  <a:schemeClr val="tx1"/>
                </a:solidFill>
              </a:rPr>
              <a:t>medeniyeti </a:t>
            </a:r>
            <a:r>
              <a:rPr lang="tr-TR" sz="2400" dirty="0" smtClean="0">
                <a:solidFill>
                  <a:schemeClr val="tx1"/>
                </a:solidFill>
              </a:rPr>
              <a:t>karşısında Osmanlı </a:t>
            </a:r>
            <a:r>
              <a:rPr lang="tr-TR" sz="2400" dirty="0">
                <a:solidFill>
                  <a:schemeClr val="tx1"/>
                </a:solidFill>
              </a:rPr>
              <a:t>Devleti’ndeki yenileşme, güçlenme ve İslâm’a yapılan itiraz ve hücumlara cevap verme söyleminin genel adı olarak kabul edilmiş bir harekettir. </a:t>
            </a:r>
            <a:endParaRPr lang="tr-TR" sz="2400" dirty="0" smtClean="0">
              <a:solidFill>
                <a:schemeClr val="tx1"/>
              </a:solidFill>
            </a:endParaRPr>
          </a:p>
          <a:p>
            <a:r>
              <a:rPr lang="tr-TR" sz="2400" dirty="0">
                <a:solidFill>
                  <a:schemeClr val="tx1"/>
                </a:solidFill>
              </a:rPr>
              <a:t>Bugünkü anlamıyla İslâmcılık, II. Meşrutiyetten (1908) sonra vücut bulmuştur. </a:t>
            </a:r>
            <a:endParaRPr lang="tr-TR" sz="2400" dirty="0" smtClean="0">
              <a:solidFill>
                <a:schemeClr val="tx1"/>
              </a:solidFill>
            </a:endParaRPr>
          </a:p>
          <a:p>
            <a:r>
              <a:rPr lang="tr-TR" sz="2400" dirty="0" smtClean="0">
                <a:solidFill>
                  <a:schemeClr val="tx1"/>
                </a:solidFill>
              </a:rPr>
              <a:t>II</a:t>
            </a:r>
            <a:r>
              <a:rPr lang="tr-TR" sz="2400" dirty="0">
                <a:solidFill>
                  <a:schemeClr val="tx1"/>
                </a:solidFill>
              </a:rPr>
              <a:t>. Meşrutiyetten sonra </a:t>
            </a:r>
            <a:r>
              <a:rPr lang="tr-TR" sz="2400" dirty="0" err="1">
                <a:solidFill>
                  <a:schemeClr val="tx1"/>
                </a:solidFill>
              </a:rPr>
              <a:t>İslâmcılar’ın</a:t>
            </a:r>
            <a:r>
              <a:rPr lang="tr-TR" sz="2400" dirty="0">
                <a:solidFill>
                  <a:schemeClr val="tx1"/>
                </a:solidFill>
              </a:rPr>
              <a:t> düşünceleri Yeni </a:t>
            </a:r>
            <a:r>
              <a:rPr lang="tr-TR" sz="2400" dirty="0" err="1">
                <a:solidFill>
                  <a:schemeClr val="tx1"/>
                </a:solidFill>
              </a:rPr>
              <a:t>Osmanlılar’ın</a:t>
            </a:r>
            <a:r>
              <a:rPr lang="tr-TR" sz="2400" dirty="0">
                <a:solidFill>
                  <a:schemeClr val="tx1"/>
                </a:solidFill>
              </a:rPr>
              <a:t> oluşturduğu birikimin yanı sıra, </a:t>
            </a:r>
            <a:r>
              <a:rPr lang="tr-TR" sz="2400" dirty="0" err="1">
                <a:solidFill>
                  <a:schemeClr val="tx1"/>
                </a:solidFill>
              </a:rPr>
              <a:t>Cemaleddîn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dirty="0" err="1">
                <a:solidFill>
                  <a:schemeClr val="tx1"/>
                </a:solidFill>
              </a:rPr>
              <a:t>Afganî</a:t>
            </a:r>
            <a:r>
              <a:rPr lang="tr-TR" sz="2400" dirty="0">
                <a:solidFill>
                  <a:schemeClr val="tx1"/>
                </a:solidFill>
              </a:rPr>
              <a:t>, Muhammed </a:t>
            </a:r>
            <a:r>
              <a:rPr lang="tr-TR" sz="2400" dirty="0" err="1">
                <a:solidFill>
                  <a:schemeClr val="tx1"/>
                </a:solidFill>
              </a:rPr>
              <a:t>Abduh</a:t>
            </a:r>
            <a:r>
              <a:rPr lang="tr-TR" sz="2400" dirty="0">
                <a:solidFill>
                  <a:schemeClr val="tx1"/>
                </a:solidFill>
              </a:rPr>
              <a:t>, M. </a:t>
            </a:r>
            <a:r>
              <a:rPr lang="tr-TR" sz="2400" dirty="0" err="1">
                <a:solidFill>
                  <a:schemeClr val="tx1"/>
                </a:solidFill>
              </a:rPr>
              <a:t>Ferid</a:t>
            </a:r>
            <a:r>
              <a:rPr lang="tr-TR" sz="2400" dirty="0">
                <a:solidFill>
                  <a:schemeClr val="tx1"/>
                </a:solidFill>
              </a:rPr>
              <a:t> Vecdi ve M. Reşit </a:t>
            </a:r>
            <a:r>
              <a:rPr lang="tr-TR" sz="2400" dirty="0" err="1">
                <a:solidFill>
                  <a:schemeClr val="tx1"/>
                </a:solidFill>
              </a:rPr>
              <a:t>Rızâ</a:t>
            </a:r>
            <a:r>
              <a:rPr lang="tr-TR" sz="2400" dirty="0">
                <a:solidFill>
                  <a:schemeClr val="tx1"/>
                </a:solidFill>
              </a:rPr>
              <a:t> gibi Mısırlı (İslâmcı) düşünürlerin temel yaklaşımlarından da etkilenmiştir</a:t>
            </a:r>
            <a:r>
              <a:rPr lang="tr-TR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İslamcılık </a:t>
            </a:r>
            <a:r>
              <a:rPr lang="tr-TR" sz="2400" dirty="0" err="1" smtClean="0">
                <a:solidFill>
                  <a:schemeClr val="tx1"/>
                </a:solidFill>
              </a:rPr>
              <a:t>kavrmaını</a:t>
            </a:r>
            <a:r>
              <a:rPr lang="tr-TR" sz="2400" dirty="0" smtClean="0">
                <a:solidFill>
                  <a:schemeClr val="tx1"/>
                </a:solidFill>
              </a:rPr>
              <a:t>, ilk kullanan isimler Yusuf Akçura ile Ziya Gökalp’tir. 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40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İSLAMCILIK AKIMINA MENSUP İSİMLER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02106" y="645459"/>
            <a:ext cx="4612341" cy="5755341"/>
          </a:xfrm>
        </p:spPr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Filibeli </a:t>
            </a:r>
            <a:r>
              <a:rPr lang="tr-TR" sz="2400" dirty="0" err="1" smtClean="0">
                <a:solidFill>
                  <a:schemeClr val="tx1"/>
                </a:solidFill>
              </a:rPr>
              <a:t>Ahmed</a:t>
            </a:r>
            <a:r>
              <a:rPr lang="tr-TR" sz="2400" dirty="0" smtClean="0">
                <a:solidFill>
                  <a:schemeClr val="tx1"/>
                </a:solidFill>
              </a:rPr>
              <a:t> Hilmi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Mustafa Zihni Paşa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Namık Kemal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Said Halim Paşa</a:t>
            </a:r>
          </a:p>
          <a:p>
            <a:r>
              <a:rPr lang="tr-TR" sz="2400" dirty="0" err="1" smtClean="0">
                <a:solidFill>
                  <a:schemeClr val="tx1"/>
                </a:solidFill>
              </a:rPr>
              <a:t>Seyyid</a:t>
            </a:r>
            <a:r>
              <a:rPr lang="tr-TR" sz="2400" dirty="0" smtClean="0">
                <a:solidFill>
                  <a:schemeClr val="tx1"/>
                </a:solidFill>
              </a:rPr>
              <a:t> Bey</a:t>
            </a:r>
          </a:p>
          <a:p>
            <a:r>
              <a:rPr lang="tr-TR" sz="2400" dirty="0" err="1" smtClean="0">
                <a:solidFill>
                  <a:schemeClr val="tx1"/>
                </a:solidFill>
              </a:rPr>
              <a:t>Babanzade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Ahmed</a:t>
            </a:r>
            <a:r>
              <a:rPr lang="tr-TR" sz="2400" dirty="0" smtClean="0">
                <a:solidFill>
                  <a:schemeClr val="tx1"/>
                </a:solidFill>
              </a:rPr>
              <a:t> Naim</a:t>
            </a:r>
          </a:p>
          <a:p>
            <a:r>
              <a:rPr lang="tr-TR" sz="2400" dirty="0" err="1" smtClean="0">
                <a:solidFill>
                  <a:schemeClr val="tx1"/>
                </a:solidFill>
              </a:rPr>
              <a:t>Mehmed</a:t>
            </a:r>
            <a:r>
              <a:rPr lang="tr-TR" sz="2400" dirty="0" smtClean="0">
                <a:solidFill>
                  <a:schemeClr val="tx1"/>
                </a:solidFill>
              </a:rPr>
              <a:t> Akif Ersoy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Elmalılı Hamdi </a:t>
            </a:r>
            <a:r>
              <a:rPr lang="tr-TR" sz="2400" dirty="0" err="1" smtClean="0">
                <a:solidFill>
                  <a:schemeClr val="tx1"/>
                </a:solidFill>
              </a:rPr>
              <a:t>Yazır</a:t>
            </a:r>
            <a:endParaRPr lang="tr-TR" sz="2400" dirty="0" smtClean="0">
              <a:solidFill>
                <a:schemeClr val="tx1"/>
              </a:solidFill>
            </a:endParaRPr>
          </a:p>
          <a:p>
            <a:r>
              <a:rPr lang="tr-TR" sz="2400" dirty="0" smtClean="0">
                <a:solidFill>
                  <a:schemeClr val="tx1"/>
                </a:solidFill>
              </a:rPr>
              <a:t>İsmail Fenni Ertuğrul</a:t>
            </a:r>
            <a:endParaRPr lang="tr-TR" sz="2400" dirty="0">
              <a:solidFill>
                <a:schemeClr val="tx1"/>
              </a:solidFill>
            </a:endParaRP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7862048" y="1373682"/>
            <a:ext cx="3379693" cy="4220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 err="1" smtClean="0"/>
              <a:t>Ahmed</a:t>
            </a:r>
            <a:r>
              <a:rPr lang="tr-TR" sz="2400" dirty="0" smtClean="0"/>
              <a:t> Hamdi Akseki</a:t>
            </a:r>
          </a:p>
          <a:p>
            <a:r>
              <a:rPr lang="tr-TR" sz="2400" dirty="0" err="1" smtClean="0"/>
              <a:t>Mehmed</a:t>
            </a:r>
            <a:r>
              <a:rPr lang="tr-TR" sz="2400" dirty="0" smtClean="0"/>
              <a:t> Ali Ayni</a:t>
            </a:r>
          </a:p>
          <a:p>
            <a:r>
              <a:rPr lang="tr-TR" sz="2400" dirty="0" smtClean="0"/>
              <a:t>Mustafa Sabri Efendi</a:t>
            </a:r>
          </a:p>
          <a:p>
            <a:r>
              <a:rPr lang="tr-TR" sz="2400" dirty="0" smtClean="0"/>
              <a:t>Said Nursi </a:t>
            </a:r>
          </a:p>
          <a:p>
            <a:r>
              <a:rPr lang="tr-TR" sz="2400" dirty="0" smtClean="0"/>
              <a:t>Şemseddin Günaltay</a:t>
            </a:r>
          </a:p>
          <a:p>
            <a:r>
              <a:rPr lang="tr-TR" sz="2400" dirty="0" smtClean="0"/>
              <a:t>İzmirli İsmail Hakkı</a:t>
            </a:r>
          </a:p>
          <a:p>
            <a:r>
              <a:rPr lang="tr-TR" sz="2400" dirty="0" smtClean="0"/>
              <a:t>Musa Kazım </a:t>
            </a:r>
          </a:p>
          <a:p>
            <a:r>
              <a:rPr lang="tr-TR" sz="2400" dirty="0" smtClean="0"/>
              <a:t>Ferit Kam</a:t>
            </a:r>
          </a:p>
        </p:txBody>
      </p:sp>
    </p:spTree>
    <p:extLst>
      <p:ext uri="{BB962C8B-B14F-4D97-AF65-F5344CB8AC3E}">
        <p14:creationId xmlns:p14="http://schemas.microsoft.com/office/powerpoint/2010/main" val="3611977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2918" y="1123837"/>
            <a:ext cx="3028163" cy="4601183"/>
          </a:xfrm>
        </p:spPr>
        <p:txBody>
          <a:bodyPr>
            <a:normAutofit/>
          </a:bodyPr>
          <a:lstStyle/>
          <a:p>
            <a:r>
              <a:rPr lang="tr-TR" sz="3200" dirty="0" smtClean="0"/>
              <a:t>İSLAMCILARIN HAREKET NOKTALARI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69268" y="864107"/>
            <a:ext cx="7762438" cy="56308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smtClean="0">
                <a:solidFill>
                  <a:schemeClr val="tx1"/>
                </a:solidFill>
              </a:rPr>
              <a:t>İslâmcılık şu soruların cevapları etrafında şekillenmekte idi:</a:t>
            </a:r>
          </a:p>
          <a:p>
            <a:pPr lvl="1"/>
            <a:r>
              <a:rPr lang="tr-TR" sz="2400" dirty="0" smtClean="0">
                <a:solidFill>
                  <a:schemeClr val="tx1"/>
                </a:solidFill>
              </a:rPr>
              <a:t>a</a:t>
            </a:r>
            <a:r>
              <a:rPr lang="tr-TR" sz="2400" dirty="0">
                <a:solidFill>
                  <a:schemeClr val="tx1"/>
                </a:solidFill>
              </a:rPr>
              <a:t>) Vatan istilalardan nasıl kurtulur? </a:t>
            </a:r>
            <a:endParaRPr lang="tr-TR" sz="2400" dirty="0" smtClean="0">
              <a:solidFill>
                <a:schemeClr val="tx1"/>
              </a:solidFill>
            </a:endParaRPr>
          </a:p>
          <a:p>
            <a:pPr lvl="1"/>
            <a:r>
              <a:rPr lang="tr-TR" sz="2400" dirty="0" smtClean="0">
                <a:solidFill>
                  <a:schemeClr val="tx1"/>
                </a:solidFill>
              </a:rPr>
              <a:t>b</a:t>
            </a:r>
            <a:r>
              <a:rPr lang="tr-TR" sz="2400" dirty="0">
                <a:solidFill>
                  <a:schemeClr val="tx1"/>
                </a:solidFill>
              </a:rPr>
              <a:t>) İslâm âleminin </a:t>
            </a:r>
            <a:r>
              <a:rPr lang="tr-TR" sz="2400" dirty="0" err="1">
                <a:solidFill>
                  <a:schemeClr val="tx1"/>
                </a:solidFill>
              </a:rPr>
              <a:t>hıristiyan</a:t>
            </a:r>
            <a:r>
              <a:rPr lang="tr-TR" sz="2400" dirty="0">
                <a:solidFill>
                  <a:schemeClr val="tx1"/>
                </a:solidFill>
              </a:rPr>
              <a:t> batıya yenilgisinin sebepleri nelerdir? </a:t>
            </a:r>
            <a:endParaRPr lang="tr-TR" sz="2400" dirty="0" smtClean="0">
              <a:solidFill>
                <a:schemeClr val="tx1"/>
              </a:solidFill>
            </a:endParaRPr>
          </a:p>
          <a:p>
            <a:pPr lvl="1"/>
            <a:r>
              <a:rPr lang="tr-TR" sz="2400" dirty="0" smtClean="0">
                <a:solidFill>
                  <a:schemeClr val="tx1"/>
                </a:solidFill>
              </a:rPr>
              <a:t>c</a:t>
            </a:r>
            <a:r>
              <a:rPr lang="tr-TR" sz="2400" dirty="0">
                <a:solidFill>
                  <a:schemeClr val="tx1"/>
                </a:solidFill>
              </a:rPr>
              <a:t>) Yeniden mazideki ihtişamlı günlere nasıl kavuşuruz? </a:t>
            </a:r>
            <a:endParaRPr lang="tr-TR" sz="2400" dirty="0" smtClean="0">
              <a:solidFill>
                <a:schemeClr val="tx1"/>
              </a:solidFill>
            </a:endParaRPr>
          </a:p>
          <a:p>
            <a:pPr lvl="1"/>
            <a:r>
              <a:rPr lang="tr-TR" sz="2400" dirty="0" smtClean="0">
                <a:solidFill>
                  <a:schemeClr val="tx1"/>
                </a:solidFill>
              </a:rPr>
              <a:t>d</a:t>
            </a:r>
            <a:r>
              <a:rPr lang="tr-TR" sz="2400" dirty="0">
                <a:solidFill>
                  <a:schemeClr val="tx1"/>
                </a:solidFill>
              </a:rPr>
              <a:t>) İslâm, batıcıların iddia ettikleri gibi miadını doldurmuş mudur? </a:t>
            </a:r>
            <a:endParaRPr lang="tr-TR" sz="2400" dirty="0" smtClean="0">
              <a:solidFill>
                <a:schemeClr val="tx1"/>
              </a:solidFill>
            </a:endParaRPr>
          </a:p>
          <a:p>
            <a:pPr lvl="1"/>
            <a:r>
              <a:rPr lang="tr-TR" sz="2400" dirty="0" smtClean="0">
                <a:solidFill>
                  <a:schemeClr val="tx1"/>
                </a:solidFill>
              </a:rPr>
              <a:t>e) İslâm’ın </a:t>
            </a:r>
            <a:r>
              <a:rPr lang="tr-TR" sz="2400" dirty="0">
                <a:solidFill>
                  <a:schemeClr val="tx1"/>
                </a:solidFill>
              </a:rPr>
              <a:t>ve </a:t>
            </a:r>
            <a:r>
              <a:rPr lang="tr-TR" sz="2400" dirty="0" err="1">
                <a:solidFill>
                  <a:schemeClr val="tx1"/>
                </a:solidFill>
              </a:rPr>
              <a:t>müslümanların</a:t>
            </a:r>
            <a:r>
              <a:rPr lang="tr-TR" sz="2400" dirty="0">
                <a:solidFill>
                  <a:schemeClr val="tx1"/>
                </a:solidFill>
              </a:rPr>
              <a:t> bu “fiilî durum” karşısındaki fikirleri ve tavırları nasıl olmalıdır? </a:t>
            </a:r>
            <a:endParaRPr lang="tr-TR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2400" dirty="0" smtClean="0">
                <a:solidFill>
                  <a:schemeClr val="tx1"/>
                </a:solidFill>
              </a:rPr>
              <a:t>Bu soruların cevapları ise, dinin doğrudan ve dolaylı olarak toplumu ve düşünce hayatını belirlediği bir devlette, siyasal ve düşünsel tartışmaların din etrafında şekillenmesini gerekli kılmaktaydı.</a:t>
            </a:r>
          </a:p>
        </p:txBody>
      </p:sp>
    </p:spTree>
    <p:extLst>
      <p:ext uri="{BB962C8B-B14F-4D97-AF65-F5344CB8AC3E}">
        <p14:creationId xmlns:p14="http://schemas.microsoft.com/office/powerpoint/2010/main" val="2225618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2918" y="1123837"/>
            <a:ext cx="3229869" cy="4601183"/>
          </a:xfrm>
        </p:spPr>
        <p:txBody>
          <a:bodyPr>
            <a:normAutofit/>
          </a:bodyPr>
          <a:lstStyle/>
          <a:p>
            <a:r>
              <a:rPr lang="tr-TR" sz="3200" dirty="0" smtClean="0"/>
              <a:t>ORYANTALİST </a:t>
            </a:r>
            <a:br>
              <a:rPr lang="tr-TR" sz="3200" dirty="0" smtClean="0"/>
            </a:br>
            <a:r>
              <a:rPr lang="tr-TR" sz="3200" dirty="0" smtClean="0"/>
              <a:t>MEYDAN </a:t>
            </a:r>
            <a:br>
              <a:rPr lang="tr-TR" sz="3200" dirty="0" smtClean="0"/>
            </a:br>
            <a:r>
              <a:rPr lang="tr-TR" sz="3200" dirty="0" smtClean="0"/>
              <a:t>OKUMA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82788" y="201706"/>
            <a:ext cx="8539878" cy="6468035"/>
          </a:xfrm>
        </p:spPr>
        <p:txBody>
          <a:bodyPr>
            <a:normAutofit/>
          </a:bodyPr>
          <a:lstStyle/>
          <a:p>
            <a:r>
              <a:rPr lang="tr-TR" sz="2200" dirty="0" smtClean="0">
                <a:solidFill>
                  <a:schemeClr val="tx1"/>
                </a:solidFill>
              </a:rPr>
              <a:t>Klasik oryantalizm, Müslümanların </a:t>
            </a:r>
            <a:r>
              <a:rPr lang="tr-TR" sz="2200" dirty="0">
                <a:solidFill>
                  <a:schemeClr val="tx1"/>
                </a:solidFill>
              </a:rPr>
              <a:t>geri kalmışlığını bahane </a:t>
            </a:r>
            <a:r>
              <a:rPr lang="tr-TR" sz="2200" dirty="0" smtClean="0">
                <a:solidFill>
                  <a:schemeClr val="tx1"/>
                </a:solidFill>
              </a:rPr>
              <a:t>ederek</a:t>
            </a:r>
            <a:r>
              <a:rPr lang="tr-TR" sz="2200" dirty="0">
                <a:solidFill>
                  <a:schemeClr val="tx1"/>
                </a:solidFill>
              </a:rPr>
              <a:t> </a:t>
            </a:r>
            <a:r>
              <a:rPr lang="tr-TR" sz="2200" dirty="0" smtClean="0">
                <a:solidFill>
                  <a:schemeClr val="tx1"/>
                </a:solidFill>
              </a:rPr>
              <a:t>şu konular özelinde İslam’a hücum etmekteydi:</a:t>
            </a:r>
          </a:p>
          <a:p>
            <a:pPr lvl="1"/>
            <a:r>
              <a:rPr lang="tr-TR" sz="2200" dirty="0" smtClean="0">
                <a:solidFill>
                  <a:schemeClr val="tx1"/>
                </a:solidFill>
              </a:rPr>
              <a:t>a</a:t>
            </a:r>
            <a:r>
              <a:rPr lang="tr-TR" sz="2200" dirty="0">
                <a:solidFill>
                  <a:schemeClr val="tx1"/>
                </a:solidFill>
              </a:rPr>
              <a:t>) İslâmiyet akılla çatışan bir dindir. Bu sebeple İslâmiyet akla aykırıdır.</a:t>
            </a:r>
          </a:p>
          <a:p>
            <a:pPr lvl="1"/>
            <a:r>
              <a:rPr lang="tr-TR" sz="2200" dirty="0">
                <a:solidFill>
                  <a:schemeClr val="tx1"/>
                </a:solidFill>
              </a:rPr>
              <a:t>b) Hadisler sahih değildir, Kur’an, </a:t>
            </a:r>
            <a:r>
              <a:rPr lang="tr-TR" sz="2200" dirty="0" err="1">
                <a:solidFill>
                  <a:schemeClr val="tx1"/>
                </a:solidFill>
              </a:rPr>
              <a:t>Hz.Muhammed’in</a:t>
            </a:r>
            <a:r>
              <a:rPr lang="tr-TR" sz="2200" dirty="0">
                <a:solidFill>
                  <a:schemeClr val="tx1"/>
                </a:solidFill>
              </a:rPr>
              <a:t> </a:t>
            </a:r>
            <a:r>
              <a:rPr lang="tr-TR" sz="2200" dirty="0" err="1">
                <a:solidFill>
                  <a:schemeClr val="tx1"/>
                </a:solidFill>
              </a:rPr>
              <a:t>yahudilik</a:t>
            </a:r>
            <a:r>
              <a:rPr lang="tr-TR" sz="2200" dirty="0">
                <a:solidFill>
                  <a:schemeClr val="tx1"/>
                </a:solidFill>
              </a:rPr>
              <a:t> ve </a:t>
            </a:r>
            <a:r>
              <a:rPr lang="tr-TR" sz="2200" dirty="0" err="1">
                <a:solidFill>
                  <a:schemeClr val="tx1"/>
                </a:solidFill>
              </a:rPr>
              <a:t>hıristiyanlıktan</a:t>
            </a:r>
            <a:r>
              <a:rPr lang="tr-TR" sz="2200" dirty="0">
                <a:solidFill>
                  <a:schemeClr val="tx1"/>
                </a:solidFill>
              </a:rPr>
              <a:t> devşirdiği kendine ait bir metindir.</a:t>
            </a:r>
          </a:p>
          <a:p>
            <a:pPr lvl="1"/>
            <a:r>
              <a:rPr lang="tr-TR" sz="2200" dirty="0">
                <a:solidFill>
                  <a:schemeClr val="tx1"/>
                </a:solidFill>
              </a:rPr>
              <a:t>c) </a:t>
            </a:r>
            <a:r>
              <a:rPr lang="tr-TR" sz="2200" dirty="0" err="1">
                <a:solidFill>
                  <a:schemeClr val="tx1"/>
                </a:solidFill>
              </a:rPr>
              <a:t>Hz.Peygamber’in</a:t>
            </a:r>
            <a:r>
              <a:rPr lang="tr-TR" sz="2200" dirty="0">
                <a:solidFill>
                  <a:schemeClr val="tx1"/>
                </a:solidFill>
              </a:rPr>
              <a:t> çok evliliği ve İslâm </a:t>
            </a:r>
            <a:r>
              <a:rPr lang="tr-TR" sz="2200" dirty="0" err="1">
                <a:solidFill>
                  <a:schemeClr val="tx1"/>
                </a:solidFill>
              </a:rPr>
              <a:t>Dini’nin</a:t>
            </a:r>
            <a:r>
              <a:rPr lang="tr-TR" sz="2200" dirty="0">
                <a:solidFill>
                  <a:schemeClr val="tx1"/>
                </a:solidFill>
              </a:rPr>
              <a:t> dünyaya yönelik ekonomik ve siyasî yapılandırmaları </a:t>
            </a:r>
            <a:r>
              <a:rPr lang="tr-TR" sz="2200" dirty="0" smtClean="0">
                <a:solidFill>
                  <a:schemeClr val="tx1"/>
                </a:solidFill>
              </a:rPr>
              <a:t>dini olmaktan uzaktı. Gerçek bir </a:t>
            </a:r>
            <a:r>
              <a:rPr lang="tr-TR" sz="2200" dirty="0">
                <a:solidFill>
                  <a:schemeClr val="tx1"/>
                </a:solidFill>
              </a:rPr>
              <a:t>peygamber ve dindar şahıs evlenmemeli, dünyadan el etek çekmelidir. </a:t>
            </a:r>
          </a:p>
          <a:p>
            <a:pPr lvl="1"/>
            <a:r>
              <a:rPr lang="tr-TR" sz="2200" dirty="0">
                <a:solidFill>
                  <a:schemeClr val="tx1"/>
                </a:solidFill>
              </a:rPr>
              <a:t>d) İslâmiyet, oryantalistlere göre, </a:t>
            </a:r>
            <a:r>
              <a:rPr lang="tr-TR" sz="2200" dirty="0" smtClean="0">
                <a:solidFill>
                  <a:schemeClr val="tx1"/>
                </a:solidFill>
              </a:rPr>
              <a:t>özgün bir ilahi din değildi ve cahiliye </a:t>
            </a:r>
            <a:r>
              <a:rPr lang="tr-TR" sz="2200" dirty="0">
                <a:solidFill>
                  <a:schemeClr val="tx1"/>
                </a:solidFill>
              </a:rPr>
              <a:t>Arap kültürünün bir yansıması veya kopyası idi. </a:t>
            </a:r>
            <a:endParaRPr lang="tr-TR" sz="2200" dirty="0" smtClean="0">
              <a:solidFill>
                <a:schemeClr val="tx1"/>
              </a:solidFill>
            </a:endParaRPr>
          </a:p>
          <a:p>
            <a:pPr lvl="1"/>
            <a:r>
              <a:rPr lang="tr-TR" sz="2200" dirty="0" smtClean="0">
                <a:solidFill>
                  <a:schemeClr val="tx1"/>
                </a:solidFill>
              </a:rPr>
              <a:t>e</a:t>
            </a:r>
            <a:r>
              <a:rPr lang="tr-TR" sz="2200" dirty="0">
                <a:solidFill>
                  <a:schemeClr val="tx1"/>
                </a:solidFill>
              </a:rPr>
              <a:t>) İddialarına göre İslâm düşüncesinin dikey (derin) yorumunu oluşturan İslâm Felsefesi, İslâm Kelâmı, İslâm Tasavvufu ve hatta </a:t>
            </a:r>
            <a:r>
              <a:rPr lang="tr-TR" sz="2200" dirty="0" err="1">
                <a:solidFill>
                  <a:schemeClr val="tx1"/>
                </a:solidFill>
              </a:rPr>
              <a:t>Usûl</a:t>
            </a:r>
            <a:r>
              <a:rPr lang="tr-TR" sz="2200" dirty="0">
                <a:solidFill>
                  <a:schemeClr val="tx1"/>
                </a:solidFill>
              </a:rPr>
              <a:t>-ı </a:t>
            </a:r>
            <a:r>
              <a:rPr lang="tr-TR" sz="2200" dirty="0" err="1">
                <a:solidFill>
                  <a:schemeClr val="tx1"/>
                </a:solidFill>
              </a:rPr>
              <a:t>Fıkıh’ın</a:t>
            </a:r>
            <a:r>
              <a:rPr lang="tr-TR" sz="2200" dirty="0">
                <a:solidFill>
                  <a:schemeClr val="tx1"/>
                </a:solidFill>
              </a:rPr>
              <a:t> kaynağı Grek, İran ve Hint idi. Bu sebeple </a:t>
            </a:r>
            <a:r>
              <a:rPr lang="tr-TR" sz="2200" dirty="0" err="1">
                <a:solidFill>
                  <a:schemeClr val="tx1"/>
                </a:solidFill>
              </a:rPr>
              <a:t>müslümanların</a:t>
            </a:r>
            <a:r>
              <a:rPr lang="tr-TR" sz="2200" dirty="0">
                <a:solidFill>
                  <a:schemeClr val="tx1"/>
                </a:solidFill>
              </a:rPr>
              <a:t> aklî düşünceye bir katkılarının olmadığı iddia edilmekte idi</a:t>
            </a:r>
            <a:r>
              <a:rPr lang="tr-TR" sz="22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tr-TR" sz="2200" dirty="0" smtClean="0">
                <a:solidFill>
                  <a:schemeClr val="tx1"/>
                </a:solidFill>
              </a:rPr>
              <a:t>Oryantalistlerin bu sorular etrafındaki ortaya koyduğu sorular, İslamcıları İslam’ı savunmaya götürdü.</a:t>
            </a:r>
            <a:endParaRPr lang="tr-TR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84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İSLAMCILARIN GÖRÜŞLERİ – Batı Eleştirisi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69268" y="864107"/>
            <a:ext cx="7359026" cy="5577033"/>
          </a:xfrm>
        </p:spPr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Batı’nın sadece bilim ve teknolojisi alınır</a:t>
            </a:r>
            <a:r>
              <a:rPr lang="tr-TR" sz="2400" dirty="0">
                <a:solidFill>
                  <a:schemeClr val="tx1"/>
                </a:solidFill>
              </a:rPr>
              <a:t>;</a:t>
            </a:r>
            <a:r>
              <a:rPr lang="tr-TR" sz="2400" dirty="0" smtClean="0">
                <a:solidFill>
                  <a:schemeClr val="tx1"/>
                </a:solidFill>
              </a:rPr>
              <a:t> fikriyatı, ahlakı ve kültürü alınmaz. 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Batı’da ortaya çıkan bilim anlayışı, dini ve Tanrı’yı dışlayan bir mahiyet arz etmektedir. Bu Materyalist söylemle mücadele elzemdir. 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Kavmiyetçilik olgusu, sadece İslami açıdan değil insanlık açısından da sorunludur. 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Batılıların İslam’ın geri kalmışlığı ile ilgili iddiaları art niyetli bir yaklaşımın ürünüdür. Geri kalan İslam değil, Müslümanlardır. 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Batı’nın meydan okuması aynı zamanda sömürgeleştirme iştahının ürünüdür, bu nedenle bu iştaha ve türevlerine şiddetle karşı koymak gerekir.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2197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162634" cy="4601183"/>
          </a:xfrm>
        </p:spPr>
        <p:txBody>
          <a:bodyPr>
            <a:normAutofit/>
          </a:bodyPr>
          <a:lstStyle/>
          <a:p>
            <a:r>
              <a:rPr lang="tr-TR" sz="3200" dirty="0" smtClean="0"/>
              <a:t>BATI ELEŞTİRİSİ MAHİYETİNDEKİ METİNLER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69267" y="864107"/>
            <a:ext cx="7601073" cy="5630821"/>
          </a:xfrm>
        </p:spPr>
        <p:txBody>
          <a:bodyPr>
            <a:no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1. </a:t>
            </a:r>
            <a:r>
              <a:rPr lang="tr-TR" sz="2400" dirty="0" err="1" smtClean="0">
                <a:solidFill>
                  <a:schemeClr val="tx1"/>
                </a:solidFill>
              </a:rPr>
              <a:t>Büchner’in</a:t>
            </a:r>
            <a:r>
              <a:rPr lang="tr-TR" sz="2400" dirty="0" smtClean="0">
                <a:solidFill>
                  <a:schemeClr val="tx1"/>
                </a:solidFill>
              </a:rPr>
              <a:t> Madde ve Kuvvet adlı eserine İsmail </a:t>
            </a:r>
            <a:r>
              <a:rPr lang="tr-TR" sz="2400" dirty="0" err="1" smtClean="0">
                <a:solidFill>
                  <a:schemeClr val="tx1"/>
                </a:solidFill>
              </a:rPr>
              <a:t>Ferid’in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İbtâl</a:t>
            </a:r>
            <a:r>
              <a:rPr lang="tr-TR" sz="2400" dirty="0" smtClean="0">
                <a:solidFill>
                  <a:schemeClr val="tx1"/>
                </a:solidFill>
              </a:rPr>
              <a:t>’-i </a:t>
            </a:r>
            <a:r>
              <a:rPr lang="tr-TR" sz="2400" dirty="0" err="1" smtClean="0">
                <a:solidFill>
                  <a:schemeClr val="tx1"/>
                </a:solidFill>
              </a:rPr>
              <a:t>Mezheb</a:t>
            </a:r>
            <a:r>
              <a:rPr lang="tr-TR" sz="2400" dirty="0" smtClean="0">
                <a:solidFill>
                  <a:schemeClr val="tx1"/>
                </a:solidFill>
              </a:rPr>
              <a:t>-i </a:t>
            </a:r>
            <a:r>
              <a:rPr lang="tr-TR" sz="2400" dirty="0" err="1" smtClean="0">
                <a:solidFill>
                  <a:schemeClr val="tx1"/>
                </a:solidFill>
              </a:rPr>
              <a:t>Maddiyun</a:t>
            </a:r>
            <a:r>
              <a:rPr lang="tr-TR" sz="2400" dirty="0" smtClean="0">
                <a:solidFill>
                  <a:schemeClr val="tx1"/>
                </a:solidFill>
              </a:rPr>
              <a:t> adlı eseriyle olan cevabı. 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2. Ernest Renan’ın </a:t>
            </a:r>
            <a:r>
              <a:rPr lang="tr-TR" sz="2400" dirty="0" err="1" smtClean="0">
                <a:solidFill>
                  <a:schemeClr val="tx1"/>
                </a:solidFill>
              </a:rPr>
              <a:t>Sorbonne</a:t>
            </a:r>
            <a:r>
              <a:rPr lang="tr-TR" sz="2400" dirty="0" smtClean="0">
                <a:solidFill>
                  <a:schemeClr val="tx1"/>
                </a:solidFill>
              </a:rPr>
              <a:t> Üniversitesi’nde verdiği İslâm ve Bilim (</a:t>
            </a:r>
            <a:r>
              <a:rPr lang="tr-TR" sz="2400" dirty="0" err="1" smtClean="0">
                <a:solidFill>
                  <a:schemeClr val="tx1"/>
                </a:solidFill>
              </a:rPr>
              <a:t>L’Islamisme</a:t>
            </a:r>
            <a:r>
              <a:rPr lang="tr-TR" sz="2400" dirty="0" smtClean="0">
                <a:solidFill>
                  <a:schemeClr val="tx1"/>
                </a:solidFill>
              </a:rPr>
              <a:t> et la </a:t>
            </a:r>
            <a:r>
              <a:rPr lang="tr-TR" sz="2400" dirty="0" err="1" smtClean="0">
                <a:solidFill>
                  <a:schemeClr val="tx1"/>
                </a:solidFill>
              </a:rPr>
              <a:t>Science</a:t>
            </a:r>
            <a:r>
              <a:rPr lang="tr-TR" sz="2400" dirty="0" smtClean="0">
                <a:solidFill>
                  <a:schemeClr val="tx1"/>
                </a:solidFill>
              </a:rPr>
              <a:t>, Paris, 1883) adlı konferansına Namık Kemal’in Renan Müdafaanamesi  (İstanbul, 1327) ile </a:t>
            </a:r>
            <a:r>
              <a:rPr lang="tr-TR" sz="2400" dirty="0" err="1" smtClean="0">
                <a:solidFill>
                  <a:schemeClr val="tx1"/>
                </a:solidFill>
              </a:rPr>
              <a:t>Cemaleddin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Efganî’nin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Journal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des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dé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Bats</a:t>
            </a:r>
            <a:r>
              <a:rPr lang="tr-TR" sz="2400" dirty="0" smtClean="0">
                <a:solidFill>
                  <a:schemeClr val="tx1"/>
                </a:solidFill>
              </a:rPr>
              <a:t> gazetesindeki cevabı (18 Mayıs 1883) 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3. </a:t>
            </a:r>
            <a:r>
              <a:rPr lang="tr-TR" sz="2400" dirty="0" err="1" smtClean="0">
                <a:solidFill>
                  <a:schemeClr val="tx1"/>
                </a:solidFill>
              </a:rPr>
              <a:t>Reinhart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Pieter</a:t>
            </a:r>
            <a:r>
              <a:rPr lang="tr-TR" sz="2400" dirty="0" smtClean="0">
                <a:solidFill>
                  <a:schemeClr val="tx1"/>
                </a:solidFill>
              </a:rPr>
              <a:t> Anne </a:t>
            </a:r>
            <a:r>
              <a:rPr lang="tr-TR" sz="2400" dirty="0" err="1" smtClean="0">
                <a:solidFill>
                  <a:schemeClr val="tx1"/>
                </a:solidFill>
              </a:rPr>
              <a:t>Dozy’nin</a:t>
            </a:r>
            <a:r>
              <a:rPr lang="tr-TR" sz="2400" dirty="0" smtClean="0">
                <a:solidFill>
                  <a:schemeClr val="tx1"/>
                </a:solidFill>
              </a:rPr>
              <a:t> İslâm tarihi hakkında yazdığı aşağılayıcı metinlere karşı, Filibeli Ahmet Hilmi’nin yazdığı Tarih-i İslâm adlı eseri.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4. İsmail </a:t>
            </a:r>
            <a:r>
              <a:rPr lang="tr-TR" sz="2400" dirty="0" err="1" smtClean="0">
                <a:solidFill>
                  <a:schemeClr val="tx1"/>
                </a:solidFill>
              </a:rPr>
              <a:t>Fenni’nin</a:t>
            </a:r>
            <a:r>
              <a:rPr lang="tr-TR" sz="2400" dirty="0" smtClean="0">
                <a:solidFill>
                  <a:schemeClr val="tx1"/>
                </a:solidFill>
              </a:rPr>
              <a:t> materyalist ve ateist ideolojileri eleştiren </a:t>
            </a:r>
            <a:r>
              <a:rPr lang="tr-TR" sz="2400" dirty="0" err="1" smtClean="0">
                <a:solidFill>
                  <a:schemeClr val="tx1"/>
                </a:solidFill>
              </a:rPr>
              <a:t>Maddiyyûn</a:t>
            </a:r>
            <a:r>
              <a:rPr lang="tr-TR" sz="2400" dirty="0" smtClean="0">
                <a:solidFill>
                  <a:schemeClr val="tx1"/>
                </a:solidFill>
              </a:rPr>
              <a:t> Mezhebinin İzmihlali (İstanbul 1928) adlı eseri.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396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İSLAMCILARIN DİNİ GÖRÜŞLERİ – Özeleştiri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69267" y="864107"/>
            <a:ext cx="7775885" cy="5724951"/>
          </a:xfrm>
        </p:spPr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İslam terakkiye mani değildir; akla uygun bir dindir ve bütün modern gelişmelere açıktır. 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İslam doğru anlaşılmalı ve çağa göre yeniden yorumlanmalıdır. Dinin doğru anlaşılması, İslam’ın asli kaynaklarına yönelmekle mümkün olabilir. 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İslam’ın hurafelere dayanan yorumuyla mücadele etmek gerekir. Bunun için kulun özgürlüğü düşüncesi öne çıkarılmalıdır. 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Okuma yazma oranı artırılmalı, halk taklitten kurtarılmalıdır. Kadının </a:t>
            </a:r>
            <a:r>
              <a:rPr lang="tr-TR" sz="2400" dirty="0" smtClean="0">
                <a:solidFill>
                  <a:schemeClr val="tx1"/>
                </a:solidFill>
              </a:rPr>
              <a:t>eğitimine </a:t>
            </a:r>
            <a:r>
              <a:rPr lang="tr-TR" sz="2400" dirty="0" smtClean="0">
                <a:solidFill>
                  <a:schemeClr val="tx1"/>
                </a:solidFill>
              </a:rPr>
              <a:t>önem verilmelidir. </a:t>
            </a:r>
          </a:p>
          <a:p>
            <a:r>
              <a:rPr lang="tr-TR" sz="2400" dirty="0" err="1" smtClean="0">
                <a:solidFill>
                  <a:schemeClr val="tx1"/>
                </a:solidFill>
              </a:rPr>
              <a:t>İctihad</a:t>
            </a:r>
            <a:r>
              <a:rPr lang="tr-TR" sz="2400" dirty="0" smtClean="0">
                <a:solidFill>
                  <a:schemeClr val="tx1"/>
                </a:solidFill>
              </a:rPr>
              <a:t> olgusuna dinamik bir çehre kazandırmak elzemdir. 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İslam doğrudan bir devlet tarzı ortaya koymamış, sadece devletin işleyişine ilişkin genel esasları belirlemiştir. Bunlar, şura ve temsil ile hürriyet ve eşitliktir. 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22399539"/>
      </p:ext>
    </p:extLst>
  </p:cSld>
  <p:clrMapOvr>
    <a:masterClrMapping/>
  </p:clrMapOvr>
</p:sld>
</file>

<file path=ppt/theme/theme1.xml><?xml version="1.0" encoding="utf-8"?>
<a:theme xmlns:a="http://schemas.openxmlformats.org/drawingml/2006/main" name="Çerçeve">
  <a:themeElements>
    <a:clrScheme name="Çerçev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Çerçev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Çerçev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TM03457475[[fn=Çerçeve]]</Template>
  <TotalTime>290</TotalTime>
  <Words>705</Words>
  <Application>Microsoft Office PowerPoint</Application>
  <PresentationFormat>Geniş ekran</PresentationFormat>
  <Paragraphs>58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Corbel</vt:lpstr>
      <vt:lpstr>Wingdings 2</vt:lpstr>
      <vt:lpstr>Çerçeve</vt:lpstr>
      <vt:lpstr>İSLAMCILIK AKIMI  OSMANLI’DAN CUMHURİYETE</vt:lpstr>
      <vt:lpstr>İSLAMCILIK NEDİR? </vt:lpstr>
      <vt:lpstr>İSLAMCILIK AKIMINA MENSUP İSİMLER</vt:lpstr>
      <vt:lpstr>İSLAMCILARIN HAREKET NOKTALARI</vt:lpstr>
      <vt:lpstr>ORYANTALİST  MEYDAN  OKUMA</vt:lpstr>
      <vt:lpstr>İSLAMCILARIN GÖRÜŞLERİ – Batı Eleştirisi</vt:lpstr>
      <vt:lpstr>BATI ELEŞTİRİSİ MAHİYETİNDEKİ METİNLER</vt:lpstr>
      <vt:lpstr>İSLAMCILARIN DİNİ GÖRÜŞLERİ – Özeleştiri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İSLAMCILIK AKIMI  OSMANLI’DAN CUMHURİYETE</dc:title>
  <dc:creator>user</dc:creator>
  <cp:lastModifiedBy>user</cp:lastModifiedBy>
  <cp:revision>13</cp:revision>
  <dcterms:created xsi:type="dcterms:W3CDTF">2021-03-25T06:42:20Z</dcterms:created>
  <dcterms:modified xsi:type="dcterms:W3CDTF">2021-03-25T12:01:04Z</dcterms:modified>
</cp:coreProperties>
</file>