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3" r:id="rId4"/>
    <p:sldId id="267" r:id="rId5"/>
    <p:sldId id="257" r:id="rId6"/>
    <p:sldId id="268" r:id="rId7"/>
    <p:sldId id="260" r:id="rId8"/>
    <p:sldId id="294" r:id="rId9"/>
    <p:sldId id="269" r:id="rId10"/>
    <p:sldId id="295" r:id="rId11"/>
    <p:sldId id="261" r:id="rId12"/>
    <p:sldId id="262" r:id="rId13"/>
    <p:sldId id="270" r:id="rId14"/>
    <p:sldId id="272" r:id="rId15"/>
    <p:sldId id="288" r:id="rId16"/>
    <p:sldId id="289" r:id="rId17"/>
    <p:sldId id="275" r:id="rId18"/>
    <p:sldId id="290" r:id="rId19"/>
    <p:sldId id="280" r:id="rId20"/>
    <p:sldId id="282" r:id="rId21"/>
    <p:sldId id="283" r:id="rId22"/>
    <p:sldId id="284" r:id="rId23"/>
    <p:sldId id="285" r:id="rId24"/>
    <p:sldId id="286" r:id="rId25"/>
    <p:sldId id="292" r:id="rId26"/>
    <p:sldId id="296" r:id="rId27"/>
    <p:sldId id="259" r:id="rId28"/>
    <p:sldId id="291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65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45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234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76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65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93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76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4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69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2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0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D11D-4FC1-4C3D-88D6-50D3D8864A37}" type="datetimeFigureOut">
              <a:rPr lang="tr-TR" smtClean="0"/>
              <a:t>13.12.2017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E787-5D63-4B3D-B27D-E7BD8ADCD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4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33909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3651548"/>
            <a:ext cx="91541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/>
              <a:t>JEOFİZİK MÜHENDİSLİĞİ </a:t>
            </a:r>
            <a:r>
              <a:rPr lang="tr-TR" sz="2000" b="1" dirty="0" smtClean="0"/>
              <a:t>BÖLÜMÜ</a:t>
            </a:r>
          </a:p>
          <a:p>
            <a:pPr algn="ctr"/>
            <a:endParaRPr lang="tr-TR" sz="2000" b="1" dirty="0"/>
          </a:p>
          <a:p>
            <a:pPr algn="ctr"/>
            <a:r>
              <a:rPr lang="tr-TR" sz="2000" b="1" dirty="0" smtClean="0"/>
              <a:t>JFM40</a:t>
            </a:r>
            <a:r>
              <a:rPr lang="en-US" sz="2000" b="1" dirty="0" smtClean="0"/>
              <a:t>3</a:t>
            </a:r>
            <a:r>
              <a:rPr lang="en-US" sz="2000" b="1" dirty="0"/>
              <a:t> </a:t>
            </a:r>
            <a:r>
              <a:rPr lang="tr-TR" sz="2000" b="1" dirty="0" smtClean="0"/>
              <a:t>JEOFİZİK</a:t>
            </a:r>
            <a:r>
              <a:rPr lang="en-US" sz="2000" b="1" dirty="0" smtClean="0"/>
              <a:t>TE VER</a:t>
            </a:r>
            <a:r>
              <a:rPr lang="tr-TR" sz="2000" b="1" dirty="0" smtClean="0"/>
              <a:t>İ</a:t>
            </a:r>
            <a:r>
              <a:rPr lang="en-US" sz="2000" b="1" dirty="0" smtClean="0"/>
              <a:t> ANAL</a:t>
            </a:r>
            <a:r>
              <a:rPr lang="tr-TR" sz="2000" b="1" dirty="0" smtClean="0"/>
              <a:t>İ</a:t>
            </a:r>
            <a:r>
              <a:rPr lang="en-US" sz="2000" b="1" dirty="0" smtClean="0"/>
              <a:t>Z</a:t>
            </a:r>
            <a:r>
              <a:rPr lang="tr-TR" sz="2000" b="1" dirty="0" smtClean="0"/>
              <a:t>İ</a:t>
            </a:r>
            <a:r>
              <a:rPr lang="en-US" sz="2000" b="1" dirty="0" smtClean="0"/>
              <a:t> VE SUNUMU</a:t>
            </a:r>
            <a:r>
              <a:rPr lang="tr-TR" sz="2000" b="1" smtClean="0"/>
              <a:t> </a:t>
            </a:r>
            <a:endParaRPr lang="tr-TR" sz="2000" b="1" dirty="0" smtClean="0"/>
          </a:p>
          <a:p>
            <a:pPr algn="ctr"/>
            <a:endParaRPr lang="tr-TR" sz="2000" b="1" dirty="0" smtClean="0"/>
          </a:p>
          <a:p>
            <a:pPr algn="ctr"/>
            <a:r>
              <a:rPr lang="tr-TR" sz="2400" b="1" dirty="0" smtClean="0"/>
              <a:t>Harun CANLI 11290112</a:t>
            </a:r>
          </a:p>
          <a:p>
            <a:pPr algn="ctr"/>
            <a:endParaRPr lang="tr-TR" sz="2000" b="1" dirty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KONU</a:t>
            </a:r>
            <a:r>
              <a:rPr lang="tr-TR" sz="2000" b="1" dirty="0" smtClean="0">
                <a:solidFill>
                  <a:srgbClr val="FF0000"/>
                </a:solidFill>
              </a:rPr>
              <a:t>:</a:t>
            </a:r>
            <a:endParaRPr lang="tr-TR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/>
              <a:t>R</a:t>
            </a:r>
            <a:r>
              <a:rPr lang="tr-TR" sz="2000" b="1" dirty="0" smtClean="0"/>
              <a:t>e</a:t>
            </a:r>
            <a:r>
              <a:rPr lang="en-US" sz="2000" b="1" dirty="0" smtClean="0"/>
              <a:t>M</a:t>
            </a:r>
            <a:r>
              <a:rPr lang="tr-TR" sz="2000" b="1" dirty="0"/>
              <a:t>i</a:t>
            </a:r>
            <a:r>
              <a:rPr lang="tr-TR" sz="2000" b="1" dirty="0" smtClean="0"/>
              <a:t> YÖNTEMİ (</a:t>
            </a:r>
            <a:r>
              <a:rPr lang="tr-TR" sz="2000" b="1" dirty="0" err="1" smtClean="0"/>
              <a:t>REfraction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Mİcrotremor</a:t>
            </a:r>
            <a:r>
              <a:rPr lang="tr-TR" sz="2000" b="1" dirty="0" smtClean="0"/>
              <a:t>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06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Kullan</a:t>
            </a:r>
            <a:r>
              <a:rPr lang="tr-TR" dirty="0" smtClean="0"/>
              <a:t>ı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jeofon</a:t>
            </a:r>
            <a:r>
              <a:rPr lang="en-US" dirty="0" smtClean="0"/>
              <a:t> t</a:t>
            </a:r>
            <a:r>
              <a:rPr lang="tr-TR" dirty="0" smtClean="0"/>
              <a:t>ü</a:t>
            </a:r>
            <a:r>
              <a:rPr lang="en-US" dirty="0" smtClean="0"/>
              <a:t>r</a:t>
            </a:r>
            <a:r>
              <a:rPr lang="tr-TR" dirty="0" smtClean="0"/>
              <a:t>ü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4- 8 </a:t>
            </a:r>
            <a:r>
              <a:rPr lang="tr-TR" dirty="0" err="1" smtClean="0"/>
              <a:t>hz</a:t>
            </a:r>
            <a:r>
              <a:rPr lang="tr-TR" dirty="0" smtClean="0"/>
              <a:t> frekanslı düşey </a:t>
            </a:r>
            <a:r>
              <a:rPr lang="tr-TR" dirty="0" err="1" smtClean="0"/>
              <a:t>jeofon</a:t>
            </a:r>
            <a:endParaRPr lang="tr-TR" dirty="0"/>
          </a:p>
        </p:txBody>
      </p:sp>
      <p:pic>
        <p:nvPicPr>
          <p:cNvPr id="2050" name="Picture 2" descr="C:\Users\HARUN\Desktop\Yeni klasör\jeof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596078"/>
            <a:ext cx="6389825" cy="423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7605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500" dirty="0" err="1"/>
              <a:t>ReMi</a:t>
            </a:r>
            <a:r>
              <a:rPr lang="tr-TR" sz="2500" dirty="0"/>
              <a:t> yönteminin uygulaması üç aşamayı kapsamaktadır. </a:t>
            </a:r>
            <a:r>
              <a:rPr lang="tr-TR" sz="2500" dirty="0" smtClean="0"/>
              <a:t>Bunlar, veri </a:t>
            </a:r>
            <a:r>
              <a:rPr lang="tr-TR" sz="2500" dirty="0"/>
              <a:t>toplama, </a:t>
            </a:r>
            <a:r>
              <a:rPr lang="tr-TR" sz="2500" dirty="0" smtClean="0"/>
              <a:t>veri–işlem </a:t>
            </a:r>
            <a:r>
              <a:rPr lang="tr-TR" sz="2500" dirty="0"/>
              <a:t>ve </a:t>
            </a:r>
            <a:r>
              <a:rPr lang="tr-TR" sz="2500" dirty="0" smtClean="0"/>
              <a:t>ters-çözüm</a:t>
            </a:r>
            <a:r>
              <a:rPr lang="en-US" sz="2500" dirty="0" smtClean="0"/>
              <a:t> </a:t>
            </a:r>
            <a:r>
              <a:rPr lang="tr-TR" sz="2500" dirty="0" smtClean="0"/>
              <a:t>aşamalarıdır</a:t>
            </a:r>
            <a:r>
              <a:rPr lang="tr-TR" sz="2500" dirty="0"/>
              <a:t>. </a:t>
            </a:r>
            <a:endParaRPr lang="en-US" sz="2500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tr-TR" sz="2500" dirty="0" smtClean="0"/>
              <a:t>Veri toplama </a:t>
            </a:r>
            <a:r>
              <a:rPr lang="tr-TR" sz="2500" dirty="0"/>
              <a:t>aşaması standart sismik kırılma cihazları ile gerçekleştirilebilir. 12 kanal </a:t>
            </a:r>
            <a:r>
              <a:rPr lang="tr-TR" sz="2500" dirty="0" smtClean="0"/>
              <a:t>cihazlar</a:t>
            </a:r>
            <a:r>
              <a:rPr lang="en-US" sz="2500" dirty="0" smtClean="0"/>
              <a:t> </a:t>
            </a:r>
            <a:r>
              <a:rPr lang="tr-TR" sz="2500" dirty="0" smtClean="0"/>
              <a:t>uygun </a:t>
            </a:r>
            <a:r>
              <a:rPr lang="tr-TR" sz="2500" dirty="0"/>
              <a:t>olmakla birlikte, 24-48 </a:t>
            </a:r>
            <a:r>
              <a:rPr lang="tr-TR" sz="2500" dirty="0" smtClean="0"/>
              <a:t>kanal</a:t>
            </a:r>
            <a:r>
              <a:rPr lang="en-US" sz="2500" dirty="0" smtClean="0"/>
              <a:t>l</a:t>
            </a:r>
            <a:r>
              <a:rPr lang="tr-TR" sz="2500" dirty="0" smtClean="0"/>
              <a:t>ı </a:t>
            </a:r>
            <a:r>
              <a:rPr lang="tr-TR" sz="2500" dirty="0"/>
              <a:t>cihazlar daha nitelikli veri toplanmasını sağlar. 4-8 Hz frekanslı </a:t>
            </a:r>
            <a:r>
              <a:rPr lang="tr-TR" sz="2500" dirty="0" smtClean="0"/>
              <a:t>düşey</a:t>
            </a:r>
            <a:r>
              <a:rPr lang="en-US" sz="2500" dirty="0" smtClean="0"/>
              <a:t> </a:t>
            </a:r>
            <a:r>
              <a:rPr lang="tr-TR" sz="2500" dirty="0" err="1" smtClean="0"/>
              <a:t>jeofonlar</a:t>
            </a:r>
            <a:r>
              <a:rPr lang="tr-TR" sz="2500" dirty="0" smtClean="0"/>
              <a:t> </a:t>
            </a:r>
            <a:r>
              <a:rPr lang="tr-TR" sz="2500" dirty="0"/>
              <a:t>ile 100 metre araştırma derinliğine ulaşılabilir. 5-10 metre </a:t>
            </a:r>
            <a:r>
              <a:rPr lang="tr-TR" sz="2500" dirty="0" err="1"/>
              <a:t>jeofon</a:t>
            </a:r>
            <a:r>
              <a:rPr lang="tr-TR" sz="2500" dirty="0"/>
              <a:t> aralığı ile 100-250 </a:t>
            </a:r>
            <a:r>
              <a:rPr lang="tr-TR" sz="2500" dirty="0" smtClean="0"/>
              <a:t>metre</a:t>
            </a:r>
            <a:r>
              <a:rPr lang="en-US" sz="2500" dirty="0" smtClean="0"/>
              <a:t> </a:t>
            </a:r>
            <a:r>
              <a:rPr lang="tr-TR" sz="2500" dirty="0" smtClean="0"/>
              <a:t>uzunluğunda </a:t>
            </a:r>
            <a:r>
              <a:rPr lang="tr-TR" sz="2500" dirty="0"/>
              <a:t>bir profil oluşturulur ise 30 saniye süreli </a:t>
            </a:r>
            <a:r>
              <a:rPr lang="tr-TR" sz="2500" dirty="0" err="1"/>
              <a:t>mikrotremor</a:t>
            </a:r>
            <a:r>
              <a:rPr lang="tr-TR" sz="2500" dirty="0"/>
              <a:t> </a:t>
            </a:r>
            <a:r>
              <a:rPr lang="tr-TR" sz="2500" dirty="0" err="1"/>
              <a:t>kayıtı</a:t>
            </a:r>
            <a:r>
              <a:rPr lang="tr-TR" sz="2500" dirty="0"/>
              <a:t> ile 100 metre derinliğe kadar </a:t>
            </a:r>
            <a:r>
              <a:rPr lang="tr-TR" sz="2500" dirty="0" smtClean="0"/>
              <a:t>S</a:t>
            </a:r>
            <a:r>
              <a:rPr lang="en-US" sz="2500" dirty="0" smtClean="0"/>
              <a:t> </a:t>
            </a:r>
            <a:r>
              <a:rPr lang="tr-TR" sz="2500" dirty="0" smtClean="0"/>
              <a:t>dalga </a:t>
            </a:r>
            <a:r>
              <a:rPr lang="tr-TR" sz="2500" dirty="0"/>
              <a:t>hızı değişimi hesaplanabilmektedir. </a:t>
            </a:r>
          </a:p>
        </p:txBody>
      </p:sp>
    </p:spTree>
    <p:extLst>
      <p:ext uri="{BB962C8B-B14F-4D97-AF65-F5344CB8AC3E}">
        <p14:creationId xmlns:p14="http://schemas.microsoft.com/office/powerpoint/2010/main" val="39050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</a:t>
            </a:r>
            <a:r>
              <a:rPr lang="tr-TR" sz="3600" b="1" dirty="0" smtClean="0">
                <a:solidFill>
                  <a:srgbClr val="FF0000"/>
                </a:solidFill>
              </a:rPr>
              <a:t>eri-İşlem adımları</a:t>
            </a:r>
            <a:r>
              <a:rPr lang="tr-TR" sz="3600" b="1" dirty="0">
                <a:solidFill>
                  <a:srgbClr val="FF0000"/>
                </a:solidFill>
              </a:rPr>
              <a:t/>
            </a:r>
            <a:br>
              <a:rPr lang="tr-TR" sz="3600" b="1" dirty="0">
                <a:solidFill>
                  <a:srgbClr val="FF0000"/>
                </a:solidFill>
              </a:rPr>
            </a:b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55272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500" dirty="0" smtClean="0"/>
              <a:t>Veri-işlem </a:t>
            </a:r>
            <a:r>
              <a:rPr lang="tr-TR" sz="2500" dirty="0"/>
              <a:t>aşamasında </a:t>
            </a:r>
            <a:r>
              <a:rPr lang="tr-TR" sz="2500" dirty="0" smtClean="0"/>
              <a:t>ilk olarak </a:t>
            </a:r>
            <a:r>
              <a:rPr lang="en-US" sz="2500" dirty="0" smtClean="0"/>
              <a:t>(</a:t>
            </a:r>
            <a:r>
              <a:rPr lang="en-US" sz="2500" dirty="0" err="1" smtClean="0"/>
              <a:t>yavaslik</a:t>
            </a:r>
            <a:r>
              <a:rPr lang="en-US" sz="2500" dirty="0" smtClean="0"/>
              <a:t> –</a:t>
            </a:r>
            <a:r>
              <a:rPr lang="en-US" sz="2500" dirty="0" err="1" smtClean="0"/>
              <a:t>frekans</a:t>
            </a:r>
            <a:r>
              <a:rPr lang="en-US" sz="2500" dirty="0" smtClean="0"/>
              <a:t>)</a:t>
            </a:r>
            <a:r>
              <a:rPr lang="tr-TR" sz="2500" i="1" dirty="0" smtClean="0"/>
              <a:t>τ</a:t>
            </a:r>
            <a:r>
              <a:rPr lang="tr-TR" sz="2500" dirty="0" smtClean="0"/>
              <a:t>–p </a:t>
            </a:r>
            <a:r>
              <a:rPr lang="tr-TR" sz="2500" dirty="0"/>
              <a:t>ve </a:t>
            </a:r>
            <a:r>
              <a:rPr lang="tr-TR" sz="2500" dirty="0" err="1"/>
              <a:t>Fourier</a:t>
            </a:r>
            <a:r>
              <a:rPr lang="tr-TR" sz="2500" dirty="0"/>
              <a:t> dönüşümleri </a:t>
            </a:r>
            <a:r>
              <a:rPr lang="tr-TR" sz="2500" dirty="0" smtClean="0"/>
              <a:t>kullanılarak</a:t>
            </a:r>
            <a:r>
              <a:rPr lang="en-US" sz="2500" dirty="0" smtClean="0"/>
              <a:t> </a:t>
            </a:r>
            <a:r>
              <a:rPr lang="tr-TR" sz="2500" dirty="0" smtClean="0"/>
              <a:t>frekans </a:t>
            </a:r>
            <a:r>
              <a:rPr lang="tr-TR" sz="2500" dirty="0"/>
              <a:t>bağımlı faz hızı eğrisi elde </a:t>
            </a:r>
            <a:r>
              <a:rPr lang="tr-TR" sz="2500" dirty="0" smtClean="0"/>
              <a:t>edilir.</a:t>
            </a:r>
            <a:endParaRPr lang="en-US" sz="2500" dirty="0" smtClean="0"/>
          </a:p>
          <a:p>
            <a:pPr lvl="0">
              <a:lnSpc>
                <a:spcPct val="150000"/>
              </a:lnSpc>
            </a:pPr>
            <a:r>
              <a:rPr lang="tr-TR" sz="2500" dirty="0" err="1"/>
              <a:t>Spac</a:t>
            </a:r>
            <a:r>
              <a:rPr lang="tr-TR" sz="2500" dirty="0"/>
              <a:t> </a:t>
            </a:r>
            <a:r>
              <a:rPr lang="tr-TR" sz="2500" dirty="0" smtClean="0"/>
              <a:t>yöntemi seçeneği </a:t>
            </a:r>
            <a:r>
              <a:rPr lang="tr-TR" sz="2500" dirty="0"/>
              <a:t>kullanılarak düşey eksen frekans, yatay eksen faz hızı olan </a:t>
            </a:r>
            <a:r>
              <a:rPr lang="tr-TR" sz="2500" dirty="0" smtClean="0"/>
              <a:t>ve</a:t>
            </a:r>
            <a:r>
              <a:rPr lang="en-US" sz="2500" dirty="0" smtClean="0"/>
              <a:t> </a:t>
            </a:r>
            <a:r>
              <a:rPr lang="tr-TR" sz="2500" dirty="0" smtClean="0"/>
              <a:t>dispersiyon </a:t>
            </a:r>
            <a:r>
              <a:rPr lang="tr-TR" sz="2500" dirty="0"/>
              <a:t>görüntüsü adı verilen enerji haritası elde </a:t>
            </a:r>
            <a:r>
              <a:rPr lang="tr-TR" sz="2500" dirty="0" smtClean="0"/>
              <a:t>edilir.</a:t>
            </a:r>
            <a:endParaRPr lang="en-US" sz="2500" dirty="0" smtClean="0"/>
          </a:p>
          <a:p>
            <a:pPr lvl="0">
              <a:lnSpc>
                <a:spcPct val="150000"/>
              </a:lnSpc>
            </a:pPr>
            <a:r>
              <a:rPr lang="tr-TR" sz="2500" dirty="0" smtClean="0"/>
              <a:t>Dispersiyon görüntüsünde </a:t>
            </a:r>
            <a:r>
              <a:rPr lang="tr-TR" sz="2500" dirty="0" err="1"/>
              <a:t>max</a:t>
            </a:r>
            <a:r>
              <a:rPr lang="tr-TR" sz="2500" dirty="0"/>
              <a:t> noktalar işaretlenir </a:t>
            </a:r>
            <a:r>
              <a:rPr lang="tr-TR" sz="2500" dirty="0" smtClean="0"/>
              <a:t>ve  Dispersiyon Eğrisi elde edilir.</a:t>
            </a:r>
          </a:p>
          <a:p>
            <a:pPr lvl="0">
              <a:lnSpc>
                <a:spcPct val="150000"/>
              </a:lnSpc>
            </a:pPr>
            <a:r>
              <a:rPr lang="tr-TR" sz="2500" dirty="0" smtClean="0"/>
              <a:t>Dispersiyon eğrisine göre model parametreleri belirlenerek bir </a:t>
            </a:r>
            <a:r>
              <a:rPr lang="tr-TR" sz="2500" dirty="0"/>
              <a:t>model </a:t>
            </a:r>
            <a:r>
              <a:rPr lang="tr-TR" sz="2500" dirty="0" smtClean="0"/>
              <a:t>oluşturulup</a:t>
            </a:r>
            <a:r>
              <a:rPr lang="en-US" sz="2500" dirty="0" smtClean="0"/>
              <a:t> </a:t>
            </a:r>
            <a:r>
              <a:rPr lang="tr-TR" sz="2500" dirty="0" smtClean="0"/>
              <a:t>kuramsal</a:t>
            </a:r>
            <a:r>
              <a:rPr lang="en-US" sz="2500" dirty="0" smtClean="0"/>
              <a:t> e</a:t>
            </a:r>
            <a:r>
              <a:rPr lang="tr-TR" sz="2500" dirty="0"/>
              <a:t>ğ</a:t>
            </a:r>
            <a:r>
              <a:rPr lang="en-US" sz="2500" dirty="0" err="1" smtClean="0"/>
              <a:t>ri</a:t>
            </a:r>
            <a:r>
              <a:rPr lang="tr-TR" sz="2500" dirty="0" smtClean="0"/>
              <a:t> </a:t>
            </a:r>
            <a:r>
              <a:rPr lang="tr-TR" sz="2500" dirty="0"/>
              <a:t>ile </a:t>
            </a:r>
            <a:r>
              <a:rPr lang="tr-TR" sz="2500" dirty="0" smtClean="0"/>
              <a:t>çakıştırılır.</a:t>
            </a:r>
            <a:endParaRPr lang="tr-TR" sz="2500" dirty="0"/>
          </a:p>
          <a:p>
            <a:pPr lvl="0">
              <a:lnSpc>
                <a:spcPct val="150000"/>
              </a:lnSpc>
            </a:pPr>
            <a:r>
              <a:rPr lang="tr-TR" sz="2500" dirty="0" smtClean="0"/>
              <a:t>Ters Çözüm </a:t>
            </a:r>
            <a:r>
              <a:rPr lang="tr-TR" sz="2500" dirty="0"/>
              <a:t>parametreleri </a:t>
            </a:r>
            <a:r>
              <a:rPr lang="tr-TR" sz="2500" dirty="0" smtClean="0"/>
              <a:t>belirlenir</a:t>
            </a:r>
            <a:r>
              <a:rPr lang="en-US" sz="2500" dirty="0" smtClean="0"/>
              <a:t>(</a:t>
            </a:r>
            <a:r>
              <a:rPr lang="en-US" sz="2500" dirty="0" err="1" smtClean="0"/>
              <a:t>tabaka</a:t>
            </a:r>
            <a:r>
              <a:rPr lang="en-US" sz="2500" dirty="0" smtClean="0"/>
              <a:t> </a:t>
            </a:r>
            <a:r>
              <a:rPr lang="en-US" sz="2500" dirty="0" err="1" smtClean="0"/>
              <a:t>kalinl</a:t>
            </a:r>
            <a:r>
              <a:rPr lang="tr-TR" sz="2500" dirty="0" err="1" smtClean="0"/>
              <a:t>ığ</a:t>
            </a:r>
            <a:r>
              <a:rPr lang="tr-TR" sz="2500" dirty="0" err="1"/>
              <a:t>ı</a:t>
            </a:r>
            <a:r>
              <a:rPr lang="en-US" sz="2500" dirty="0" smtClean="0"/>
              <a:t> </a:t>
            </a:r>
            <a:r>
              <a:rPr lang="en-US" sz="2500" dirty="0" err="1" smtClean="0"/>
              <a:t>ve</a:t>
            </a:r>
            <a:r>
              <a:rPr lang="en-US" sz="2500" dirty="0" smtClean="0"/>
              <a:t> S </a:t>
            </a:r>
            <a:r>
              <a:rPr lang="en-US" sz="2500" dirty="0" err="1" smtClean="0"/>
              <a:t>dalga</a:t>
            </a:r>
            <a:r>
              <a:rPr lang="en-US" sz="2500" dirty="0" smtClean="0"/>
              <a:t> h</a:t>
            </a:r>
            <a:r>
              <a:rPr lang="tr-TR" sz="2500" dirty="0" smtClean="0"/>
              <a:t>ı</a:t>
            </a:r>
            <a:r>
              <a:rPr lang="en-US" sz="2500" dirty="0" smtClean="0"/>
              <a:t>z</a:t>
            </a:r>
            <a:r>
              <a:rPr lang="tr-TR" sz="2500" dirty="0" smtClean="0"/>
              <a:t>ı</a:t>
            </a:r>
            <a:r>
              <a:rPr lang="en-US" sz="2500" dirty="0" smtClean="0"/>
              <a:t>)</a:t>
            </a:r>
            <a:r>
              <a:rPr lang="tr-TR" sz="2500" dirty="0" smtClean="0"/>
              <a:t>.</a:t>
            </a:r>
            <a:endParaRPr lang="tr-TR" sz="2500" dirty="0"/>
          </a:p>
          <a:p>
            <a:pPr lvl="0">
              <a:lnSpc>
                <a:spcPct val="150000"/>
              </a:lnSpc>
            </a:pPr>
            <a:r>
              <a:rPr lang="tr-TR" sz="2500" dirty="0" smtClean="0"/>
              <a:t>Ters Çözüm sonucu </a:t>
            </a:r>
            <a:r>
              <a:rPr lang="tr-TR" sz="2500" b="1" i="1" dirty="0" smtClean="0"/>
              <a:t>S- </a:t>
            </a:r>
            <a:r>
              <a:rPr lang="tr-TR" sz="2500" b="1" i="1" dirty="0"/>
              <a:t>dalga hızı – Derinlik kesiti </a:t>
            </a:r>
            <a:r>
              <a:rPr lang="tr-TR" sz="2500" b="1" i="1" dirty="0" smtClean="0"/>
              <a:t> modeli</a:t>
            </a:r>
            <a:r>
              <a:rPr lang="tr-TR" sz="2500" dirty="0" smtClean="0"/>
              <a:t> elde </a:t>
            </a:r>
            <a:r>
              <a:rPr lang="tr-TR" sz="2500" dirty="0"/>
              <a:t>edilir.</a:t>
            </a:r>
          </a:p>
          <a:p>
            <a:pPr>
              <a:lnSpc>
                <a:spcPct val="150000"/>
              </a:lnSpc>
            </a:pPr>
            <a:endParaRPr lang="tr-TR" sz="2500" dirty="0"/>
          </a:p>
          <a:p>
            <a:pPr>
              <a:lnSpc>
                <a:spcPct val="150000"/>
              </a:lnSpc>
            </a:pP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663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3679"/>
            <a:ext cx="9144000" cy="679017"/>
          </a:xfrm>
        </p:spPr>
        <p:txBody>
          <a:bodyPr>
            <a:normAutofit fontScale="90000"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SeisImager</a:t>
            </a:r>
            <a:r>
              <a:rPr lang="tr-TR" sz="2800" dirty="0" smtClean="0">
                <a:solidFill>
                  <a:srgbClr val="FF0000"/>
                </a:solidFill>
              </a:rPr>
              <a:t> programı çalıştırılarak </a:t>
            </a:r>
            <a:r>
              <a:rPr lang="tr-TR" sz="2800" dirty="0" err="1" smtClean="0">
                <a:solidFill>
                  <a:srgbClr val="FF0000"/>
                </a:solidFill>
              </a:rPr>
              <a:t>Surface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Wave</a:t>
            </a:r>
            <a:r>
              <a:rPr lang="tr-TR" sz="2800" dirty="0">
                <a:solidFill>
                  <a:srgbClr val="FF0000"/>
                </a:solidFill>
              </a:rPr>
              <a:t> Analysis </a:t>
            </a:r>
            <a:r>
              <a:rPr lang="tr-TR" sz="2800" dirty="0" smtClean="0">
                <a:solidFill>
                  <a:srgbClr val="FF0000"/>
                </a:solidFill>
              </a:rPr>
              <a:t>Wizard(SASW)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</a:rPr>
              <a:t>pasif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kaynakl</a:t>
            </a:r>
            <a:r>
              <a:rPr lang="tr-TR" sz="2800" dirty="0" smtClean="0">
                <a:solidFill>
                  <a:srgbClr val="FF0000"/>
                </a:solidFill>
              </a:rPr>
              <a:t>ı</a:t>
            </a:r>
            <a:r>
              <a:rPr lang="en-US" sz="2800" dirty="0" smtClean="0">
                <a:solidFill>
                  <a:srgbClr val="FF0000"/>
                </a:solidFill>
              </a:rPr>
              <a:t> y</a:t>
            </a:r>
            <a:r>
              <a:rPr lang="tr-TR" sz="2800" dirty="0" smtClean="0">
                <a:solidFill>
                  <a:srgbClr val="FF0000"/>
                </a:solidFill>
              </a:rPr>
              <a:t>ü</a:t>
            </a:r>
            <a:r>
              <a:rPr lang="en-US" sz="2800" dirty="0" err="1" smtClean="0">
                <a:solidFill>
                  <a:srgbClr val="FF0000"/>
                </a:solidFill>
              </a:rPr>
              <a:t>zey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dalga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analizi</a:t>
            </a:r>
            <a:r>
              <a:rPr lang="tr-TR" sz="2800" dirty="0">
                <a:solidFill>
                  <a:srgbClr val="FF0000"/>
                </a:solidFill>
              </a:rPr>
              <a:t>)</a:t>
            </a:r>
            <a:r>
              <a:rPr lang="tr-TR" sz="2800" dirty="0" smtClean="0">
                <a:solidFill>
                  <a:srgbClr val="FF0000"/>
                </a:solidFill>
              </a:rPr>
              <a:t> modülü seçilir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32240" y="4077073"/>
            <a:ext cx="2160240" cy="2448272"/>
          </a:xfrm>
        </p:spPr>
        <p:txBody>
          <a:bodyPr>
            <a:normAutofit/>
          </a:bodyPr>
          <a:lstStyle/>
          <a:p>
            <a:r>
              <a:rPr lang="tr-TR" sz="2500" dirty="0" smtClean="0"/>
              <a:t>Ölçülen Remi verilerinin seçilmesi</a:t>
            </a:r>
            <a:endParaRPr lang="tr-TR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34931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6497688" cy="335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Ham veri(1.dat)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1" descr="remi1hamver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1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8144" y="1628800"/>
            <a:ext cx="3096344" cy="36004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2D </a:t>
            </a:r>
            <a:r>
              <a:rPr lang="tr-TR" sz="2800" dirty="0" err="1" smtClean="0">
                <a:solidFill>
                  <a:srgbClr val="FF0000"/>
                </a:solidFill>
              </a:rPr>
              <a:t>spac</a:t>
            </a:r>
            <a:r>
              <a:rPr lang="tr-TR" sz="2800" dirty="0" smtClean="0">
                <a:solidFill>
                  <a:srgbClr val="FF0000"/>
                </a:solidFill>
              </a:rPr>
              <a:t> menüsünden geometri bilgilerinin girilmesi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016"/>
            <a:ext cx="5040560" cy="67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7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0" y="5877272"/>
            <a:ext cx="4392488" cy="980728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</a:rPr>
              <a:t>Min</a:t>
            </a:r>
            <a:r>
              <a:rPr lang="tr-TR" sz="2400" dirty="0" smtClean="0">
                <a:solidFill>
                  <a:srgbClr val="FF0000"/>
                </a:solidFill>
              </a:rPr>
              <a:t> ve </a:t>
            </a:r>
            <a:r>
              <a:rPr lang="tr-TR" sz="2400" dirty="0" err="1" smtClean="0">
                <a:solidFill>
                  <a:srgbClr val="FF0000"/>
                </a:solidFill>
              </a:rPr>
              <a:t>max</a:t>
            </a:r>
            <a:r>
              <a:rPr lang="tr-TR" sz="2400" dirty="0" smtClean="0">
                <a:solidFill>
                  <a:srgbClr val="FF0000"/>
                </a:solidFill>
              </a:rPr>
              <a:t> frekans aralıklarının belirlenmesi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770" y="6033008"/>
            <a:ext cx="4122198" cy="82499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Faz hızı ve frekans aralıklarının belirlenmesi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0" y="-1"/>
            <a:ext cx="4122198" cy="603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55"/>
            <a:ext cx="4392488" cy="59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Dispersiyon görüntüsü</a:t>
            </a:r>
            <a:br>
              <a:rPr lang="tr-TR" sz="3600" dirty="0">
                <a:solidFill>
                  <a:srgbClr val="FF0000"/>
                </a:solidFill>
              </a:rPr>
            </a:b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989691"/>
            <a:ext cx="7848872" cy="864096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6" descr="remi5dispersiy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3" y="1124744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9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093520"/>
            <a:ext cx="9144000" cy="764480"/>
          </a:xfrm>
        </p:spPr>
        <p:txBody>
          <a:bodyPr>
            <a:noAutofit/>
          </a:bodyPr>
          <a:lstStyle/>
          <a:p>
            <a:r>
              <a:rPr lang="tr-TR" sz="2400" dirty="0"/>
              <a:t>Dispersiyon eğrisine </a:t>
            </a:r>
            <a:r>
              <a:rPr lang="tr-TR" sz="2400" dirty="0" smtClean="0"/>
              <a:t>bir kaç </a:t>
            </a:r>
            <a:r>
              <a:rPr lang="tr-TR" sz="2400" dirty="0"/>
              <a:t>kez yuvarlatma uygulanmış ve yukarıdaki eğri elde edilmiştir.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" y="548680"/>
            <a:ext cx="8881330" cy="55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-13491" y="-459432"/>
            <a:ext cx="9144000" cy="1390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FF0000"/>
                </a:solidFill>
              </a:rPr>
              <a:t>Dispersiyon eğrisi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7225" y="1340768"/>
            <a:ext cx="4356775" cy="4886003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Model parametrelerinin belirlenmesi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41036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8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9053"/>
            <a:ext cx="8229600" cy="68722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REM</a:t>
            </a:r>
            <a:r>
              <a:rPr lang="tr-TR" sz="3200" dirty="0" smtClean="0">
                <a:solidFill>
                  <a:srgbClr val="FF0000"/>
                </a:solidFill>
              </a:rPr>
              <a:t>İ</a:t>
            </a:r>
            <a:r>
              <a:rPr lang="en-US" sz="3200" dirty="0" smtClean="0">
                <a:solidFill>
                  <a:srgbClr val="FF0000"/>
                </a:solidFill>
              </a:rPr>
              <a:t> Y</a:t>
            </a:r>
            <a:r>
              <a:rPr lang="tr-TR" sz="3200" dirty="0" smtClean="0">
                <a:solidFill>
                  <a:srgbClr val="FF0000"/>
                </a:solidFill>
              </a:rPr>
              <a:t>Ö</a:t>
            </a:r>
            <a:r>
              <a:rPr lang="en-US" sz="3200" dirty="0" smtClean="0">
                <a:solidFill>
                  <a:srgbClr val="FF0000"/>
                </a:solidFill>
              </a:rPr>
              <a:t>NTEM</a:t>
            </a:r>
            <a:r>
              <a:rPr lang="tr-TR" sz="3200" dirty="0" smtClean="0">
                <a:solidFill>
                  <a:srgbClr val="FF0000"/>
                </a:solidFill>
              </a:rPr>
              <a:t>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60648"/>
            <a:ext cx="9130659" cy="6912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Yüzey dalgası analiz yöntemleri </a:t>
            </a:r>
            <a:r>
              <a:rPr lang="tr-TR" sz="2400" dirty="0"/>
              <a:t>aktif </a:t>
            </a:r>
            <a:r>
              <a:rPr lang="tr-TR" sz="2400" dirty="0" smtClean="0"/>
              <a:t>kaynaklı(</a:t>
            </a:r>
            <a:r>
              <a:rPr lang="tr-TR" sz="2400" dirty="0" err="1" smtClean="0"/>
              <a:t>Masw</a:t>
            </a:r>
            <a:r>
              <a:rPr lang="en-US" sz="2400" dirty="0"/>
              <a:t>,</a:t>
            </a:r>
            <a:r>
              <a:rPr lang="tr-TR" sz="2400" dirty="0" smtClean="0"/>
              <a:t>Sismik kırılma) </a:t>
            </a:r>
            <a:r>
              <a:rPr lang="tr-TR" sz="2400" dirty="0"/>
              <a:t>ve pasif </a:t>
            </a:r>
            <a:r>
              <a:rPr lang="tr-TR" sz="2400" dirty="0" smtClean="0"/>
              <a:t>kaynaklı(</a:t>
            </a:r>
            <a:r>
              <a:rPr lang="tr-TR" sz="2400" dirty="0" err="1" smtClean="0"/>
              <a:t>ReMi</a:t>
            </a:r>
            <a:r>
              <a:rPr lang="en-US" sz="2400" dirty="0"/>
              <a:t>,</a:t>
            </a:r>
            <a:r>
              <a:rPr lang="tr-TR" sz="2400" dirty="0" smtClean="0"/>
              <a:t>S</a:t>
            </a:r>
            <a:r>
              <a:rPr lang="en-US" sz="2400" dirty="0" smtClean="0"/>
              <a:t>PAC</a:t>
            </a:r>
            <a:r>
              <a:rPr lang="tr-TR" sz="2400" dirty="0" smtClean="0"/>
              <a:t>) yöntemler </a:t>
            </a:r>
            <a:r>
              <a:rPr lang="tr-TR" sz="2400" dirty="0"/>
              <a:t>olmak </a:t>
            </a:r>
            <a:r>
              <a:rPr lang="tr-TR" sz="2400" dirty="0" smtClean="0"/>
              <a:t>üzere </a:t>
            </a:r>
            <a:r>
              <a:rPr lang="tr-TR" sz="2400" dirty="0"/>
              <a:t>iki ana grup</a:t>
            </a:r>
            <a:r>
              <a:rPr lang="en-US" sz="2400" dirty="0"/>
              <a:t> </a:t>
            </a:r>
            <a:r>
              <a:rPr lang="tr-TR" sz="2400" dirty="0"/>
              <a:t>altında toplanabilir. Pasif kaynaklı </a:t>
            </a:r>
            <a:r>
              <a:rPr lang="tr-TR" sz="2400" dirty="0" smtClean="0"/>
              <a:t>yöntemler</a:t>
            </a:r>
            <a:r>
              <a:rPr lang="en-US" sz="2400" dirty="0" smtClean="0"/>
              <a:t>den</a:t>
            </a:r>
            <a:r>
              <a:rPr lang="en-US" sz="2400" dirty="0"/>
              <a:t> </a:t>
            </a:r>
            <a:r>
              <a:rPr lang="tr-TR" sz="2400" dirty="0" smtClean="0"/>
              <a:t>R</a:t>
            </a:r>
            <a:r>
              <a:rPr lang="en-US" sz="2400" dirty="0" smtClean="0"/>
              <a:t>e</a:t>
            </a:r>
            <a:r>
              <a:rPr lang="tr-TR" sz="2400" dirty="0" smtClean="0"/>
              <a:t>M</a:t>
            </a:r>
            <a:r>
              <a:rPr lang="en-US" sz="2400" dirty="0" err="1"/>
              <a:t>i</a:t>
            </a:r>
            <a:r>
              <a:rPr lang="tr-TR" sz="2400" dirty="0" smtClean="0"/>
              <a:t> </a:t>
            </a:r>
            <a:r>
              <a:rPr lang="tr-TR" sz="2400" dirty="0"/>
              <a:t>daha derin </a:t>
            </a:r>
            <a:r>
              <a:rPr lang="tr-TR" sz="2400" dirty="0" smtClean="0"/>
              <a:t>nüfus gücüne </a:t>
            </a:r>
            <a:r>
              <a:rPr lang="tr-TR" sz="2400" dirty="0"/>
              <a:t>sahiptir.</a:t>
            </a:r>
            <a:r>
              <a:rPr lang="en-US" sz="2400" dirty="0"/>
              <a:t> </a:t>
            </a:r>
            <a:r>
              <a:rPr lang="tr-TR" sz="2400" dirty="0" smtClean="0"/>
              <a:t>Özellikle </a:t>
            </a:r>
            <a:r>
              <a:rPr lang="tr-TR" sz="2400" dirty="0"/>
              <a:t>ana kaya derinliğine ulaşılması gereken sahalarda etkin olarak kullanılabilmektedir</a:t>
            </a:r>
            <a:r>
              <a:rPr lang="tr-TR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Yüzey </a:t>
            </a:r>
            <a:r>
              <a:rPr lang="tr-TR" sz="2400" dirty="0"/>
              <a:t>dalgası analiz </a:t>
            </a:r>
            <a:r>
              <a:rPr lang="tr-TR" sz="2400" dirty="0" smtClean="0"/>
              <a:t>yöntemleri,</a:t>
            </a:r>
            <a:r>
              <a:rPr lang="en-US" sz="2400" dirty="0" smtClean="0"/>
              <a:t> </a:t>
            </a:r>
            <a:r>
              <a:rPr lang="tr-TR" sz="2400" dirty="0" smtClean="0"/>
              <a:t>yer </a:t>
            </a:r>
            <a:r>
              <a:rPr lang="tr-TR" sz="2400" dirty="0"/>
              <a:t>altındaki tabakalı yapıların kesme dalgası hızının (</a:t>
            </a:r>
            <a:r>
              <a:rPr lang="tr-TR" sz="2400" dirty="0" err="1"/>
              <a:t>Vs</a:t>
            </a:r>
            <a:r>
              <a:rPr lang="tr-TR" sz="2400" dirty="0"/>
              <a:t>) derinlikle </a:t>
            </a:r>
            <a:r>
              <a:rPr lang="tr-TR" sz="2400" dirty="0" smtClean="0"/>
              <a:t>değişiminin</a:t>
            </a:r>
            <a:r>
              <a:rPr lang="en-US" sz="2400" dirty="0" smtClean="0"/>
              <a:t> </a:t>
            </a:r>
            <a:r>
              <a:rPr lang="tr-TR" sz="2400" dirty="0" smtClean="0"/>
              <a:t>hesaplanması </a:t>
            </a:r>
            <a:r>
              <a:rPr lang="tr-TR" sz="2400" dirty="0"/>
              <a:t>amacıyla </a:t>
            </a:r>
            <a:r>
              <a:rPr lang="tr-TR" sz="2400" dirty="0" err="1"/>
              <a:t>Rayleigh</a:t>
            </a:r>
            <a:r>
              <a:rPr lang="tr-TR" sz="2400" dirty="0"/>
              <a:t> dalgasının </a:t>
            </a:r>
            <a:r>
              <a:rPr lang="tr-TR" sz="2400" dirty="0" err="1"/>
              <a:t>dispersif</a:t>
            </a:r>
            <a:r>
              <a:rPr lang="tr-TR" sz="2400" dirty="0"/>
              <a:t> </a:t>
            </a:r>
            <a:r>
              <a:rPr lang="tr-TR" sz="2400" dirty="0" smtClean="0"/>
              <a:t>özelliğinden</a:t>
            </a:r>
            <a:r>
              <a:rPr lang="en-US" sz="2400" dirty="0" smtClean="0"/>
              <a:t> </a:t>
            </a:r>
            <a:r>
              <a:rPr lang="tr-TR" sz="2400" dirty="0"/>
              <a:t>yararlanır</a:t>
            </a:r>
            <a:r>
              <a:rPr lang="tr-TR" sz="2400" dirty="0" smtClean="0"/>
              <a:t>.</a:t>
            </a:r>
            <a:r>
              <a:rPr lang="tr-TR" sz="2400" dirty="0"/>
              <a:t> 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Rayleigh</a:t>
            </a:r>
            <a:r>
              <a:rPr lang="tr-TR" sz="2400" dirty="0" smtClean="0"/>
              <a:t> </a:t>
            </a:r>
            <a:r>
              <a:rPr lang="tr-TR" sz="2400" dirty="0"/>
              <a:t>dalgalarının </a:t>
            </a:r>
            <a:r>
              <a:rPr lang="tr-TR" sz="2400" dirty="0" err="1"/>
              <a:t>dispersif</a:t>
            </a:r>
            <a:r>
              <a:rPr lang="tr-TR" sz="2400" dirty="0"/>
              <a:t> özelliğinden yararlanan Aktif ve Pasif Kaynaklı</a:t>
            </a:r>
            <a:r>
              <a:rPr lang="en-US" sz="2400" dirty="0"/>
              <a:t> </a:t>
            </a:r>
            <a:r>
              <a:rPr lang="tr-TR" sz="2400" dirty="0"/>
              <a:t>Yüzey Dalga Analiz yöntem</a:t>
            </a:r>
            <a:r>
              <a:rPr lang="en-US" sz="2400" dirty="0" err="1"/>
              <a:t>leri</a:t>
            </a:r>
            <a:r>
              <a:rPr lang="tr-TR" sz="2400" dirty="0"/>
              <a:t>(MASW, </a:t>
            </a:r>
            <a:r>
              <a:rPr lang="tr-TR" sz="2400" dirty="0" err="1"/>
              <a:t>ReMi</a:t>
            </a:r>
            <a:r>
              <a:rPr lang="tr-TR" sz="2400" dirty="0"/>
              <a:t> ve SPAC) kullanarak S dalga hızı</a:t>
            </a:r>
            <a:r>
              <a:rPr lang="en-US" sz="2400" dirty="0"/>
              <a:t>(</a:t>
            </a:r>
            <a:r>
              <a:rPr lang="tr-TR" sz="2400" dirty="0" err="1"/>
              <a:t>Vs</a:t>
            </a:r>
            <a:r>
              <a:rPr lang="en-US" sz="2400" dirty="0"/>
              <a:t>)</a:t>
            </a:r>
            <a:r>
              <a:rPr lang="tr-TR" sz="2400" dirty="0"/>
              <a:t>- derinlik kesitleri ve</a:t>
            </a:r>
            <a:r>
              <a:rPr lang="en-US" sz="2400" dirty="0"/>
              <a:t> </a:t>
            </a:r>
            <a:r>
              <a:rPr lang="tr-TR" sz="2400" dirty="0"/>
              <a:t>dispersiyon eğrileri elde edilir.</a:t>
            </a:r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516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628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M</a:t>
            </a:r>
            <a:r>
              <a:rPr lang="tr-TR" sz="3600" dirty="0" smtClean="0">
                <a:solidFill>
                  <a:srgbClr val="FF0000"/>
                </a:solidFill>
              </a:rPr>
              <a:t>odel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819266"/>
            <a:ext cx="6924353" cy="60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Ters ç</a:t>
            </a:r>
            <a:r>
              <a:rPr lang="tr-TR" sz="3600" dirty="0" smtClean="0">
                <a:solidFill>
                  <a:srgbClr val="FF0000"/>
                </a:solidFill>
              </a:rPr>
              <a:t>özümden önce </a:t>
            </a:r>
            <a:r>
              <a:rPr lang="tr-TR" sz="3600" dirty="0">
                <a:solidFill>
                  <a:srgbClr val="FF0000"/>
                </a:solidFill>
              </a:rPr>
              <a:t>hesaplanan kuramsal eğri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877272"/>
            <a:ext cx="9144000" cy="1628799"/>
          </a:xfrm>
        </p:spPr>
        <p:txBody>
          <a:bodyPr>
            <a:normAutofit/>
          </a:bodyPr>
          <a:lstStyle/>
          <a:p>
            <a:r>
              <a:rPr lang="es-ES" sz="2500" dirty="0" smtClean="0"/>
              <a:t>Burada siyah </a:t>
            </a:r>
            <a:r>
              <a:rPr lang="tr-TR" sz="2500" dirty="0" smtClean="0"/>
              <a:t>ç</a:t>
            </a:r>
            <a:r>
              <a:rPr lang="es-ES" sz="2500" dirty="0" smtClean="0"/>
              <a:t>izgi ile gosterilen eğri hesaplanan kuramsal dispersiyon eğrisidir.</a:t>
            </a:r>
            <a:endParaRPr lang="tr-TR" sz="25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3" y="817591"/>
            <a:ext cx="7905750" cy="5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9952" y="1628800"/>
            <a:ext cx="4392488" cy="45259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Ters çözüm parametrelerinin belirlenmesi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744416" cy="652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729" y="332656"/>
            <a:ext cx="7571184" cy="10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Ters </a:t>
            </a:r>
            <a:r>
              <a:rPr lang="tr-TR" sz="3600" dirty="0" smtClean="0">
                <a:solidFill>
                  <a:srgbClr val="FF0000"/>
                </a:solidFill>
              </a:rPr>
              <a:t>çözüm </a:t>
            </a:r>
            <a:r>
              <a:rPr lang="tr-TR" sz="3600" dirty="0">
                <a:solidFill>
                  <a:srgbClr val="FF0000"/>
                </a:solidFill>
              </a:rPr>
              <a:t>yapılmış dispersiyon eğrisi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135339"/>
            <a:ext cx="7743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5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53275" y="1268760"/>
            <a:ext cx="1990726" cy="482453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Ters </a:t>
            </a:r>
            <a:r>
              <a:rPr lang="tr-TR" sz="2800" dirty="0" smtClean="0">
                <a:solidFill>
                  <a:srgbClr val="FF0000"/>
                </a:solidFill>
              </a:rPr>
              <a:t>çözüm sonucu </a:t>
            </a:r>
            <a:r>
              <a:rPr lang="tr-TR" sz="2800" dirty="0">
                <a:solidFill>
                  <a:srgbClr val="FF0000"/>
                </a:solidFill>
              </a:rPr>
              <a:t>elde edilen </a:t>
            </a:r>
            <a:r>
              <a:rPr lang="tr-TR" sz="2800" dirty="0" smtClean="0">
                <a:solidFill>
                  <a:srgbClr val="FF0000"/>
                </a:solidFill>
              </a:rPr>
              <a:t>model (S-dalga hızı-derinlik kesiti modeli)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327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6260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Bu </a:t>
            </a:r>
            <a:r>
              <a:rPr lang="tr-TR" sz="2400" dirty="0" smtClean="0"/>
              <a:t>kesit incelendiğinde hız değerlerinin </a:t>
            </a:r>
            <a:r>
              <a:rPr lang="tr-TR" sz="2400" dirty="0"/>
              <a:t>230 ile 510 m/</a:t>
            </a:r>
            <a:r>
              <a:rPr lang="tr-TR" sz="2400" dirty="0" err="1"/>
              <a:t>sn</a:t>
            </a:r>
            <a:r>
              <a:rPr lang="tr-TR" sz="2400" dirty="0"/>
              <a:t> arasında değiştiği ve yaklaşık olarak 68 metre derinden </a:t>
            </a:r>
            <a:r>
              <a:rPr lang="tr-TR" sz="2400" dirty="0" smtClean="0"/>
              <a:t>bilgi içerdiği gözlenmiştir.</a:t>
            </a:r>
          </a:p>
          <a:p>
            <a:endParaRPr lang="tr-TR" sz="2400" dirty="0" smtClean="0"/>
          </a:p>
          <a:p>
            <a:pPr algn="just"/>
            <a:r>
              <a:rPr lang="tr-TR" sz="2400" dirty="0" smtClean="0"/>
              <a:t>Malzeme belirli </a:t>
            </a:r>
            <a:r>
              <a:rPr lang="tr-TR" sz="2400" dirty="0"/>
              <a:t>bir derinlikten sonra </a:t>
            </a:r>
            <a:r>
              <a:rPr lang="tr-TR" sz="2400" dirty="0" smtClean="0"/>
              <a:t>üst kısımların </a:t>
            </a:r>
            <a:r>
              <a:rPr lang="tr-TR" sz="2400" dirty="0"/>
              <a:t>ağırlığı ile sıkışmaktadır. Bunun sonucunda </a:t>
            </a:r>
            <a:r>
              <a:rPr lang="tr-TR" sz="2400" dirty="0" smtClean="0"/>
              <a:t>kayma hızı artmaktadır. Zemin sınıflamasına göre derinlikle </a:t>
            </a:r>
            <a:r>
              <a:rPr lang="tr-TR" sz="2400" dirty="0"/>
              <a:t>değişen kayma </a:t>
            </a:r>
            <a:r>
              <a:rPr lang="tr-TR" sz="2400" dirty="0" smtClean="0"/>
              <a:t>hızı modelinin </a:t>
            </a:r>
            <a:r>
              <a:rPr lang="tr-TR" sz="2400" dirty="0"/>
              <a:t>iki zemin sınıfı </a:t>
            </a:r>
            <a:r>
              <a:rPr lang="tr-TR" sz="2400" dirty="0" smtClean="0"/>
              <a:t>olabileceği düşünülmektedir. </a:t>
            </a:r>
          </a:p>
          <a:p>
            <a:pPr algn="just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0046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UBC ve Eurocode-8 uluslararası standartlarında kullanılan zemin sınıflaması tablosu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6" y="1287757"/>
            <a:ext cx="8292096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</a:rPr>
              <a:t>Sonuçlar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ReMi</a:t>
            </a:r>
            <a:r>
              <a:rPr lang="tr-TR" sz="2400" dirty="0" smtClean="0"/>
              <a:t> </a:t>
            </a:r>
            <a:r>
              <a:rPr lang="tr-TR" sz="2400" dirty="0"/>
              <a:t>yöntemi ile gürültü kayıt edilerek, 100 metre deriliklere kadar S-dalgası hız kesitini </a:t>
            </a:r>
            <a:r>
              <a:rPr lang="tr-TR" sz="2400" dirty="0" smtClean="0"/>
              <a:t>hesaplamak</a:t>
            </a:r>
            <a:r>
              <a:rPr lang="en-US" sz="2400" dirty="0" smtClean="0"/>
              <a:t> </a:t>
            </a:r>
            <a:r>
              <a:rPr lang="tr-TR" sz="2400" dirty="0" smtClean="0"/>
              <a:t>olanaklıdır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Kayıt </a:t>
            </a:r>
            <a:r>
              <a:rPr lang="tr-TR" sz="2400" dirty="0"/>
              <a:t>ve yorumlama ile birlikte S-dalgası kesiti 1-2 saat </a:t>
            </a:r>
            <a:r>
              <a:rPr lang="tr-TR" sz="2400" dirty="0" err="1"/>
              <a:t>içersinde</a:t>
            </a:r>
            <a:r>
              <a:rPr lang="tr-TR" sz="2400" dirty="0"/>
              <a:t> </a:t>
            </a:r>
            <a:r>
              <a:rPr lang="tr-TR" sz="2400" dirty="0" smtClean="0"/>
              <a:t>elde</a:t>
            </a:r>
            <a:r>
              <a:rPr lang="en-US" sz="2400" dirty="0" smtClean="0"/>
              <a:t> </a:t>
            </a:r>
            <a:r>
              <a:rPr lang="tr-TR" sz="2400" dirty="0" smtClean="0"/>
              <a:t>edilebilmektedir</a:t>
            </a:r>
            <a:r>
              <a:rPr lang="tr-TR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S-dalgası </a:t>
            </a:r>
            <a:r>
              <a:rPr lang="tr-TR" sz="2400" dirty="0"/>
              <a:t>kesitinden yapı-yeri yanıtı veya hakim titreşim periyodu, zemin sınıflaması </a:t>
            </a:r>
            <a:r>
              <a:rPr lang="tr-TR" sz="2400" dirty="0" smtClean="0"/>
              <a:t>gibi</a:t>
            </a:r>
            <a:r>
              <a:rPr lang="en-US" sz="2400" dirty="0" smtClean="0"/>
              <a:t> </a:t>
            </a:r>
            <a:r>
              <a:rPr lang="tr-TR" sz="2400" dirty="0" smtClean="0"/>
              <a:t>bilgiler </a:t>
            </a:r>
            <a:r>
              <a:rPr lang="tr-TR" sz="2400" dirty="0"/>
              <a:t>sağlanabilir.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Yöntemin </a:t>
            </a:r>
            <a:r>
              <a:rPr lang="tr-TR" sz="2400" dirty="0"/>
              <a:t>zayıf yanı ise </a:t>
            </a:r>
            <a:r>
              <a:rPr lang="tr-TR" sz="2400" dirty="0" err="1"/>
              <a:t>ReMi</a:t>
            </a:r>
            <a:r>
              <a:rPr lang="tr-TR" sz="2400" dirty="0"/>
              <a:t> frekans-faz hızı eğrisinin bir boyutlu model </a:t>
            </a:r>
            <a:r>
              <a:rPr lang="tr-TR" sz="2400" dirty="0" smtClean="0"/>
              <a:t>ile</a:t>
            </a:r>
            <a:r>
              <a:rPr lang="en-US" sz="2400" dirty="0" smtClean="0"/>
              <a:t> </a:t>
            </a:r>
            <a:r>
              <a:rPr lang="tr-TR" sz="2400" dirty="0" smtClean="0"/>
              <a:t>değerlendirilmesidir</a:t>
            </a:r>
            <a:r>
              <a:rPr lang="tr-TR" sz="2400" dirty="0"/>
              <a:t>. Bunun nedeni, dispersiyon eğrisinde daha karmaşık modellerin çözümünü </a:t>
            </a:r>
            <a:r>
              <a:rPr lang="tr-TR" sz="2400" dirty="0" smtClean="0"/>
              <a:t>sağlayacak</a:t>
            </a:r>
            <a:r>
              <a:rPr lang="en-US" sz="2400" dirty="0" smtClean="0"/>
              <a:t> </a:t>
            </a:r>
            <a:r>
              <a:rPr lang="tr-TR" sz="2400" dirty="0" smtClean="0"/>
              <a:t>bilgi </a:t>
            </a:r>
            <a:r>
              <a:rPr lang="tr-TR" sz="2400" dirty="0"/>
              <a:t>bulunmamasıdır. Yer altı bir boyutluluktan uzaklaştıkça, elde edilen S-dalgası hız kesiti de </a:t>
            </a:r>
            <a:r>
              <a:rPr lang="tr-TR" sz="2400" dirty="0" smtClean="0"/>
              <a:t>yeraltını</a:t>
            </a:r>
            <a:r>
              <a:rPr lang="en-US" sz="2400" dirty="0" smtClean="0"/>
              <a:t> </a:t>
            </a:r>
            <a:r>
              <a:rPr lang="tr-TR" sz="2400" dirty="0" smtClean="0"/>
              <a:t>temsil </a:t>
            </a:r>
            <a:r>
              <a:rPr lang="tr-TR" sz="2400" dirty="0"/>
              <a:t>etmekten uzaklaşacaktır. Ancak, mühendislik çalışmalarında kullanılan yöntemlerin (sondaj vs.) </a:t>
            </a:r>
            <a:r>
              <a:rPr lang="tr-TR" sz="2400" dirty="0" smtClean="0"/>
              <a:t>yanal</a:t>
            </a:r>
            <a:r>
              <a:rPr lang="en-US" sz="2400" dirty="0" smtClean="0"/>
              <a:t> </a:t>
            </a:r>
            <a:r>
              <a:rPr lang="tr-TR" sz="2400" dirty="0" err="1" smtClean="0"/>
              <a:t>ayrımlılığının</a:t>
            </a:r>
            <a:r>
              <a:rPr lang="tr-TR" sz="2400" dirty="0" smtClean="0"/>
              <a:t> </a:t>
            </a:r>
            <a:r>
              <a:rPr lang="tr-TR" sz="2400" dirty="0"/>
              <a:t>son derece düşük olduğu göz önüne alınır ise </a:t>
            </a:r>
            <a:r>
              <a:rPr lang="tr-TR" sz="2400" dirty="0" err="1"/>
              <a:t>ReMi</a:t>
            </a:r>
            <a:r>
              <a:rPr lang="tr-TR" sz="2400" dirty="0"/>
              <a:t> yöntemi bu tür çalışmalar için </a:t>
            </a:r>
            <a:r>
              <a:rPr lang="tr-TR" sz="2400" dirty="0" smtClean="0"/>
              <a:t>istenilen</a:t>
            </a:r>
            <a:r>
              <a:rPr lang="en-US" sz="2400" dirty="0" smtClean="0"/>
              <a:t> </a:t>
            </a:r>
            <a:r>
              <a:rPr lang="tr-TR" sz="2400" dirty="0" err="1" smtClean="0"/>
              <a:t>ayrımlılığı</a:t>
            </a:r>
            <a:r>
              <a:rPr lang="tr-TR" sz="2400" dirty="0" smtClean="0"/>
              <a:t> </a:t>
            </a:r>
            <a:r>
              <a:rPr lang="tr-TR" sz="2400" dirty="0"/>
              <a:t>sağlamaktadır.</a:t>
            </a:r>
          </a:p>
        </p:txBody>
      </p:sp>
    </p:spTree>
    <p:extLst>
      <p:ext uri="{BB962C8B-B14F-4D97-AF65-F5344CB8AC3E}">
        <p14:creationId xmlns:p14="http://schemas.microsoft.com/office/powerpoint/2010/main" val="18614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TEŞEKKÜRLER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69269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b="1" dirty="0" smtClean="0"/>
          </a:p>
          <a:p>
            <a:r>
              <a:rPr lang="tr-TR" sz="2400" b="1" dirty="0" smtClean="0">
                <a:solidFill>
                  <a:srgbClr val="FF0000"/>
                </a:solidFill>
              </a:rPr>
              <a:t>DİSPERSİYON</a:t>
            </a:r>
            <a:endParaRPr lang="tr-TR" sz="2400" dirty="0">
              <a:solidFill>
                <a:srgbClr val="FF0000"/>
              </a:solidFill>
            </a:endParaRPr>
          </a:p>
          <a:p>
            <a:r>
              <a:rPr lang="tr-TR" sz="2400" dirty="0"/>
              <a:t>Hızın frekansa bağlı olarak değişmesidir.</a:t>
            </a:r>
          </a:p>
          <a:p>
            <a:r>
              <a:rPr lang="tr-TR" sz="2400" dirty="0"/>
              <a:t> </a:t>
            </a:r>
          </a:p>
          <a:p>
            <a:r>
              <a:rPr lang="tr-TR" sz="2400" dirty="0"/>
              <a:t>Derinden bilgi alınabilmesi için daha düşük frekanslı yüzey dalgaları üretilmelidir.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Süreksizliğin </a:t>
            </a:r>
            <a:r>
              <a:rPr lang="tr-TR" sz="2400" dirty="0"/>
              <a:t>olduğu </a:t>
            </a:r>
            <a:r>
              <a:rPr lang="tr-TR" sz="2400" dirty="0" smtClean="0"/>
              <a:t>yerlerde yüzey dalgaları </a:t>
            </a:r>
            <a:r>
              <a:rPr lang="tr-TR" sz="2400" dirty="0" err="1"/>
              <a:t>dispersif</a:t>
            </a:r>
            <a:r>
              <a:rPr lang="tr-TR" sz="2400" dirty="0"/>
              <a:t> özellik gösterir.</a:t>
            </a:r>
          </a:p>
          <a:p>
            <a:endParaRPr lang="tr-TR" sz="2400" dirty="0" smtClean="0"/>
          </a:p>
          <a:p>
            <a:r>
              <a:rPr lang="tr-TR" sz="2400" dirty="0" smtClean="0"/>
              <a:t>Homojen </a:t>
            </a:r>
            <a:r>
              <a:rPr lang="tr-TR" sz="2400" dirty="0"/>
              <a:t>ve </a:t>
            </a:r>
            <a:r>
              <a:rPr lang="tr-TR" sz="2400" dirty="0" err="1"/>
              <a:t>izotrop</a:t>
            </a:r>
            <a:r>
              <a:rPr lang="tr-TR" sz="2400" dirty="0"/>
              <a:t> ortamlarda yüzey dalgaları </a:t>
            </a:r>
            <a:r>
              <a:rPr lang="tr-TR" sz="2400" dirty="0" err="1"/>
              <a:t>dispersif</a:t>
            </a:r>
            <a:r>
              <a:rPr lang="tr-TR" sz="2400" dirty="0"/>
              <a:t> özellik göstermezler.</a:t>
            </a:r>
          </a:p>
          <a:p>
            <a:pPr>
              <a:lnSpc>
                <a:spcPct val="150000"/>
              </a:lnSpc>
            </a:pPr>
            <a:endParaRPr lang="tr-TR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5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30" y="0"/>
            <a:ext cx="8686800" cy="1916832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Aktif ve pasif kaynak kullanımının üstünlükleri; </a:t>
            </a:r>
            <a:br>
              <a:rPr lang="tr-TR" sz="3600" dirty="0">
                <a:solidFill>
                  <a:srgbClr val="FF0000"/>
                </a:solidFill>
              </a:rPr>
            </a:b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500" dirty="0" smtClean="0"/>
              <a:t>Aktif </a:t>
            </a:r>
            <a:r>
              <a:rPr lang="tr-TR" sz="2500" dirty="0"/>
              <a:t>yöntemde görece yüksek frekans aralıklarında yüksek kalitede </a:t>
            </a:r>
            <a:r>
              <a:rPr lang="tr-TR" sz="2500" dirty="0" err="1"/>
              <a:t>Rayleigh</a:t>
            </a:r>
            <a:r>
              <a:rPr lang="tr-TR" sz="2500" dirty="0"/>
              <a:t> dalga dispersiyon verisi elde edilebilir (</a:t>
            </a:r>
            <a:r>
              <a:rPr lang="tr-TR" sz="2500" dirty="0" err="1"/>
              <a:t>Malovichko</a:t>
            </a:r>
            <a:r>
              <a:rPr lang="tr-TR" sz="2500" dirty="0"/>
              <a:t> </a:t>
            </a:r>
            <a:r>
              <a:rPr lang="tr-TR" sz="2500" i="1" dirty="0"/>
              <a:t>et al. </a:t>
            </a:r>
            <a:r>
              <a:rPr lang="tr-TR" sz="2500" dirty="0"/>
              <a:t>2005). </a:t>
            </a:r>
          </a:p>
          <a:p>
            <a:pPr>
              <a:lnSpc>
                <a:spcPct val="150000"/>
              </a:lnSpc>
            </a:pPr>
            <a:r>
              <a:rPr lang="tr-TR" sz="2500" dirty="0" smtClean="0"/>
              <a:t>Pasif </a:t>
            </a:r>
            <a:r>
              <a:rPr lang="tr-TR" sz="2500" dirty="0"/>
              <a:t>yöntem uzun dalga boylarının çözünürlüğü için olumludur. Daha derinlerdeki tabakalar hakkında bilgi içerir (</a:t>
            </a:r>
            <a:r>
              <a:rPr lang="tr-TR" sz="2500" dirty="0" err="1"/>
              <a:t>Malovichko</a:t>
            </a:r>
            <a:r>
              <a:rPr lang="tr-TR" sz="2500" dirty="0"/>
              <a:t> </a:t>
            </a:r>
            <a:r>
              <a:rPr lang="tr-TR" sz="2500" i="1" dirty="0"/>
              <a:t>et al. </a:t>
            </a:r>
            <a:r>
              <a:rPr lang="tr-TR" sz="2500" dirty="0"/>
              <a:t>2005). </a:t>
            </a:r>
          </a:p>
          <a:p>
            <a:pPr>
              <a:lnSpc>
                <a:spcPct val="150000"/>
              </a:lnSpc>
            </a:pPr>
            <a:r>
              <a:rPr lang="tr-TR" sz="2500" dirty="0"/>
              <a:t>Aktif yöntemde </a:t>
            </a:r>
            <a:r>
              <a:rPr lang="tr-TR" sz="2500" dirty="0" err="1"/>
              <a:t>Rayleigh</a:t>
            </a:r>
            <a:r>
              <a:rPr lang="tr-TR" sz="2500" dirty="0"/>
              <a:t> dalgası dispersiyon eğrileri, değişik kaynak ve </a:t>
            </a:r>
            <a:r>
              <a:rPr lang="tr-TR" sz="2500" dirty="0" err="1"/>
              <a:t>jeofon</a:t>
            </a:r>
            <a:r>
              <a:rPr lang="tr-TR" sz="2500" dirty="0"/>
              <a:t> mesafelerinde kayıt edilen dalga formlarından faz </a:t>
            </a:r>
            <a:r>
              <a:rPr lang="tr-TR" sz="2500" dirty="0" err="1"/>
              <a:t>spekturumu</a:t>
            </a:r>
            <a:r>
              <a:rPr lang="tr-TR" sz="2500" dirty="0"/>
              <a:t> analizini temel alarak üretilir. </a:t>
            </a:r>
            <a:endParaRPr lang="en-US" sz="2500" dirty="0" smtClean="0"/>
          </a:p>
          <a:p>
            <a:pPr>
              <a:lnSpc>
                <a:spcPct val="150000"/>
              </a:lnSpc>
            </a:pPr>
            <a:r>
              <a:rPr lang="tr-TR" sz="2500" dirty="0" smtClean="0"/>
              <a:t>Pasif </a:t>
            </a:r>
            <a:r>
              <a:rPr lang="tr-TR" sz="2500" dirty="0"/>
              <a:t>yöntemde </a:t>
            </a:r>
            <a:r>
              <a:rPr lang="tr-TR" sz="2500" dirty="0" smtClean="0"/>
              <a:t>frekans-dalga sayısı </a:t>
            </a:r>
            <a:r>
              <a:rPr lang="tr-TR" sz="2500" dirty="0"/>
              <a:t>analizi, </a:t>
            </a:r>
            <a:r>
              <a:rPr lang="tr-TR" sz="2500" dirty="0" err="1"/>
              <a:t>jeofon</a:t>
            </a:r>
            <a:r>
              <a:rPr lang="tr-TR" sz="2500" dirty="0"/>
              <a:t> dizisinden geçen uyumlu dalga paketleri hakkındaki bilgileri ayrıştırabilir. İşlemler sonucunda dispersiyon eğrisi elde edilir ki bu da verilen </a:t>
            </a:r>
            <a:r>
              <a:rPr lang="tr-TR" sz="2500" dirty="0" err="1"/>
              <a:t>Rayleigh</a:t>
            </a:r>
            <a:r>
              <a:rPr lang="tr-TR" sz="2500" dirty="0"/>
              <a:t> dalga </a:t>
            </a:r>
            <a:r>
              <a:rPr lang="tr-TR" sz="2500" dirty="0" err="1"/>
              <a:t>modunda</a:t>
            </a:r>
            <a:r>
              <a:rPr lang="tr-TR" sz="2500" dirty="0"/>
              <a:t> faz hızı frekans ilişkisidir (</a:t>
            </a:r>
            <a:r>
              <a:rPr lang="tr-TR" sz="2500" dirty="0" err="1"/>
              <a:t>Malovichko</a:t>
            </a:r>
            <a:r>
              <a:rPr lang="tr-TR" sz="2500" dirty="0"/>
              <a:t> </a:t>
            </a:r>
            <a:r>
              <a:rPr lang="tr-TR" sz="2500" i="1" dirty="0"/>
              <a:t>et al. </a:t>
            </a:r>
            <a:r>
              <a:rPr lang="tr-TR" sz="2500" dirty="0"/>
              <a:t>2005). </a:t>
            </a:r>
          </a:p>
        </p:txBody>
      </p:sp>
    </p:spTree>
    <p:extLst>
      <p:ext uri="{BB962C8B-B14F-4D97-AF65-F5344CB8AC3E}">
        <p14:creationId xmlns:p14="http://schemas.microsoft.com/office/powerpoint/2010/main" val="2447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Remi Yönteminde</a:t>
            </a:r>
            <a:r>
              <a:rPr lang="en-US" sz="3600" b="1" dirty="0" smtClean="0">
                <a:solidFill>
                  <a:srgbClr val="FF0000"/>
                </a:solidFill>
              </a:rPr>
              <a:t>;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5589240"/>
          </a:xfrm>
        </p:spPr>
        <p:txBody>
          <a:bodyPr>
            <a:noAutofit/>
          </a:bodyPr>
          <a:lstStyle/>
          <a:p>
            <a:r>
              <a:rPr lang="tr-TR" sz="2400" b="1" u="sng" dirty="0"/>
              <a:t>AMAÇ: 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Dispersiyon eğrisinden yararlanarak ters çözüm yöntemi ile yer altındaki S dalgası-derinlik bilgisinin elde edilmesidir.</a:t>
            </a:r>
          </a:p>
          <a:p>
            <a:pPr marL="0" indent="0">
              <a:buNone/>
            </a:pPr>
            <a:endParaRPr lang="en-US" sz="2400" b="1" u="sng" dirty="0" smtClean="0"/>
          </a:p>
          <a:p>
            <a:r>
              <a:rPr lang="tr-TR" sz="2400" b="1" u="sng" dirty="0" smtClean="0"/>
              <a:t>ÖLÇÜLEN</a:t>
            </a:r>
            <a:r>
              <a:rPr lang="tr-TR" sz="2400" b="1" u="sng" dirty="0"/>
              <a:t>: </a:t>
            </a:r>
            <a:endParaRPr lang="en-US" sz="2400" b="1" u="sng" dirty="0" smtClean="0"/>
          </a:p>
          <a:p>
            <a:pPr marL="0" indent="0">
              <a:buNone/>
            </a:pPr>
            <a:r>
              <a:rPr lang="tr-TR" sz="2400" dirty="0" smtClean="0"/>
              <a:t>Zaman </a:t>
            </a:r>
            <a:r>
              <a:rPr lang="tr-TR" sz="2400" dirty="0"/>
              <a:t>içindeki  </a:t>
            </a:r>
            <a:r>
              <a:rPr lang="tr-TR" sz="2400" dirty="0" smtClean="0"/>
              <a:t>dalga </a:t>
            </a:r>
            <a:r>
              <a:rPr lang="tr-TR" sz="2400" dirty="0"/>
              <a:t>g</a:t>
            </a:r>
            <a:r>
              <a:rPr lang="tr-TR" sz="2400" dirty="0" smtClean="0"/>
              <a:t>enliğinin </a:t>
            </a:r>
            <a:r>
              <a:rPr lang="tr-TR" sz="2400" dirty="0"/>
              <a:t>d</a:t>
            </a:r>
            <a:r>
              <a:rPr lang="tr-TR" sz="2400" dirty="0" smtClean="0"/>
              <a:t>eğişimi </a:t>
            </a:r>
            <a:r>
              <a:rPr lang="tr-TR" sz="2400" dirty="0"/>
              <a:t>(</a:t>
            </a:r>
            <a:r>
              <a:rPr lang="tr-TR" sz="2400" dirty="0" smtClean="0"/>
              <a:t>GÜRÜLTÜLER</a:t>
            </a:r>
            <a:r>
              <a:rPr lang="tr-TR" sz="2400" dirty="0"/>
              <a:t>) </a:t>
            </a:r>
            <a:endParaRPr lang="en-US" sz="2400" dirty="0" smtClean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b="1" u="sng" dirty="0"/>
              <a:t>HESAPLANAN:</a:t>
            </a:r>
            <a:r>
              <a:rPr lang="tr-TR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tr-TR" sz="2400" dirty="0" smtClean="0"/>
              <a:t>Makaslama dalga hızının(</a:t>
            </a:r>
            <a:r>
              <a:rPr lang="tr-TR" sz="2400" dirty="0" err="1" smtClean="0"/>
              <a:t>Vs</a:t>
            </a:r>
            <a:r>
              <a:rPr lang="tr-TR" sz="2400" dirty="0" smtClean="0"/>
              <a:t>) </a:t>
            </a:r>
            <a:r>
              <a:rPr lang="tr-TR" sz="2400" dirty="0"/>
              <a:t>d</a:t>
            </a:r>
            <a:r>
              <a:rPr lang="tr-TR" sz="2400" dirty="0" smtClean="0"/>
              <a:t>erinlikle </a:t>
            </a:r>
            <a:r>
              <a:rPr lang="tr-TR" sz="2400" dirty="0"/>
              <a:t>d</a:t>
            </a:r>
            <a:r>
              <a:rPr lang="tr-TR" sz="2400" dirty="0" smtClean="0"/>
              <a:t>eğişimi</a:t>
            </a:r>
            <a:endParaRPr lang="en-US" sz="2400" dirty="0" smtClean="0"/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b="1" u="sng" dirty="0" smtClean="0"/>
              <a:t>İLGİLENİLEN </a:t>
            </a:r>
            <a:r>
              <a:rPr lang="tr-TR" sz="2400" b="1" u="sng" dirty="0"/>
              <a:t>NİCELİK:</a:t>
            </a:r>
            <a:r>
              <a:rPr lang="tr-TR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tr-TR" sz="2400" dirty="0" smtClean="0"/>
              <a:t>Yüzey dalgası(</a:t>
            </a:r>
            <a:r>
              <a:rPr lang="tr-TR" sz="2400" dirty="0" err="1" smtClean="0"/>
              <a:t>Rayleigh</a:t>
            </a:r>
            <a:r>
              <a:rPr lang="tr-TR" sz="2400" dirty="0" smtClean="0"/>
              <a:t> dalgası)</a:t>
            </a:r>
            <a:r>
              <a:rPr lang="tr-TR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9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REMİ Yönteminin genel gösterimi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8811"/>
            <a:ext cx="8447818" cy="560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90232" y="6396335"/>
            <a:ext cx="6420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                              (Pamuk</a:t>
            </a:r>
            <a:r>
              <a:rPr lang="tr-TR" sz="2400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24094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840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/>
              <a:t>ReMi</a:t>
            </a:r>
            <a:r>
              <a:rPr lang="tr-TR" sz="2400" dirty="0"/>
              <a:t> yönteminin </a:t>
            </a:r>
            <a:r>
              <a:rPr lang="en-US" sz="2400" dirty="0" err="1" smtClean="0"/>
              <a:t>Aktif</a:t>
            </a:r>
            <a:r>
              <a:rPr lang="en-US" sz="2400" dirty="0" smtClean="0"/>
              <a:t>  </a:t>
            </a:r>
            <a:r>
              <a:rPr lang="en-US" sz="2400" dirty="0" err="1" smtClean="0"/>
              <a:t>kaynakl</a:t>
            </a:r>
            <a:r>
              <a:rPr lang="tr-TR" sz="2400" dirty="0" smtClean="0"/>
              <a:t>ı</a:t>
            </a:r>
            <a:r>
              <a:rPr lang="en-US" sz="2400" dirty="0" smtClean="0"/>
              <a:t>(</a:t>
            </a:r>
            <a:r>
              <a:rPr lang="tr-TR" sz="2400" dirty="0" smtClean="0"/>
              <a:t>MASW </a:t>
            </a:r>
            <a:r>
              <a:rPr lang="en-US" sz="2400" dirty="0" smtClean="0"/>
              <a:t>) </a:t>
            </a:r>
            <a:r>
              <a:rPr lang="tr-TR" sz="2400" dirty="0" smtClean="0"/>
              <a:t>yönteminden </a:t>
            </a:r>
            <a:r>
              <a:rPr lang="tr-TR" sz="2400" dirty="0"/>
              <a:t>tek farkı balyoz, </a:t>
            </a:r>
            <a:r>
              <a:rPr lang="tr-TR" sz="2400" dirty="0" err="1"/>
              <a:t>gun</a:t>
            </a:r>
            <a:r>
              <a:rPr lang="tr-TR" sz="2400" dirty="0"/>
              <a:t> gibi bir kaynak kullanılmadan belli bir hat boyunca dizilen </a:t>
            </a:r>
            <a:r>
              <a:rPr lang="tr-TR" sz="2400" dirty="0" err="1"/>
              <a:t>jeofonlar</a:t>
            </a:r>
            <a:r>
              <a:rPr lang="tr-TR" sz="2400" dirty="0"/>
              <a:t> ile aynen </a:t>
            </a:r>
            <a:r>
              <a:rPr lang="tr-TR" sz="2400" dirty="0" err="1"/>
              <a:t>mikrotremor</a:t>
            </a:r>
            <a:r>
              <a:rPr lang="tr-TR" sz="2400" dirty="0"/>
              <a:t> yönteminde olduğu gibi belirli bir </a:t>
            </a:r>
            <a:r>
              <a:rPr lang="tr-TR" sz="2400" dirty="0" smtClean="0"/>
              <a:t>süre </a:t>
            </a:r>
            <a:r>
              <a:rPr lang="tr-TR" sz="2400" dirty="0"/>
              <a:t>boyunca yerin doğal </a:t>
            </a:r>
            <a:r>
              <a:rPr lang="tr-TR" sz="2400" dirty="0" smtClean="0"/>
              <a:t>titreşiminin ölçülmesidir.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500" dirty="0"/>
          </a:p>
          <a:p>
            <a:pPr>
              <a:lnSpc>
                <a:spcPct val="150000"/>
              </a:lnSpc>
            </a:pPr>
            <a:endParaRPr lang="en-US" sz="2500" dirty="0" smtClean="0"/>
          </a:p>
          <a:p>
            <a:pPr>
              <a:lnSpc>
                <a:spcPct val="150000"/>
              </a:lnSpc>
            </a:pPr>
            <a:endParaRPr lang="en-US" sz="2500" dirty="0"/>
          </a:p>
          <a:p>
            <a:pPr>
              <a:lnSpc>
                <a:spcPct val="150000"/>
              </a:lnSpc>
            </a:pPr>
            <a:endParaRPr lang="en-US" sz="25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500" dirty="0"/>
          </a:p>
        </p:txBody>
      </p:sp>
      <p:pic>
        <p:nvPicPr>
          <p:cNvPr id="1027" name="Picture 3" descr="C:\Users\HARUN\Desktop\Yeni klasör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25" y="2388476"/>
            <a:ext cx="5459556" cy="33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403648" y="5780123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Yöntem, iyi bir yapıştırma ile </a:t>
            </a:r>
            <a:r>
              <a:rPr lang="tr-TR" sz="2400" dirty="0" err="1"/>
              <a:t>jeofonların</a:t>
            </a:r>
            <a:r>
              <a:rPr lang="tr-TR" sz="2400" dirty="0"/>
              <a:t> asfalt üzerine de</a:t>
            </a:r>
            <a:r>
              <a:rPr lang="en-US" sz="2400" dirty="0"/>
              <a:t> </a:t>
            </a:r>
            <a:r>
              <a:rPr lang="tr-TR" sz="2400" dirty="0"/>
              <a:t>yerleştirilmesine izin vermektedir.</a:t>
            </a:r>
          </a:p>
        </p:txBody>
      </p:sp>
    </p:spTree>
    <p:extLst>
      <p:ext uri="{BB962C8B-B14F-4D97-AF65-F5344CB8AC3E}">
        <p14:creationId xmlns:p14="http://schemas.microsoft.com/office/powerpoint/2010/main" val="1597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1720" y="1882113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400" b="1" dirty="0" smtClean="0"/>
              <a:t>Derinliği </a:t>
            </a:r>
            <a:r>
              <a:rPr lang="tr-TR" sz="2400" b="1" dirty="0"/>
              <a:t>kontrol eden faktörler </a:t>
            </a:r>
            <a:r>
              <a:rPr lang="en-US" sz="2400" b="1" dirty="0"/>
              <a:t>; </a:t>
            </a:r>
            <a:endParaRPr lang="en-US" sz="2400" b="1" dirty="0" smtClean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profil uzunluğu</a:t>
            </a:r>
            <a:endParaRPr lang="en-US" sz="2400" dirty="0" smtClean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err="1" smtClean="0"/>
              <a:t>jeofonun</a:t>
            </a:r>
            <a:r>
              <a:rPr lang="tr-TR" sz="2400" dirty="0" smtClean="0"/>
              <a:t> frekansı</a:t>
            </a:r>
            <a:r>
              <a:rPr lang="en-US" sz="2400" dirty="0" smtClean="0"/>
              <a:t>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ortamdaki </a:t>
            </a:r>
            <a:r>
              <a:rPr lang="tr-TR" sz="2400" dirty="0"/>
              <a:t>tabakaların hızıdır</a:t>
            </a:r>
            <a:r>
              <a:rPr lang="tr-TR" sz="2400" dirty="0" smtClean="0"/>
              <a:t>.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864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REMİ Yönteminde kullanılan aletler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468543" cy="687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4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12227</TotalTime>
  <Words>881</Words>
  <Application>Microsoft Office PowerPoint</Application>
  <PresentationFormat>Ekran Gösterisi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PowerPoint Sunusu</vt:lpstr>
      <vt:lpstr>REMİ YÖNTEMİ </vt:lpstr>
      <vt:lpstr>PowerPoint Sunusu</vt:lpstr>
      <vt:lpstr>Aktif ve pasif kaynak kullanımının üstünlükleri;  </vt:lpstr>
      <vt:lpstr>Remi Yönteminde;</vt:lpstr>
      <vt:lpstr>REMİ Yönteminin genel gösterimi</vt:lpstr>
      <vt:lpstr>PowerPoint Sunusu</vt:lpstr>
      <vt:lpstr>PowerPoint Sunusu</vt:lpstr>
      <vt:lpstr>REMİ Yönteminde kullanılan aletler</vt:lpstr>
      <vt:lpstr>Kullanılan jeofon türü </vt:lpstr>
      <vt:lpstr>PowerPoint Sunusu</vt:lpstr>
      <vt:lpstr>Veri-İşlem adımları </vt:lpstr>
      <vt:lpstr>SeisImager programı çalıştırılarak Surface Wave Analysis Wizard(SASW)(pasif kaynaklı yüzey dalga analizi) modülü seçilir </vt:lpstr>
      <vt:lpstr>Ham veri(1.dat)</vt:lpstr>
      <vt:lpstr>PowerPoint Sunusu</vt:lpstr>
      <vt:lpstr>Min ve max frekans aralıklarının belirlenmesi</vt:lpstr>
      <vt:lpstr>Dispersiyon görüntüsü </vt:lpstr>
      <vt:lpstr>Dispersiyon eğrisine bir kaç kez yuvarlatma uygulanmış ve yukarıdaki eğri elde edilmiştir.</vt:lpstr>
      <vt:lpstr>PowerPoint Sunusu</vt:lpstr>
      <vt:lpstr>Model</vt:lpstr>
      <vt:lpstr>Ters çözümden önce hesaplanan kuramsal eğri</vt:lpstr>
      <vt:lpstr>PowerPoint Sunusu</vt:lpstr>
      <vt:lpstr>PowerPoint Sunusu</vt:lpstr>
      <vt:lpstr>PowerPoint Sunusu</vt:lpstr>
      <vt:lpstr>PowerPoint Sunusu</vt:lpstr>
      <vt:lpstr>UBC ve Eurocode-8 uluslararası standartlarında kullanılan zemin sınıflaması tablosu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HARUN</dc:creator>
  <cp:lastModifiedBy>HARUN</cp:lastModifiedBy>
  <cp:revision>58</cp:revision>
  <dcterms:created xsi:type="dcterms:W3CDTF">2017-11-23T18:33:03Z</dcterms:created>
  <dcterms:modified xsi:type="dcterms:W3CDTF">2017-12-13T09:18:44Z</dcterms:modified>
</cp:coreProperties>
</file>