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1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1D8122F-EE20-43AB-9E95-BBAB76F53D8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0C80F73-B867-4C2B-AB38-F823CBF61B44}" type="datetimeFigureOut">
              <a:rPr lang="tr-TR" smtClean="0"/>
              <a:t>10.12.2018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543800" cy="2664296"/>
          </a:xfrm>
        </p:spPr>
        <p:txBody>
          <a:bodyPr/>
          <a:lstStyle/>
          <a:p>
            <a:r>
              <a:rPr lang="tr-TR" dirty="0" smtClean="0"/>
              <a:t>ÇİNCE ÖĞRETİM TEKNİKLERİ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3933056"/>
            <a:ext cx="6461760" cy="1368152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BÜŞRA MEYDANLI     15010847</a:t>
            </a:r>
            <a:endParaRPr lang="tr-TR" sz="3600" b="1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980729"/>
            <a:ext cx="2304256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85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2808312" cy="2232248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05064"/>
            <a:ext cx="3960440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092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7620000" cy="480060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会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(Gelecek)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                 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能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(İmkansızlık)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4" name="Aşağı Ok 3"/>
          <p:cNvSpPr/>
          <p:nvPr/>
        </p:nvSpPr>
        <p:spPr>
          <a:xfrm>
            <a:off x="1259632" y="155679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024336" cy="3201853"/>
          </a:xfrm>
          <a:prstGeom prst="rect">
            <a:avLst/>
          </a:prstGeom>
        </p:spPr>
      </p:pic>
      <p:sp>
        <p:nvSpPr>
          <p:cNvPr id="6" name="Aşağı Ok 5"/>
          <p:cNvSpPr/>
          <p:nvPr/>
        </p:nvSpPr>
        <p:spPr>
          <a:xfrm flipH="1">
            <a:off x="5688917" y="1412776"/>
            <a:ext cx="386329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4984"/>
            <a:ext cx="3312368" cy="233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764704"/>
            <a:ext cx="5256584" cy="5256584"/>
          </a:xfrm>
        </p:spPr>
      </p:pic>
    </p:spTree>
    <p:extLst>
      <p:ext uri="{BB962C8B-B14F-4D97-AF65-F5344CB8AC3E}">
        <p14:creationId xmlns:p14="http://schemas.microsoft.com/office/powerpoint/2010/main" val="179756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43808" y="260648"/>
            <a:ext cx="4752528" cy="1143000"/>
          </a:xfrm>
        </p:spPr>
        <p:txBody>
          <a:bodyPr/>
          <a:lstStyle/>
          <a:p>
            <a:r>
              <a:rPr lang="zh-CN" altLang="en-US" sz="6600" b="1" dirty="0" smtClean="0">
                <a:solidFill>
                  <a:srgbClr val="FF0000"/>
                </a:solidFill>
              </a:rPr>
              <a:t>能源动词</a:t>
            </a:r>
            <a:endParaRPr lang="tr-TR" sz="6600" b="1" dirty="0">
              <a:solidFill>
                <a:srgbClr val="FF000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7560840" cy="5328592"/>
          </a:xfrm>
        </p:spPr>
      </p:pic>
    </p:spTree>
    <p:extLst>
      <p:ext uri="{BB962C8B-B14F-4D97-AF65-F5344CB8AC3E}">
        <p14:creationId xmlns:p14="http://schemas.microsoft.com/office/powerpoint/2010/main" val="30396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6529536" cy="1138138"/>
          </a:xfrm>
        </p:spPr>
        <p:txBody>
          <a:bodyPr/>
          <a:lstStyle/>
          <a:p>
            <a:r>
              <a:rPr lang="zh-CN" altLang="en-US" sz="6000" b="1" dirty="0" smtClean="0">
                <a:solidFill>
                  <a:srgbClr val="0070C0"/>
                </a:solidFill>
              </a:rPr>
              <a:t>能   会 和 可以</a:t>
            </a:r>
            <a:endParaRPr lang="tr-TR" sz="6000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1</a:t>
            </a:r>
            <a:r>
              <a:rPr lang="tr-TR" altLang="zh-CN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-</a:t>
            </a:r>
            <a:r>
              <a:rPr lang="zh-CN" altLang="en-U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会  </a:t>
            </a:r>
            <a:r>
              <a:rPr lang="tr-TR" altLang="zh-CN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(-e bilmek ,-a bilmek) bir yetenek bildirir.</a:t>
            </a:r>
          </a:p>
          <a:p>
            <a:r>
              <a:rPr lang="tr-TR" altLang="zh-CN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İngilizcedeki ‘can’ yapısı ile kullanımı aynıdır.</a:t>
            </a:r>
          </a:p>
          <a:p>
            <a:r>
              <a:rPr lang="tr-T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Aynı zamanda ‘gelecek ‘belirten cümlelerde de kullanılır.</a:t>
            </a:r>
            <a:endParaRPr lang="tr-TR" sz="3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085184"/>
            <a:ext cx="3456384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60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354162"/>
          </a:xfrm>
        </p:spPr>
        <p:txBody>
          <a:bodyPr/>
          <a:lstStyle/>
          <a:p>
            <a:r>
              <a:rPr lang="zh-CN" altLang="en-US" sz="4400" b="1" i="1" dirty="0" smtClean="0">
                <a:solidFill>
                  <a:srgbClr val="0070C0"/>
                </a:solidFill>
              </a:rPr>
              <a:t>会</a:t>
            </a:r>
            <a:r>
              <a:rPr lang="tr-TR" altLang="zh-CN" sz="4400" b="1" i="1" dirty="0" smtClean="0">
                <a:solidFill>
                  <a:srgbClr val="0070C0"/>
                </a:solidFill>
              </a:rPr>
              <a:t> Kullanımı ile ilgili örnekler</a:t>
            </a:r>
            <a:endParaRPr lang="tr-TR" sz="4400" b="1" i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会</a:t>
            </a:r>
            <a:r>
              <a:rPr lang="tr-TR" altLang="zh-CN" sz="3200" dirty="0" smtClean="0">
                <a:solidFill>
                  <a:srgbClr val="FF0000"/>
                </a:solidFill>
              </a:rPr>
              <a:t>+öğrenilebilir yetenek</a:t>
            </a:r>
          </a:p>
          <a:p>
            <a:r>
              <a:rPr lang="tr-TR" sz="3200" dirty="0">
                <a:solidFill>
                  <a:srgbClr val="FF0000"/>
                </a:solidFill>
              </a:rPr>
              <a:t> </a:t>
            </a:r>
            <a:endParaRPr lang="tr-TR" sz="3200" dirty="0" smtClean="0">
              <a:solidFill>
                <a:srgbClr val="FF0000"/>
              </a:solidFill>
            </a:endParaRPr>
          </a:p>
          <a:p>
            <a:r>
              <a:rPr lang="zh-CN" altLang="en-US" sz="4000" dirty="0">
                <a:solidFill>
                  <a:srgbClr val="FF0000"/>
                </a:solidFill>
              </a:rPr>
              <a:t>他会做</a:t>
            </a:r>
            <a:r>
              <a:rPr lang="zh-CN" altLang="en-US" sz="4000" dirty="0" smtClean="0">
                <a:solidFill>
                  <a:srgbClr val="FF0000"/>
                </a:solidFill>
              </a:rPr>
              <a:t>饭</a:t>
            </a:r>
            <a:r>
              <a:rPr lang="tr-TR" altLang="zh-CN" sz="4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zh-CN" altLang="en-US" sz="4000" dirty="0">
                <a:solidFill>
                  <a:srgbClr val="FF0000"/>
                </a:solidFill>
              </a:rPr>
              <a:t>她们会画</a:t>
            </a:r>
            <a:r>
              <a:rPr lang="zh-CN" altLang="en-US" sz="4000" dirty="0" smtClean="0">
                <a:solidFill>
                  <a:srgbClr val="FF0000"/>
                </a:solidFill>
              </a:rPr>
              <a:t>画</a:t>
            </a:r>
            <a:r>
              <a:rPr lang="tr-TR" altLang="zh-CN" sz="4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zh-CN" altLang="en-US" sz="4000" dirty="0" smtClean="0">
                <a:solidFill>
                  <a:srgbClr val="FF0000"/>
                </a:solidFill>
              </a:rPr>
              <a:t>他们会弹钢琴</a:t>
            </a:r>
            <a:r>
              <a:rPr lang="tr-TR" altLang="zh-CN" sz="4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zh-CN" altLang="en-US" sz="4000" dirty="0">
                <a:solidFill>
                  <a:srgbClr val="FF0000"/>
                </a:solidFill>
              </a:rPr>
              <a:t>他不会跟你结</a:t>
            </a:r>
            <a:r>
              <a:rPr lang="zh-CN" altLang="en-US" sz="4000" dirty="0" smtClean="0">
                <a:solidFill>
                  <a:srgbClr val="FF0000"/>
                </a:solidFill>
              </a:rPr>
              <a:t>婚</a:t>
            </a:r>
            <a:r>
              <a:rPr lang="tr-TR" altLang="zh-CN" sz="4000" dirty="0" smtClean="0">
                <a:solidFill>
                  <a:srgbClr val="FF0000"/>
                </a:solidFill>
              </a:rPr>
              <a:t>.(gelecek anlamı)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Sağ Ok 3"/>
          <p:cNvSpPr/>
          <p:nvPr/>
        </p:nvSpPr>
        <p:spPr>
          <a:xfrm>
            <a:off x="107504" y="1663971"/>
            <a:ext cx="7200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484784"/>
            <a:ext cx="1800200" cy="208823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386012"/>
            <a:ext cx="1656184" cy="226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72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492080"/>
          </a:xfrm>
        </p:spPr>
        <p:txBody>
          <a:bodyPr>
            <a:normAutofit lnSpcReduction="10000"/>
          </a:bodyPr>
          <a:lstStyle/>
          <a:p>
            <a:r>
              <a:rPr lang="tr-TR" sz="5400" b="1" dirty="0" smtClean="0"/>
              <a:t>2-</a:t>
            </a:r>
            <a:r>
              <a:rPr lang="zh-CN" altLang="en-US" sz="5400" b="1" dirty="0" smtClean="0"/>
              <a:t>能 </a:t>
            </a:r>
            <a:r>
              <a:rPr lang="tr-TR" altLang="zh-CN" sz="5400" b="1" dirty="0" smtClean="0"/>
              <a:t>(Kabiliyet) ‘</a:t>
            </a:r>
            <a:r>
              <a:rPr lang="tr-TR" altLang="zh-CN" sz="5400" b="1" dirty="0" err="1"/>
              <a:t>A</a:t>
            </a:r>
            <a:r>
              <a:rPr lang="tr-TR" altLang="zh-CN" sz="5400" b="1" dirty="0" err="1" smtClean="0"/>
              <a:t>bility</a:t>
            </a:r>
            <a:r>
              <a:rPr lang="tr-TR" altLang="zh-CN" sz="5400" b="1" dirty="0" smtClean="0"/>
              <a:t>’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İzin ve rica anlamını vermek için de kullanılabilir</a:t>
            </a:r>
            <a:r>
              <a:rPr lang="tr-TR" sz="48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tr-TR" sz="4800" b="1" dirty="0" smtClean="0">
                <a:solidFill>
                  <a:srgbClr val="FF0000"/>
                </a:solidFill>
              </a:rPr>
              <a:t>Olasılık anlamı vermek için de kullanılır.</a:t>
            </a:r>
          </a:p>
          <a:p>
            <a:r>
              <a:rPr lang="zh-CN" altLang="en-US" sz="4800" b="1" dirty="0" smtClean="0">
                <a:solidFill>
                  <a:srgbClr val="00B0F0"/>
                </a:solidFill>
              </a:rPr>
              <a:t>不能</a:t>
            </a:r>
            <a:r>
              <a:rPr lang="tr-TR" altLang="zh-CN" sz="4800" b="1" dirty="0" smtClean="0">
                <a:solidFill>
                  <a:srgbClr val="00B0F0"/>
                </a:solidFill>
              </a:rPr>
              <a:t> </a:t>
            </a:r>
            <a:r>
              <a:rPr lang="tr-TR" altLang="zh-CN" sz="4800" b="1" dirty="0" smtClean="0">
                <a:solidFill>
                  <a:srgbClr val="FF0000"/>
                </a:solidFill>
              </a:rPr>
              <a:t>yapısı </a:t>
            </a:r>
            <a:r>
              <a:rPr lang="tr-TR" altLang="zh-CN" sz="4800" b="1" dirty="0" smtClean="0">
                <a:solidFill>
                  <a:srgbClr val="00B0F0"/>
                </a:solidFill>
              </a:rPr>
              <a:t>İmkansızlık</a:t>
            </a:r>
            <a:r>
              <a:rPr lang="tr-TR" altLang="zh-CN" sz="4800" b="1" dirty="0" smtClean="0">
                <a:solidFill>
                  <a:srgbClr val="FF0000"/>
                </a:solidFill>
              </a:rPr>
              <a:t> anlamı verir.</a:t>
            </a:r>
          </a:p>
          <a:p>
            <a:endParaRPr lang="tr-T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1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zh-CN" altLang="en-US" sz="4400" b="1" dirty="0" smtClean="0">
                <a:solidFill>
                  <a:srgbClr val="0070C0"/>
                </a:solidFill>
              </a:rPr>
              <a:t>能</a:t>
            </a:r>
            <a:r>
              <a:rPr lang="tr-TR" altLang="zh-CN" sz="4400" b="1" dirty="0" smtClean="0">
                <a:solidFill>
                  <a:srgbClr val="0070C0"/>
                </a:solidFill>
              </a:rPr>
              <a:t>Kullanımı ile ilgili örnekler</a:t>
            </a:r>
            <a:endParaRPr lang="tr-TR" sz="4400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你能吃三碗米饭吗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?</a:t>
            </a:r>
          </a:p>
          <a:p>
            <a:endParaRPr lang="tr-TR" sz="3200" b="1" dirty="0" smtClean="0">
              <a:solidFill>
                <a:srgbClr val="FF0000"/>
              </a:solidFill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</a:rPr>
              <a:t>我</a:t>
            </a:r>
            <a:r>
              <a:rPr lang="zh-CN" altLang="en-US" sz="3200" b="1" dirty="0">
                <a:solidFill>
                  <a:srgbClr val="FF0000"/>
                </a:solidFill>
              </a:rPr>
              <a:t>能在这里抽烟</a:t>
            </a:r>
            <a:r>
              <a:rPr lang="tr-TR" altLang="zh-CN" sz="3200" b="1" dirty="0">
                <a:solidFill>
                  <a:srgbClr val="FF0000"/>
                </a:solidFill>
              </a:rPr>
              <a:t>.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altLang="zh-CN" sz="3200" b="1" dirty="0" smtClean="0">
                <a:solidFill>
                  <a:srgbClr val="FF0000"/>
                </a:solidFill>
              </a:rPr>
              <a:t>(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我不能在这里抽烟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zh-CN" altLang="en-US" sz="3200" b="1" dirty="0">
                <a:solidFill>
                  <a:srgbClr val="FF0000"/>
                </a:solidFill>
              </a:rPr>
              <a:t>我喝酒了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、所以我不能开车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zh-CN" altLang="en-US" sz="3200" b="1" dirty="0">
                <a:solidFill>
                  <a:srgbClr val="FF0000"/>
                </a:solidFill>
              </a:rPr>
              <a:t>外国人能不能参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加</a:t>
            </a:r>
            <a:r>
              <a:rPr lang="tr-TR" altLang="zh-CN" sz="3200" b="1" dirty="0" smtClean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68760"/>
            <a:ext cx="2304256" cy="18002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941168"/>
            <a:ext cx="3672408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393632" cy="1138138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3-</a:t>
            </a:r>
            <a:r>
              <a:rPr lang="zh-CN" altLang="en-US" b="1" dirty="0" smtClean="0">
                <a:solidFill>
                  <a:schemeClr val="tx1"/>
                </a:solidFill>
              </a:rPr>
              <a:t>可以</a:t>
            </a:r>
            <a:r>
              <a:rPr lang="tr-TR" altLang="zh-CN" b="1" dirty="0" smtClean="0">
                <a:solidFill>
                  <a:schemeClr val="tx1"/>
                </a:solidFill>
              </a:rPr>
              <a:t>(İzin ,müsaade)</a:t>
            </a:r>
            <a:r>
              <a:rPr lang="tr-TR" altLang="zh-CN" b="1" dirty="0" err="1" smtClean="0">
                <a:solidFill>
                  <a:schemeClr val="tx1"/>
                </a:solidFill>
              </a:rPr>
              <a:t>Permission</a:t>
            </a:r>
            <a:endParaRPr lang="tr-TR" b="1" dirty="0">
              <a:solidFill>
                <a:schemeClr val="tx1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00808"/>
            <a:ext cx="4536503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89040"/>
            <a:ext cx="3384376" cy="28083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74584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321624" cy="1282154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rgbClr val="0070C0"/>
                </a:solidFill>
              </a:rPr>
              <a:t>可以</a:t>
            </a:r>
            <a:r>
              <a:rPr lang="tr-TR" altLang="zh-CN" sz="4000" b="1" dirty="0" smtClean="0">
                <a:solidFill>
                  <a:srgbClr val="0070C0"/>
                </a:solidFill>
              </a:rPr>
              <a:t>Kullanımı ile ilgili örnekler</a:t>
            </a:r>
            <a:endParaRPr lang="tr-TR" sz="4000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我可以进来吗</a:t>
            </a:r>
            <a:r>
              <a:rPr lang="tr-TR" altLang="zh-CN" sz="36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zh-CN" altLang="en-US" sz="3600" b="1" dirty="0" smtClean="0">
                <a:solidFill>
                  <a:srgbClr val="FF0000"/>
                </a:solidFill>
              </a:rPr>
              <a:t>如果你喜欢我的课、可以和我一起学汉语</a:t>
            </a:r>
            <a:r>
              <a:rPr lang="tr-TR" altLang="zh-CN" sz="36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zh-CN" altLang="en-US" sz="3600" b="1" dirty="0">
                <a:solidFill>
                  <a:srgbClr val="FF0000"/>
                </a:solidFill>
              </a:rPr>
              <a:t>老师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、我可以早点走吗</a:t>
            </a:r>
            <a:r>
              <a:rPr lang="tr-TR" altLang="zh-CN" sz="3600" b="1" dirty="0" smtClean="0">
                <a:solidFill>
                  <a:srgbClr val="FF0000"/>
                </a:solidFill>
              </a:rPr>
              <a:t>?</a:t>
            </a:r>
            <a:endParaRPr lang="tr-T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44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385520" cy="1143000"/>
          </a:xfrm>
        </p:spPr>
        <p:txBody>
          <a:bodyPr/>
          <a:lstStyle/>
          <a:p>
            <a:r>
              <a:rPr lang="tr-TR" sz="6000" b="1" dirty="0" smtClean="0">
                <a:solidFill>
                  <a:srgbClr val="0070C0"/>
                </a:solidFill>
              </a:rPr>
              <a:t>ALIŞTIRMALAR</a:t>
            </a:r>
            <a:endParaRPr lang="tr-TR" sz="6000" b="1" dirty="0">
              <a:solidFill>
                <a:srgbClr val="0070C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2952328" cy="2304256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149080"/>
            <a:ext cx="3670970" cy="236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7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232</Words>
  <Application>Microsoft Office PowerPoint</Application>
  <PresentationFormat>Ekran Gösterisi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Bitişiklik</vt:lpstr>
      <vt:lpstr>ÇİNCE ÖĞRETİM TEKNİKLERİ </vt:lpstr>
      <vt:lpstr>能源动词</vt:lpstr>
      <vt:lpstr>能   会 和 可以</vt:lpstr>
      <vt:lpstr>会 Kullanımı ile ilgili örnekler</vt:lpstr>
      <vt:lpstr>PowerPoint Sunusu</vt:lpstr>
      <vt:lpstr>能Kullanımı ile ilgili örnekler</vt:lpstr>
      <vt:lpstr>3-可以(İzin ,müsaade)Permission</vt:lpstr>
      <vt:lpstr>可以Kullanımı ile ilgili örnekler</vt:lpstr>
      <vt:lpstr>ALIŞTIRMALAR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ÇİNCE ÖĞRETİM TEKNİKLERİ</dc:title>
  <dc:creator>Windows Kullanıcısı</dc:creator>
  <cp:lastModifiedBy>Windows Kullanıcısı</cp:lastModifiedBy>
  <cp:revision>9</cp:revision>
  <dcterms:created xsi:type="dcterms:W3CDTF">2018-12-10T17:05:30Z</dcterms:created>
  <dcterms:modified xsi:type="dcterms:W3CDTF">2018-12-10T18:32:32Z</dcterms:modified>
</cp:coreProperties>
</file>