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64" r:id="rId3"/>
    <p:sldId id="257" r:id="rId4"/>
    <p:sldId id="258" r:id="rId5"/>
    <p:sldId id="264" r:id="rId6"/>
    <p:sldId id="263" r:id="rId7"/>
    <p:sldId id="267" r:id="rId8"/>
    <p:sldId id="269" r:id="rId9"/>
    <p:sldId id="270" r:id="rId10"/>
    <p:sldId id="271" r:id="rId11"/>
    <p:sldId id="260"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1" autoAdjust="0"/>
    <p:restoredTop sz="94660" autoAdjust="0"/>
  </p:normalViewPr>
  <p:slideViewPr>
    <p:cSldViewPr snapToGrid="0">
      <p:cViewPr varScale="1">
        <p:scale>
          <a:sx n="74" d="100"/>
          <a:sy n="74" d="100"/>
        </p:scale>
        <p:origin x="-570" y="-90"/>
      </p:cViewPr>
      <p:guideLst>
        <p:guide orient="horz" pos="2160"/>
        <p:guide pos="3840"/>
      </p:guideLst>
    </p:cSldViewPr>
  </p:slideViewPr>
  <p:outlineViewPr>
    <p:cViewPr>
      <p:scale>
        <a:sx n="33" d="100"/>
        <a:sy n="33" d="100"/>
      </p:scale>
      <p:origin x="48" y="502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04F5C8C-5E6C-4A30-B35E-99604D931C3D}" type="datetimeFigureOut">
              <a:rPr lang="tr-TR" smtClean="0"/>
              <a:t>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EB85256-E052-40BB-B362-FBFA62374484}" type="slidenum">
              <a:rPr lang="tr-TR" smtClean="0"/>
              <a:t>‹#›</a:t>
            </a:fld>
            <a:endParaRPr lang="tr-TR"/>
          </a:p>
        </p:txBody>
      </p:sp>
    </p:spTree>
    <p:extLst>
      <p:ext uri="{BB962C8B-B14F-4D97-AF65-F5344CB8AC3E}">
        <p14:creationId xmlns:p14="http://schemas.microsoft.com/office/powerpoint/2010/main" val="265385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04F5C8C-5E6C-4A30-B35E-99604D931C3D}" type="datetimeFigureOut">
              <a:rPr lang="tr-TR" smtClean="0"/>
              <a:t>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EB85256-E052-40BB-B362-FBFA62374484}" type="slidenum">
              <a:rPr lang="tr-TR" smtClean="0"/>
              <a:t>‹#›</a:t>
            </a:fld>
            <a:endParaRPr lang="tr-TR"/>
          </a:p>
        </p:txBody>
      </p:sp>
    </p:spTree>
    <p:extLst>
      <p:ext uri="{BB962C8B-B14F-4D97-AF65-F5344CB8AC3E}">
        <p14:creationId xmlns:p14="http://schemas.microsoft.com/office/powerpoint/2010/main" val="685958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04F5C8C-5E6C-4A30-B35E-99604D931C3D}" type="datetimeFigureOut">
              <a:rPr lang="tr-TR" smtClean="0"/>
              <a:t>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EB85256-E052-40BB-B362-FBFA62374484}" type="slidenum">
              <a:rPr lang="tr-TR" smtClean="0"/>
              <a:t>‹#›</a:t>
            </a:fld>
            <a:endParaRPr lang="tr-TR"/>
          </a:p>
        </p:txBody>
      </p:sp>
    </p:spTree>
    <p:extLst>
      <p:ext uri="{BB962C8B-B14F-4D97-AF65-F5344CB8AC3E}">
        <p14:creationId xmlns:p14="http://schemas.microsoft.com/office/powerpoint/2010/main" val="2812038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04F5C8C-5E6C-4A30-B35E-99604D931C3D}" type="datetimeFigureOut">
              <a:rPr lang="tr-TR" smtClean="0"/>
              <a:t>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EB85256-E052-40BB-B362-FBFA62374484}" type="slidenum">
              <a:rPr lang="tr-TR" smtClean="0"/>
              <a:t>‹#›</a:t>
            </a:fld>
            <a:endParaRPr lang="tr-TR"/>
          </a:p>
        </p:txBody>
      </p:sp>
    </p:spTree>
    <p:extLst>
      <p:ext uri="{BB962C8B-B14F-4D97-AF65-F5344CB8AC3E}">
        <p14:creationId xmlns:p14="http://schemas.microsoft.com/office/powerpoint/2010/main" val="231477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04F5C8C-5E6C-4A30-B35E-99604D931C3D}" type="datetimeFigureOut">
              <a:rPr lang="tr-TR" smtClean="0"/>
              <a:t>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EB85256-E052-40BB-B362-FBFA62374484}" type="slidenum">
              <a:rPr lang="tr-TR" smtClean="0"/>
              <a:t>‹#›</a:t>
            </a:fld>
            <a:endParaRPr lang="tr-TR"/>
          </a:p>
        </p:txBody>
      </p:sp>
    </p:spTree>
    <p:extLst>
      <p:ext uri="{BB962C8B-B14F-4D97-AF65-F5344CB8AC3E}">
        <p14:creationId xmlns:p14="http://schemas.microsoft.com/office/powerpoint/2010/main" val="1610580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04F5C8C-5E6C-4A30-B35E-99604D931C3D}" type="datetimeFigureOut">
              <a:rPr lang="tr-TR" smtClean="0"/>
              <a:t>3.2.2018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EB85256-E052-40BB-B362-FBFA62374484}" type="slidenum">
              <a:rPr lang="tr-TR" smtClean="0"/>
              <a:t>‹#›</a:t>
            </a:fld>
            <a:endParaRPr lang="tr-TR"/>
          </a:p>
        </p:txBody>
      </p:sp>
    </p:spTree>
    <p:extLst>
      <p:ext uri="{BB962C8B-B14F-4D97-AF65-F5344CB8AC3E}">
        <p14:creationId xmlns:p14="http://schemas.microsoft.com/office/powerpoint/2010/main" val="3345949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04F5C8C-5E6C-4A30-B35E-99604D931C3D}" type="datetimeFigureOut">
              <a:rPr lang="tr-TR" smtClean="0"/>
              <a:t>3.2.2018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EB85256-E052-40BB-B362-FBFA62374484}" type="slidenum">
              <a:rPr lang="tr-TR" smtClean="0"/>
              <a:t>‹#›</a:t>
            </a:fld>
            <a:endParaRPr lang="tr-TR"/>
          </a:p>
        </p:txBody>
      </p:sp>
    </p:spTree>
    <p:extLst>
      <p:ext uri="{BB962C8B-B14F-4D97-AF65-F5344CB8AC3E}">
        <p14:creationId xmlns:p14="http://schemas.microsoft.com/office/powerpoint/2010/main" val="3021854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04F5C8C-5E6C-4A30-B35E-99604D931C3D}" type="datetimeFigureOut">
              <a:rPr lang="tr-TR" smtClean="0"/>
              <a:t>3.2.2018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EB85256-E052-40BB-B362-FBFA62374484}" type="slidenum">
              <a:rPr lang="tr-TR" smtClean="0"/>
              <a:t>‹#›</a:t>
            </a:fld>
            <a:endParaRPr lang="tr-TR"/>
          </a:p>
        </p:txBody>
      </p:sp>
    </p:spTree>
    <p:extLst>
      <p:ext uri="{BB962C8B-B14F-4D97-AF65-F5344CB8AC3E}">
        <p14:creationId xmlns:p14="http://schemas.microsoft.com/office/powerpoint/2010/main" val="1429661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04F5C8C-5E6C-4A30-B35E-99604D931C3D}" type="datetimeFigureOut">
              <a:rPr lang="tr-TR" smtClean="0"/>
              <a:t>3.2.2018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EB85256-E052-40BB-B362-FBFA62374484}" type="slidenum">
              <a:rPr lang="tr-TR" smtClean="0"/>
              <a:t>‹#›</a:t>
            </a:fld>
            <a:endParaRPr lang="tr-TR"/>
          </a:p>
        </p:txBody>
      </p:sp>
    </p:spTree>
    <p:extLst>
      <p:ext uri="{BB962C8B-B14F-4D97-AF65-F5344CB8AC3E}">
        <p14:creationId xmlns:p14="http://schemas.microsoft.com/office/powerpoint/2010/main" val="2952651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04F5C8C-5E6C-4A30-B35E-99604D931C3D}" type="datetimeFigureOut">
              <a:rPr lang="tr-TR" smtClean="0"/>
              <a:t>3.2.2018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EB85256-E052-40BB-B362-FBFA62374484}" type="slidenum">
              <a:rPr lang="tr-TR" smtClean="0"/>
              <a:t>‹#›</a:t>
            </a:fld>
            <a:endParaRPr lang="tr-TR"/>
          </a:p>
        </p:txBody>
      </p:sp>
    </p:spTree>
    <p:extLst>
      <p:ext uri="{BB962C8B-B14F-4D97-AF65-F5344CB8AC3E}">
        <p14:creationId xmlns:p14="http://schemas.microsoft.com/office/powerpoint/2010/main" val="578980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04F5C8C-5E6C-4A30-B35E-99604D931C3D}" type="datetimeFigureOut">
              <a:rPr lang="tr-TR" smtClean="0"/>
              <a:t>3.2.2018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EB85256-E052-40BB-B362-FBFA62374484}" type="slidenum">
              <a:rPr lang="tr-TR" smtClean="0"/>
              <a:t>‹#›</a:t>
            </a:fld>
            <a:endParaRPr lang="tr-TR"/>
          </a:p>
        </p:txBody>
      </p:sp>
    </p:spTree>
    <p:extLst>
      <p:ext uri="{BB962C8B-B14F-4D97-AF65-F5344CB8AC3E}">
        <p14:creationId xmlns:p14="http://schemas.microsoft.com/office/powerpoint/2010/main" val="3810514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4F5C8C-5E6C-4A30-B35E-99604D931C3D}" type="datetimeFigureOut">
              <a:rPr lang="tr-TR" smtClean="0"/>
              <a:t>3.2.2018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B85256-E052-40BB-B362-FBFA62374484}" type="slidenum">
              <a:rPr lang="tr-TR" smtClean="0"/>
              <a:t>‹#›</a:t>
            </a:fld>
            <a:endParaRPr lang="tr-TR"/>
          </a:p>
        </p:txBody>
      </p:sp>
    </p:spTree>
    <p:extLst>
      <p:ext uri="{BB962C8B-B14F-4D97-AF65-F5344CB8AC3E}">
        <p14:creationId xmlns:p14="http://schemas.microsoft.com/office/powerpoint/2010/main" val="42454444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en-US" dirty="0"/>
              <a:t>Direct solar energy conversion</a:t>
            </a:r>
            <a:br>
              <a:rPr lang="en-US" dirty="0"/>
            </a:br>
            <a:r>
              <a:rPr lang="en-US" dirty="0"/>
              <a:t>with photovoltaic devices</a:t>
            </a:r>
            <a:endParaRPr lang="tr-TR" dirty="0"/>
          </a:p>
        </p:txBody>
      </p:sp>
      <p:sp>
        <p:nvSpPr>
          <p:cNvPr id="3" name="Alt Başlık 2"/>
          <p:cNvSpPr>
            <a:spLocks noGrp="1"/>
          </p:cNvSpPr>
          <p:nvPr>
            <p:ph type="subTitle" idx="1"/>
          </p:nvPr>
        </p:nvSpPr>
        <p:spPr/>
        <p:txBody>
          <a:bodyPr/>
          <a:lstStyle/>
          <a:p>
            <a:endParaRPr lang="tr-TR" dirty="0" smtClean="0"/>
          </a:p>
          <a:p>
            <a:r>
              <a:rPr lang="tr-TR" dirty="0" smtClean="0"/>
              <a:t>ENE 304 </a:t>
            </a:r>
            <a:r>
              <a:rPr lang="tr-TR" dirty="0" err="1" smtClean="0"/>
              <a:t>Materials</a:t>
            </a:r>
            <a:r>
              <a:rPr lang="tr-TR" dirty="0" smtClean="0"/>
              <a:t> in </a:t>
            </a:r>
            <a:r>
              <a:rPr lang="tr-TR" dirty="0" err="1" smtClean="0"/>
              <a:t>Energy</a:t>
            </a:r>
            <a:r>
              <a:rPr lang="tr-TR" dirty="0" smtClean="0"/>
              <a:t> Technologies</a:t>
            </a:r>
            <a:endParaRPr lang="tr-TR" dirty="0"/>
          </a:p>
        </p:txBody>
      </p:sp>
    </p:spTree>
    <p:extLst>
      <p:ext uri="{BB962C8B-B14F-4D97-AF65-F5344CB8AC3E}">
        <p14:creationId xmlns:p14="http://schemas.microsoft.com/office/powerpoint/2010/main" val="27322118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t>Solar </a:t>
            </a:r>
            <a:r>
              <a:rPr lang="tr-TR" dirty="0" err="1"/>
              <a:t>Photovoltaic</a:t>
            </a:r>
            <a:r>
              <a:rPr lang="tr-TR" dirty="0"/>
              <a:t> </a:t>
            </a:r>
            <a:r>
              <a:rPr lang="tr-TR" dirty="0" err="1"/>
              <a:t>Technology</a:t>
            </a:r>
            <a:r>
              <a:rPr lang="tr-TR" dirty="0"/>
              <a:t> Basics</a:t>
            </a:r>
          </a:p>
        </p:txBody>
      </p:sp>
      <p:sp>
        <p:nvSpPr>
          <p:cNvPr id="3" name="İçerik Yer Tutucusu 2"/>
          <p:cNvSpPr>
            <a:spLocks noGrp="1"/>
          </p:cNvSpPr>
          <p:nvPr>
            <p:ph idx="1"/>
          </p:nvPr>
        </p:nvSpPr>
        <p:spPr/>
        <p:txBody>
          <a:bodyPr>
            <a:normAutofit/>
          </a:bodyPr>
          <a:lstStyle/>
          <a:p>
            <a:pPr marL="0" indent="0">
              <a:buNone/>
            </a:pPr>
            <a:r>
              <a:rPr lang="en-US" sz="2400" dirty="0"/>
              <a:t>Solar Cell Performance and Efficiency </a:t>
            </a:r>
          </a:p>
          <a:p>
            <a:endParaRPr lang="tr-TR" sz="2400" dirty="0" smtClean="0"/>
          </a:p>
          <a:p>
            <a:r>
              <a:rPr lang="en-US" sz="2400" dirty="0" smtClean="0"/>
              <a:t>The </a:t>
            </a:r>
            <a:r>
              <a:rPr lang="en-US" sz="2400" dirty="0"/>
              <a:t>activity of a cell is the amount of electricity generated from a cell divided by the energy from sunlight.</a:t>
            </a:r>
          </a:p>
          <a:p>
            <a:r>
              <a:rPr lang="en-US" sz="2400" dirty="0"/>
              <a:t>The amount of electricity generated </a:t>
            </a:r>
            <a:r>
              <a:rPr lang="tr-TR" sz="2400" dirty="0" err="1" smtClean="0"/>
              <a:t>by</a:t>
            </a:r>
            <a:r>
              <a:rPr lang="tr-TR" sz="2400" dirty="0" smtClean="0"/>
              <a:t> </a:t>
            </a:r>
            <a:r>
              <a:rPr lang="tr-TR" sz="2400" dirty="0" err="1" smtClean="0"/>
              <a:t>photovoltaic</a:t>
            </a:r>
            <a:r>
              <a:rPr lang="tr-TR" sz="2400" dirty="0" smtClean="0"/>
              <a:t> </a:t>
            </a:r>
            <a:r>
              <a:rPr lang="tr-TR" sz="2400" dirty="0" err="1" smtClean="0"/>
              <a:t>cells</a:t>
            </a:r>
            <a:r>
              <a:rPr lang="en-US" sz="2400" dirty="0" smtClean="0"/>
              <a:t> </a:t>
            </a:r>
            <a:r>
              <a:rPr lang="en-US" sz="2400" dirty="0"/>
              <a:t>depends on the quality of the available light (intensity and wavelength) and the multiple performance characteristics of the cell</a:t>
            </a:r>
            <a:r>
              <a:rPr lang="en-US" sz="2400" dirty="0" smtClean="0"/>
              <a:t>.</a:t>
            </a:r>
            <a:endParaRPr lang="tr-TR" sz="2400" dirty="0" smtClean="0"/>
          </a:p>
          <a:p>
            <a:r>
              <a:rPr lang="tr-TR" sz="2400" dirty="0" err="1" smtClean="0"/>
              <a:t>The</a:t>
            </a:r>
            <a:r>
              <a:rPr lang="tr-TR" sz="2400" dirty="0" smtClean="0"/>
              <a:t> </a:t>
            </a:r>
            <a:r>
              <a:rPr lang="tr-TR" sz="2400" dirty="0" err="1" smtClean="0"/>
              <a:t>light</a:t>
            </a:r>
            <a:r>
              <a:rPr lang="tr-TR" sz="2400" dirty="0" smtClean="0"/>
              <a:t> </a:t>
            </a:r>
            <a:r>
              <a:rPr lang="tr-TR" sz="2400" dirty="0" err="1" smtClean="0"/>
              <a:t>energy</a:t>
            </a:r>
            <a:r>
              <a:rPr lang="tr-TR" sz="2400" dirty="0" smtClean="0"/>
              <a:t> </a:t>
            </a:r>
            <a:r>
              <a:rPr lang="tr-TR" sz="2400" dirty="0" err="1" smtClean="0"/>
              <a:t>depends</a:t>
            </a:r>
            <a:r>
              <a:rPr lang="tr-TR" sz="2400" dirty="0" smtClean="0"/>
              <a:t> on </a:t>
            </a:r>
            <a:r>
              <a:rPr lang="tr-TR" sz="2400" dirty="0" err="1" smtClean="0"/>
              <a:t>several</a:t>
            </a:r>
            <a:r>
              <a:rPr lang="tr-TR" sz="2400" dirty="0" smtClean="0"/>
              <a:t> </a:t>
            </a:r>
            <a:r>
              <a:rPr lang="tr-TR" sz="2400" dirty="0" err="1" smtClean="0"/>
              <a:t>factors</a:t>
            </a:r>
            <a:r>
              <a:rPr lang="tr-TR" sz="2400" dirty="0" smtClean="0"/>
              <a:t>, </a:t>
            </a:r>
            <a:r>
              <a:rPr lang="tr-TR" sz="2400" dirty="0" err="1" smtClean="0"/>
              <a:t>like</a:t>
            </a:r>
            <a:r>
              <a:rPr lang="tr-TR" sz="2400" dirty="0" smtClean="0"/>
              <a:t> </a:t>
            </a:r>
            <a:r>
              <a:rPr lang="tr-TR" sz="2400" dirty="0" err="1" smtClean="0"/>
              <a:t>intensity</a:t>
            </a:r>
            <a:r>
              <a:rPr lang="tr-TR" sz="2400" dirty="0" smtClean="0"/>
              <a:t>, </a:t>
            </a:r>
            <a:r>
              <a:rPr lang="tr-TR" sz="2400" dirty="0" err="1" smtClean="0"/>
              <a:t>frequency</a:t>
            </a:r>
            <a:r>
              <a:rPr lang="tr-TR" sz="2400" dirty="0" smtClean="0"/>
              <a:t>, </a:t>
            </a:r>
            <a:r>
              <a:rPr lang="tr-TR" sz="2400" dirty="0" err="1" smtClean="0"/>
              <a:t>wavelength</a:t>
            </a:r>
            <a:r>
              <a:rPr lang="tr-TR" sz="2400" dirty="0" smtClean="0"/>
              <a:t> </a:t>
            </a:r>
            <a:r>
              <a:rPr lang="tr-TR" sz="2400" dirty="0" err="1" smtClean="0"/>
              <a:t>etc</a:t>
            </a:r>
            <a:r>
              <a:rPr lang="tr-TR" sz="2400" dirty="0" smtClean="0"/>
              <a:t>.</a:t>
            </a:r>
            <a:endParaRPr lang="tr-TR" sz="2400" dirty="0"/>
          </a:p>
        </p:txBody>
      </p:sp>
    </p:spTree>
    <p:extLst>
      <p:ext uri="{BB962C8B-B14F-4D97-AF65-F5344CB8AC3E}">
        <p14:creationId xmlns:p14="http://schemas.microsoft.com/office/powerpoint/2010/main" val="27465146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err="1" smtClean="0"/>
              <a:t>References</a:t>
            </a:r>
            <a:endParaRPr lang="tr-TR" dirty="0"/>
          </a:p>
        </p:txBody>
      </p:sp>
      <p:sp>
        <p:nvSpPr>
          <p:cNvPr id="3" name="İçerik Yer Tutucusu 2"/>
          <p:cNvSpPr>
            <a:spLocks noGrp="1"/>
          </p:cNvSpPr>
          <p:nvPr>
            <p:ph idx="1"/>
          </p:nvPr>
        </p:nvSpPr>
        <p:spPr/>
        <p:txBody>
          <a:bodyPr>
            <a:normAutofit/>
          </a:bodyPr>
          <a:lstStyle/>
          <a:p>
            <a:r>
              <a:rPr lang="en-US" sz="2400" dirty="0"/>
              <a:t>David S. </a:t>
            </a:r>
            <a:r>
              <a:rPr lang="en-US" sz="2400" dirty="0" err="1"/>
              <a:t>Ginley</a:t>
            </a:r>
            <a:r>
              <a:rPr lang="en-US" sz="2400" smtClean="0"/>
              <a:t>, </a:t>
            </a:r>
            <a:r>
              <a:rPr lang="en-US" sz="2400" dirty="0"/>
              <a:t>Reuben </a:t>
            </a:r>
            <a:r>
              <a:rPr lang="en-US" sz="2400"/>
              <a:t>Collins</a:t>
            </a:r>
            <a:r>
              <a:rPr lang="en-US" sz="2400" smtClean="0"/>
              <a:t>, </a:t>
            </a:r>
            <a:r>
              <a:rPr lang="en-US" sz="2400" dirty="0"/>
              <a:t>and David </a:t>
            </a:r>
            <a:r>
              <a:rPr lang="en-US" sz="2400" dirty="0" err="1" smtClean="0"/>
              <a:t>Cahen</a:t>
            </a:r>
            <a:r>
              <a:rPr lang="tr-TR" sz="2400" dirty="0" smtClean="0"/>
              <a:t>, </a:t>
            </a:r>
            <a:r>
              <a:rPr lang="en-US" sz="2400" dirty="0" smtClean="0"/>
              <a:t>Direct </a:t>
            </a:r>
            <a:r>
              <a:rPr lang="en-US" sz="2400" dirty="0"/>
              <a:t>solar energy conversion with photovoltaic </a:t>
            </a:r>
            <a:r>
              <a:rPr lang="en-US" sz="2400" dirty="0" smtClean="0"/>
              <a:t>devices</a:t>
            </a:r>
            <a:r>
              <a:rPr lang="tr-TR" sz="2400" dirty="0" smtClean="0"/>
              <a:t>, </a:t>
            </a:r>
            <a:r>
              <a:rPr lang="tr-TR" sz="2400" dirty="0"/>
              <a:t>in Fundamentals of </a:t>
            </a:r>
            <a:r>
              <a:rPr lang="tr-TR" sz="2400" dirty="0" err="1"/>
              <a:t>Materials</a:t>
            </a:r>
            <a:r>
              <a:rPr lang="tr-TR" sz="2400" dirty="0"/>
              <a:t> </a:t>
            </a:r>
            <a:r>
              <a:rPr lang="tr-TR" sz="2400" dirty="0" err="1"/>
              <a:t>for</a:t>
            </a:r>
            <a:r>
              <a:rPr lang="tr-TR" sz="2400" dirty="0"/>
              <a:t> </a:t>
            </a:r>
            <a:r>
              <a:rPr lang="tr-TR" sz="2400" dirty="0" err="1"/>
              <a:t>Energy</a:t>
            </a:r>
            <a:r>
              <a:rPr lang="tr-TR" sz="2400" dirty="0"/>
              <a:t> </a:t>
            </a:r>
            <a:r>
              <a:rPr lang="tr-TR" sz="2400" dirty="0" err="1"/>
              <a:t>and</a:t>
            </a:r>
            <a:r>
              <a:rPr lang="tr-TR" sz="2400" dirty="0"/>
              <a:t> </a:t>
            </a:r>
            <a:r>
              <a:rPr lang="tr-TR" sz="2400" dirty="0" err="1"/>
              <a:t>Environmental</a:t>
            </a:r>
            <a:r>
              <a:rPr lang="tr-TR" sz="2400" dirty="0"/>
              <a:t> </a:t>
            </a:r>
            <a:r>
              <a:rPr lang="tr-TR" sz="2400" dirty="0" err="1"/>
              <a:t>Sustainability</a:t>
            </a:r>
            <a:r>
              <a:rPr lang="tr-TR" sz="2400" dirty="0"/>
              <a:t>, (</a:t>
            </a:r>
            <a:r>
              <a:rPr lang="tr-TR" sz="2400" dirty="0" err="1"/>
              <a:t>Eds</a:t>
            </a:r>
            <a:r>
              <a:rPr lang="tr-TR" sz="2400" dirty="0"/>
              <a:t>. David S. </a:t>
            </a:r>
            <a:r>
              <a:rPr lang="tr-TR" sz="2400" dirty="0" err="1"/>
              <a:t>Ginley</a:t>
            </a:r>
            <a:r>
              <a:rPr lang="tr-TR" sz="2400" dirty="0"/>
              <a:t>, David </a:t>
            </a:r>
            <a:r>
              <a:rPr lang="tr-TR" sz="2400" dirty="0" err="1"/>
              <a:t>Cahen</a:t>
            </a:r>
            <a:r>
              <a:rPr lang="tr-TR" sz="2400" dirty="0"/>
              <a:t>), Cambridge </a:t>
            </a:r>
            <a:r>
              <a:rPr lang="tr-TR" sz="2400" dirty="0" err="1"/>
              <a:t>University</a:t>
            </a:r>
            <a:r>
              <a:rPr lang="tr-TR" sz="2400" dirty="0"/>
              <a:t> </a:t>
            </a:r>
            <a:r>
              <a:rPr lang="tr-TR" sz="2400" dirty="0" err="1"/>
              <a:t>Press</a:t>
            </a:r>
            <a:r>
              <a:rPr lang="tr-TR" sz="2400" dirty="0"/>
              <a:t>, 2012. </a:t>
            </a:r>
            <a:endParaRPr lang="tr-TR" sz="2400" dirty="0" smtClean="0"/>
          </a:p>
          <a:p>
            <a:r>
              <a:rPr lang="tr-TR" sz="2400" dirty="0" smtClean="0"/>
              <a:t>https</a:t>
            </a:r>
            <a:r>
              <a:rPr lang="tr-TR" sz="2400" dirty="0"/>
              <a:t>://</a:t>
            </a:r>
            <a:r>
              <a:rPr lang="tr-TR" sz="2400" dirty="0" smtClean="0"/>
              <a:t>energy.gov/eere/solar/articles/solar-photovoltaic-cell-basics</a:t>
            </a:r>
          </a:p>
          <a:p>
            <a:r>
              <a:rPr lang="tr-TR" sz="2400" dirty="0"/>
              <a:t>https://</a:t>
            </a:r>
            <a:r>
              <a:rPr lang="tr-TR" sz="2400" dirty="0" smtClean="0"/>
              <a:t>www.electronics-tutorials.ws/diode/diode_2.html</a:t>
            </a:r>
          </a:p>
          <a:p>
            <a:r>
              <a:rPr lang="tr-TR" sz="2400" dirty="0"/>
              <a:t>https://</a:t>
            </a:r>
            <a:r>
              <a:rPr lang="tr-TR" sz="2400" dirty="0" smtClean="0"/>
              <a:t>www.electronics-tutorials.ws/diode/diode_3.html</a:t>
            </a:r>
          </a:p>
          <a:p>
            <a:r>
              <a:rPr lang="tr-TR" sz="2400" dirty="0"/>
              <a:t>faculty.ksu.edu.sa/72366/.../</a:t>
            </a:r>
            <a:r>
              <a:rPr lang="tr-TR" sz="2400" dirty="0" smtClean="0"/>
              <a:t>lecture%20note%20on%20Photovoltaic%20Cell.doc</a:t>
            </a:r>
          </a:p>
          <a:p>
            <a:r>
              <a:rPr lang="tr-TR" sz="2400" dirty="0"/>
              <a:t>https://</a:t>
            </a:r>
            <a:r>
              <a:rPr lang="tr-TR" sz="2400" dirty="0" smtClean="0"/>
              <a:t>www.slideshare.net/MalekTalbi/organic-photovoltaic-cells-opv</a:t>
            </a:r>
          </a:p>
        </p:txBody>
      </p:sp>
    </p:spTree>
    <p:extLst>
      <p:ext uri="{BB962C8B-B14F-4D97-AF65-F5344CB8AC3E}">
        <p14:creationId xmlns:p14="http://schemas.microsoft.com/office/powerpoint/2010/main" val="20522944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Content</a:t>
            </a:r>
            <a:endParaRPr lang="tr-TR" dirty="0"/>
          </a:p>
        </p:txBody>
      </p:sp>
      <p:sp>
        <p:nvSpPr>
          <p:cNvPr id="3" name="İçerik Yer Tutucusu 2"/>
          <p:cNvSpPr>
            <a:spLocks noGrp="1"/>
          </p:cNvSpPr>
          <p:nvPr>
            <p:ph idx="1"/>
          </p:nvPr>
        </p:nvSpPr>
        <p:spPr/>
        <p:txBody>
          <a:bodyPr/>
          <a:lstStyle/>
          <a:p>
            <a:endParaRPr lang="tr-TR" dirty="0" smtClean="0"/>
          </a:p>
          <a:p>
            <a:r>
              <a:rPr lang="tr-TR" dirty="0" smtClean="0"/>
              <a:t>Solar </a:t>
            </a:r>
            <a:r>
              <a:rPr lang="tr-TR" dirty="0" err="1"/>
              <a:t>Photovoltaic</a:t>
            </a:r>
            <a:r>
              <a:rPr lang="tr-TR" dirty="0"/>
              <a:t> </a:t>
            </a:r>
            <a:r>
              <a:rPr lang="tr-TR" dirty="0" err="1"/>
              <a:t>Technology</a:t>
            </a:r>
            <a:r>
              <a:rPr lang="tr-TR" dirty="0"/>
              <a:t> Basics: </a:t>
            </a:r>
            <a:r>
              <a:rPr lang="tr-TR" dirty="0" err="1"/>
              <a:t>Silicon</a:t>
            </a:r>
            <a:r>
              <a:rPr lang="tr-TR" dirty="0"/>
              <a:t> </a:t>
            </a:r>
          </a:p>
          <a:p>
            <a:r>
              <a:rPr lang="tr-TR" dirty="0"/>
              <a:t>Solar </a:t>
            </a:r>
            <a:r>
              <a:rPr lang="tr-TR" dirty="0" err="1"/>
              <a:t>Photovoltaic</a:t>
            </a:r>
            <a:r>
              <a:rPr lang="tr-TR" dirty="0"/>
              <a:t> </a:t>
            </a:r>
            <a:r>
              <a:rPr lang="tr-TR" dirty="0" err="1"/>
              <a:t>Technology</a:t>
            </a:r>
            <a:r>
              <a:rPr lang="tr-TR" dirty="0"/>
              <a:t> </a:t>
            </a:r>
            <a:r>
              <a:rPr lang="tr-TR" dirty="0" smtClean="0"/>
              <a:t>Basics</a:t>
            </a:r>
            <a:r>
              <a:rPr lang="tr-TR" dirty="0"/>
              <a:t>: </a:t>
            </a:r>
            <a:r>
              <a:rPr lang="tr-TR" dirty="0" err="1"/>
              <a:t>Thin</a:t>
            </a:r>
            <a:r>
              <a:rPr lang="tr-TR" dirty="0"/>
              <a:t>-Film </a:t>
            </a:r>
            <a:r>
              <a:rPr lang="tr-TR" dirty="0" err="1"/>
              <a:t>Photovoltaics</a:t>
            </a:r>
            <a:r>
              <a:rPr lang="tr-TR" dirty="0"/>
              <a:t> </a:t>
            </a:r>
            <a:endParaRPr lang="tr-TR" dirty="0" smtClean="0"/>
          </a:p>
          <a:p>
            <a:r>
              <a:rPr lang="tr-TR" dirty="0"/>
              <a:t>Solar </a:t>
            </a:r>
            <a:r>
              <a:rPr lang="tr-TR" dirty="0" err="1"/>
              <a:t>Photovoltaic</a:t>
            </a:r>
            <a:r>
              <a:rPr lang="tr-TR" dirty="0"/>
              <a:t> </a:t>
            </a:r>
            <a:r>
              <a:rPr lang="tr-TR" dirty="0" err="1"/>
              <a:t>Technology</a:t>
            </a:r>
            <a:r>
              <a:rPr lang="tr-TR" dirty="0"/>
              <a:t> Basics: </a:t>
            </a:r>
            <a:r>
              <a:rPr lang="tr-TR" dirty="0" err="1"/>
              <a:t>Organic</a:t>
            </a:r>
            <a:r>
              <a:rPr lang="tr-TR" dirty="0"/>
              <a:t> </a:t>
            </a:r>
            <a:r>
              <a:rPr lang="tr-TR" dirty="0" err="1"/>
              <a:t>Photovoltaics</a:t>
            </a:r>
            <a:r>
              <a:rPr lang="tr-TR" dirty="0"/>
              <a:t> </a:t>
            </a:r>
            <a:endParaRPr lang="tr-TR" dirty="0" smtClean="0"/>
          </a:p>
          <a:p>
            <a:r>
              <a:rPr lang="tr-TR" dirty="0"/>
              <a:t>Solar </a:t>
            </a:r>
            <a:r>
              <a:rPr lang="tr-TR" dirty="0" err="1"/>
              <a:t>Photovoltaic</a:t>
            </a:r>
            <a:r>
              <a:rPr lang="tr-TR" dirty="0"/>
              <a:t> </a:t>
            </a:r>
            <a:r>
              <a:rPr lang="tr-TR" dirty="0" err="1"/>
              <a:t>Technology</a:t>
            </a:r>
            <a:r>
              <a:rPr lang="tr-TR" dirty="0"/>
              <a:t> </a:t>
            </a:r>
            <a:r>
              <a:rPr lang="tr-TR" dirty="0" smtClean="0"/>
              <a:t>Basics</a:t>
            </a:r>
            <a:r>
              <a:rPr lang="tr-TR" dirty="0"/>
              <a:t>: </a:t>
            </a:r>
            <a:r>
              <a:rPr lang="tr-TR" dirty="0" err="1"/>
              <a:t>Concentration</a:t>
            </a:r>
            <a:r>
              <a:rPr lang="tr-TR" dirty="0"/>
              <a:t> </a:t>
            </a:r>
            <a:r>
              <a:rPr lang="tr-TR" dirty="0" err="1"/>
              <a:t>Photovoltaics</a:t>
            </a:r>
            <a:r>
              <a:rPr lang="tr-TR" dirty="0"/>
              <a:t> </a:t>
            </a:r>
          </a:p>
          <a:p>
            <a:pPr marL="0" indent="0">
              <a:buNone/>
            </a:pPr>
            <a:endParaRPr lang="tr-TR" dirty="0"/>
          </a:p>
        </p:txBody>
      </p:sp>
    </p:spTree>
    <p:extLst>
      <p:ext uri="{BB962C8B-B14F-4D97-AF65-F5344CB8AC3E}">
        <p14:creationId xmlns:p14="http://schemas.microsoft.com/office/powerpoint/2010/main" val="39246487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en-US" dirty="0"/>
              <a:t>Direct solar energy conversion</a:t>
            </a:r>
            <a:br>
              <a:rPr lang="en-US" dirty="0"/>
            </a:br>
            <a:r>
              <a:rPr lang="en-US" dirty="0"/>
              <a:t>with photovoltaic devices</a:t>
            </a:r>
            <a:endParaRPr lang="tr-TR" dirty="0"/>
          </a:p>
        </p:txBody>
      </p:sp>
      <p:sp>
        <p:nvSpPr>
          <p:cNvPr id="3" name="İçerik Yer Tutucusu 2"/>
          <p:cNvSpPr>
            <a:spLocks noGrp="1"/>
          </p:cNvSpPr>
          <p:nvPr>
            <p:ph idx="1"/>
          </p:nvPr>
        </p:nvSpPr>
        <p:spPr/>
        <p:txBody>
          <a:bodyPr>
            <a:noAutofit/>
          </a:bodyPr>
          <a:lstStyle/>
          <a:p>
            <a:endParaRPr lang="tr-TR" sz="2400" dirty="0" smtClean="0"/>
          </a:p>
          <a:p>
            <a:r>
              <a:rPr lang="en-US" sz="2400" dirty="0" smtClean="0"/>
              <a:t>The photovoltaic </a:t>
            </a:r>
            <a:r>
              <a:rPr lang="en-US" sz="2400" dirty="0"/>
              <a:t>(PV) devices, an alternative means of generating energy, places it at the point where the worldwide energy demand grows rapidly and can make a significant contribution to the challenges associated with environmental issues.</a:t>
            </a:r>
          </a:p>
          <a:p>
            <a:r>
              <a:rPr lang="en-US" sz="2400" dirty="0"/>
              <a:t>With the current technology based on silicon (Si), the growth of the field is intertwined with the development of new materials and manufacturing approaches.</a:t>
            </a:r>
          </a:p>
          <a:p>
            <a:r>
              <a:rPr lang="en-US" sz="2400" dirty="0"/>
              <a:t>Until recently, the PV industry, which is based on crystalline, polycrystalline and amorphous Si, grew at an annual average rate of 50% in the 2000-2010 period.</a:t>
            </a:r>
          </a:p>
          <a:p>
            <a:r>
              <a:rPr lang="en-US" sz="2400" dirty="0"/>
              <a:t>This rate </a:t>
            </a:r>
            <a:r>
              <a:rPr lang="en-US" sz="2400" dirty="0" smtClean="0"/>
              <a:t>increase</a:t>
            </a:r>
            <a:r>
              <a:rPr lang="tr-TR" sz="2400" dirty="0" smtClean="0"/>
              <a:t>d</a:t>
            </a:r>
            <a:r>
              <a:rPr lang="en-US" sz="2400" dirty="0" smtClean="0"/>
              <a:t> </a:t>
            </a:r>
            <a:r>
              <a:rPr lang="en-US" sz="2400" dirty="0"/>
              <a:t>at least 11 </a:t>
            </a:r>
            <a:r>
              <a:rPr lang="en-US" sz="2400" dirty="0" err="1"/>
              <a:t>gigawatts</a:t>
            </a:r>
            <a:r>
              <a:rPr lang="en-US" sz="2400" dirty="0"/>
              <a:t> (GW) per year in </a:t>
            </a:r>
            <a:r>
              <a:rPr lang="en-US" sz="2400" dirty="0" smtClean="0"/>
              <a:t>2009</a:t>
            </a:r>
            <a:r>
              <a:rPr lang="tr-TR" sz="2400" dirty="0" smtClean="0"/>
              <a:t>.</a:t>
            </a:r>
            <a:r>
              <a:rPr lang="en-US" sz="2400" dirty="0" smtClean="0"/>
              <a:t> </a:t>
            </a:r>
            <a:endParaRPr lang="tr-TR" sz="2400" dirty="0" smtClean="0"/>
          </a:p>
          <a:p>
            <a:pPr marL="0" indent="0">
              <a:buNone/>
            </a:pPr>
            <a:endParaRPr lang="tr-TR" sz="2400" dirty="0" smtClean="0"/>
          </a:p>
        </p:txBody>
      </p:sp>
    </p:spTree>
    <p:extLst>
      <p:ext uri="{BB962C8B-B14F-4D97-AF65-F5344CB8AC3E}">
        <p14:creationId xmlns:p14="http://schemas.microsoft.com/office/powerpoint/2010/main" val="34132007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en-US" dirty="0"/>
              <a:t>Direct solar energy conversion</a:t>
            </a:r>
            <a:br>
              <a:rPr lang="en-US" dirty="0"/>
            </a:br>
            <a:r>
              <a:rPr lang="en-US" dirty="0"/>
              <a:t>with photovoltaic devices</a:t>
            </a:r>
            <a:endParaRPr lang="tr-TR" dirty="0"/>
          </a:p>
        </p:txBody>
      </p:sp>
      <p:sp>
        <p:nvSpPr>
          <p:cNvPr id="3" name="İçerik Yer Tutucusu 2"/>
          <p:cNvSpPr>
            <a:spLocks noGrp="1"/>
          </p:cNvSpPr>
          <p:nvPr>
            <p:ph idx="1"/>
          </p:nvPr>
        </p:nvSpPr>
        <p:spPr/>
        <p:txBody>
          <a:bodyPr>
            <a:noAutofit/>
          </a:bodyPr>
          <a:lstStyle/>
          <a:p>
            <a:r>
              <a:rPr lang="en-US" sz="2400" dirty="0" smtClean="0"/>
              <a:t>While </a:t>
            </a:r>
            <a:r>
              <a:rPr lang="en-US" sz="2400" dirty="0"/>
              <a:t>this may seem like a huge number, total PV installations still only provide &lt;0.03% of the world's power requirements (&lt;14-15 TW).</a:t>
            </a:r>
          </a:p>
          <a:p>
            <a:r>
              <a:rPr lang="en-US" sz="2400" dirty="0"/>
              <a:t>As production increases, it is critical to increase the efficiency of individual cells and turn them into modules, while at the same time reducing production costs and prolonging system life is critical to obtaining a point where the PV power cost equals the price of the mains electricity.</a:t>
            </a:r>
          </a:p>
          <a:p>
            <a:r>
              <a:rPr lang="en-US" sz="2400" dirty="0"/>
              <a:t>Thin film solar cell approaches are now entering the PV market.</a:t>
            </a:r>
          </a:p>
          <a:p>
            <a:r>
              <a:rPr lang="en-US" sz="2400" dirty="0"/>
              <a:t>Nowadays, polycrystalline </a:t>
            </a:r>
            <a:r>
              <a:rPr lang="en-US" sz="2400" dirty="0" err="1"/>
              <a:t>CdTe</a:t>
            </a:r>
            <a:r>
              <a:rPr lang="en-US" sz="2400" dirty="0"/>
              <a:t> thin film solar cells have a reported production cost of less than $ 0.80 per W of any PV technology.</a:t>
            </a:r>
          </a:p>
          <a:p>
            <a:r>
              <a:rPr lang="en-US" sz="2400" dirty="0"/>
              <a:t>Cells using alternative polycrystalline materials or </a:t>
            </a:r>
            <a:r>
              <a:rPr lang="en-US" sz="2400" dirty="0" err="1"/>
              <a:t>nanocrystalline</a:t>
            </a:r>
            <a:r>
              <a:rPr lang="en-US" sz="2400" dirty="0"/>
              <a:t> and amorphous films with organic polymers and small organic molecule based solar cells may be the best candidate for significant cost advantages between flexible cell and roll and roll.</a:t>
            </a:r>
            <a:endParaRPr lang="tr-TR" sz="2400" dirty="0" smtClean="0"/>
          </a:p>
        </p:txBody>
      </p:sp>
    </p:spTree>
    <p:extLst>
      <p:ext uri="{BB962C8B-B14F-4D97-AF65-F5344CB8AC3E}">
        <p14:creationId xmlns:p14="http://schemas.microsoft.com/office/powerpoint/2010/main" val="31373778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t>Solar </a:t>
            </a:r>
            <a:r>
              <a:rPr lang="tr-TR" dirty="0" err="1"/>
              <a:t>Photovoltaic</a:t>
            </a:r>
            <a:r>
              <a:rPr lang="tr-TR" dirty="0"/>
              <a:t> </a:t>
            </a:r>
            <a:r>
              <a:rPr lang="tr-TR" dirty="0" err="1"/>
              <a:t>Technology</a:t>
            </a:r>
            <a:r>
              <a:rPr lang="tr-TR" dirty="0"/>
              <a:t> Basics</a:t>
            </a:r>
          </a:p>
        </p:txBody>
      </p:sp>
      <p:sp>
        <p:nvSpPr>
          <p:cNvPr id="4" name="Metin kutusu 3"/>
          <p:cNvSpPr txBox="1"/>
          <p:nvPr/>
        </p:nvSpPr>
        <p:spPr>
          <a:xfrm>
            <a:off x="2061082" y="6202918"/>
            <a:ext cx="8109397" cy="369332"/>
          </a:xfrm>
          <a:prstGeom prst="rect">
            <a:avLst/>
          </a:prstGeom>
          <a:noFill/>
        </p:spPr>
        <p:txBody>
          <a:bodyPr wrap="square" rtlCol="0">
            <a:spAutoFit/>
          </a:bodyPr>
          <a:lstStyle/>
          <a:p>
            <a:r>
              <a:rPr lang="tr-TR" dirty="0" err="1" smtClean="0"/>
              <a:t>Figure</a:t>
            </a:r>
            <a:r>
              <a:rPr lang="tr-TR" dirty="0" smtClean="0"/>
              <a:t> 1. PV </a:t>
            </a:r>
            <a:r>
              <a:rPr lang="tr-TR" dirty="0" err="1" smtClean="0"/>
              <a:t>system</a:t>
            </a:r>
            <a:r>
              <a:rPr lang="tr-TR" dirty="0" smtClean="0"/>
              <a:t> (</a:t>
            </a:r>
            <a:r>
              <a:rPr lang="tr-TR" dirty="0" err="1" smtClean="0"/>
              <a:t>Modified</a:t>
            </a:r>
            <a:r>
              <a:rPr lang="tr-TR" dirty="0" smtClean="0"/>
              <a:t> </a:t>
            </a:r>
            <a:r>
              <a:rPr lang="tr-TR" dirty="0" err="1" smtClean="0"/>
              <a:t>from</a:t>
            </a:r>
            <a:r>
              <a:rPr lang="tr-TR" dirty="0" smtClean="0"/>
              <a:t> *https</a:t>
            </a:r>
            <a:r>
              <a:rPr lang="tr-TR" dirty="0" smtClean="0"/>
              <a:t>://en.wikipedia.org/wiki/Solar_cell)</a:t>
            </a:r>
            <a:endParaRPr lang="tr-TR" dirty="0"/>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910" y="1672375"/>
            <a:ext cx="11999743" cy="45180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300003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t>Solar </a:t>
            </a:r>
            <a:r>
              <a:rPr lang="tr-TR" dirty="0" err="1"/>
              <a:t>Photovoltaic</a:t>
            </a:r>
            <a:r>
              <a:rPr lang="tr-TR" dirty="0"/>
              <a:t> </a:t>
            </a:r>
            <a:r>
              <a:rPr lang="tr-TR" dirty="0" err="1"/>
              <a:t>Technology</a:t>
            </a:r>
            <a:r>
              <a:rPr lang="tr-TR" dirty="0"/>
              <a:t> Basics</a:t>
            </a:r>
          </a:p>
        </p:txBody>
      </p:sp>
      <p:sp>
        <p:nvSpPr>
          <p:cNvPr id="3" name="İçerik Yer Tutucusu 2"/>
          <p:cNvSpPr>
            <a:spLocks noGrp="1"/>
          </p:cNvSpPr>
          <p:nvPr>
            <p:ph idx="1"/>
          </p:nvPr>
        </p:nvSpPr>
        <p:spPr>
          <a:xfrm>
            <a:off x="838201" y="1825625"/>
            <a:ext cx="6039117" cy="4351338"/>
          </a:xfrm>
        </p:spPr>
        <p:txBody>
          <a:bodyPr>
            <a:noAutofit/>
          </a:bodyPr>
          <a:lstStyle/>
          <a:p>
            <a:r>
              <a:rPr lang="en-US" sz="2400" dirty="0"/>
              <a:t>In a photovoltaic (PV) cell the light can be reflected, absorbed, or transmitted </a:t>
            </a:r>
            <a:r>
              <a:rPr lang="en-US" sz="2400" dirty="0" smtClean="0"/>
              <a:t>directly.</a:t>
            </a:r>
            <a:endParaRPr lang="en-US" sz="2400" dirty="0"/>
          </a:p>
          <a:p>
            <a:r>
              <a:rPr lang="en-US" sz="2400" dirty="0"/>
              <a:t>The PV cell </a:t>
            </a:r>
            <a:r>
              <a:rPr lang="tr-TR" sz="2400" dirty="0" err="1" smtClean="0"/>
              <a:t>consists</a:t>
            </a:r>
            <a:r>
              <a:rPr lang="tr-TR" sz="2400" dirty="0" smtClean="0"/>
              <a:t> </a:t>
            </a:r>
            <a:r>
              <a:rPr lang="en-US" sz="2400" dirty="0" smtClean="0"/>
              <a:t>of </a:t>
            </a:r>
            <a:r>
              <a:rPr lang="en-US" sz="2400" dirty="0" err="1" smtClean="0"/>
              <a:t>semiconduct</a:t>
            </a:r>
            <a:r>
              <a:rPr lang="tr-TR" sz="2400" dirty="0" err="1" smtClean="0"/>
              <a:t>or</a:t>
            </a:r>
            <a:r>
              <a:rPr lang="en-US" sz="2400" dirty="0" smtClean="0"/>
              <a:t> </a:t>
            </a:r>
            <a:r>
              <a:rPr lang="en-US" sz="2400" dirty="0"/>
              <a:t>material that combines some properties of metals and some properties of isolators.</a:t>
            </a:r>
          </a:p>
          <a:p>
            <a:r>
              <a:rPr lang="en-US" sz="2400" dirty="0"/>
              <a:t>It makes a unique ability to transform light into electricity.</a:t>
            </a:r>
          </a:p>
          <a:p>
            <a:r>
              <a:rPr lang="en-US" sz="2400" dirty="0"/>
              <a:t>When the light is absorbed by a semiconductor, the photons of the light can transfer their energy to the electrons, so electrons flow as electric current through the material.</a:t>
            </a:r>
            <a:endParaRPr lang="tr-TR" sz="2400" dirty="0" smtClean="0"/>
          </a:p>
          <a:p>
            <a:pPr marL="0" indent="0">
              <a:buNone/>
            </a:pPr>
            <a:endParaRPr lang="tr-TR" sz="2400" dirty="0" smtClean="0"/>
          </a:p>
        </p:txBody>
      </p:sp>
      <p:sp>
        <p:nvSpPr>
          <p:cNvPr id="4" name="Metin kutusu 3"/>
          <p:cNvSpPr txBox="1"/>
          <p:nvPr/>
        </p:nvSpPr>
        <p:spPr>
          <a:xfrm>
            <a:off x="8100811" y="4677006"/>
            <a:ext cx="3852767" cy="1200329"/>
          </a:xfrm>
          <a:prstGeom prst="rect">
            <a:avLst/>
          </a:prstGeom>
          <a:noFill/>
        </p:spPr>
        <p:txBody>
          <a:bodyPr wrap="square" rtlCol="0">
            <a:spAutoFit/>
          </a:bodyPr>
          <a:lstStyle/>
          <a:p>
            <a:r>
              <a:rPr lang="tr-TR" dirty="0" err="1" smtClean="0"/>
              <a:t>Figure</a:t>
            </a:r>
            <a:r>
              <a:rPr lang="tr-TR" dirty="0" smtClean="0"/>
              <a:t> 2. (</a:t>
            </a:r>
            <a:r>
              <a:rPr lang="tr-TR" dirty="0" err="1" smtClean="0"/>
              <a:t>Modified</a:t>
            </a:r>
            <a:r>
              <a:rPr lang="tr-TR" dirty="0" smtClean="0"/>
              <a:t> </a:t>
            </a:r>
            <a:r>
              <a:rPr lang="tr-TR" dirty="0" err="1" smtClean="0"/>
              <a:t>from</a:t>
            </a:r>
            <a:r>
              <a:rPr lang="tr-TR" dirty="0" smtClean="0"/>
              <a:t> *https</a:t>
            </a:r>
            <a:r>
              <a:rPr lang="tr-TR" dirty="0"/>
              <a:t>://</a:t>
            </a:r>
            <a:r>
              <a:rPr lang="tr-TR" dirty="0" smtClean="0"/>
              <a:t>study.com/academy/lesson/the-absorption-coefficient-definition-calculation.html)</a:t>
            </a:r>
            <a:endParaRPr lang="tr-TR"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10228" y="1686156"/>
            <a:ext cx="3943350" cy="2990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010717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t>Solar </a:t>
            </a:r>
            <a:r>
              <a:rPr lang="tr-TR" dirty="0" err="1"/>
              <a:t>Photovoltaic</a:t>
            </a:r>
            <a:r>
              <a:rPr lang="tr-TR" dirty="0"/>
              <a:t> </a:t>
            </a:r>
            <a:r>
              <a:rPr lang="tr-TR" dirty="0" err="1"/>
              <a:t>Technology</a:t>
            </a:r>
            <a:r>
              <a:rPr lang="tr-TR" dirty="0"/>
              <a:t> Basics</a:t>
            </a:r>
          </a:p>
        </p:txBody>
      </p:sp>
      <p:sp>
        <p:nvSpPr>
          <p:cNvPr id="3" name="İçerik Yer Tutucusu 2"/>
          <p:cNvSpPr>
            <a:spLocks noGrp="1"/>
          </p:cNvSpPr>
          <p:nvPr>
            <p:ph idx="1"/>
          </p:nvPr>
        </p:nvSpPr>
        <p:spPr>
          <a:xfrm>
            <a:off x="838199" y="1902899"/>
            <a:ext cx="10379299" cy="4351338"/>
          </a:xfrm>
        </p:spPr>
        <p:txBody>
          <a:bodyPr>
            <a:noAutofit/>
          </a:bodyPr>
          <a:lstStyle/>
          <a:p>
            <a:pPr marL="0" indent="0">
              <a:buNone/>
            </a:pPr>
            <a:r>
              <a:rPr lang="en-US" sz="2400" dirty="0" smtClean="0"/>
              <a:t>Thin-Film </a:t>
            </a:r>
            <a:r>
              <a:rPr lang="en-US" sz="2400" dirty="0" err="1"/>
              <a:t>Photovoltaics</a:t>
            </a:r>
            <a:r>
              <a:rPr lang="en-US" sz="2400" dirty="0"/>
              <a:t> </a:t>
            </a:r>
          </a:p>
          <a:p>
            <a:r>
              <a:rPr lang="en-US" sz="2400" dirty="0" smtClean="0"/>
              <a:t>A </a:t>
            </a:r>
            <a:r>
              <a:rPr lang="en-US" sz="2400" dirty="0"/>
              <a:t>thin film solar cell is made by adding one or more layers of thin PV material </a:t>
            </a:r>
            <a:r>
              <a:rPr lang="tr-TR" sz="2400" dirty="0" smtClean="0"/>
              <a:t>on</a:t>
            </a:r>
            <a:r>
              <a:rPr lang="en-US" sz="2400" dirty="0" smtClean="0"/>
              <a:t> </a:t>
            </a:r>
            <a:r>
              <a:rPr lang="en-US" sz="2400" dirty="0"/>
              <a:t>a support material such as glass, plastic or metal.</a:t>
            </a:r>
          </a:p>
          <a:p>
            <a:r>
              <a:rPr lang="tr-TR" sz="2400" dirty="0" smtClean="0"/>
              <a:t>C</a:t>
            </a:r>
            <a:r>
              <a:rPr lang="en-US" sz="2400" dirty="0" err="1" smtClean="0"/>
              <a:t>admium</a:t>
            </a:r>
            <a:r>
              <a:rPr lang="en-US" sz="2400" dirty="0" smtClean="0"/>
              <a:t> </a:t>
            </a:r>
            <a:r>
              <a:rPr lang="en-US" sz="2400" dirty="0"/>
              <a:t>telluride (</a:t>
            </a:r>
            <a:r>
              <a:rPr lang="en-US" sz="2400" dirty="0" err="1"/>
              <a:t>CdTe</a:t>
            </a:r>
            <a:r>
              <a:rPr lang="en-US" sz="2400" dirty="0"/>
              <a:t>) and copper indium gallium </a:t>
            </a:r>
            <a:r>
              <a:rPr lang="en-US" sz="2400" dirty="0" err="1"/>
              <a:t>diselenide</a:t>
            </a:r>
            <a:r>
              <a:rPr lang="en-US" sz="2400" dirty="0"/>
              <a:t> </a:t>
            </a:r>
            <a:r>
              <a:rPr lang="en-US" sz="2400" dirty="0" smtClean="0"/>
              <a:t>are </a:t>
            </a:r>
            <a:r>
              <a:rPr lang="en-US" sz="2400" dirty="0"/>
              <a:t>two main types of thin film PV semiconductors on the market </a:t>
            </a:r>
            <a:r>
              <a:rPr lang="en-US" sz="2400" dirty="0" smtClean="0"/>
              <a:t>today</a:t>
            </a:r>
            <a:r>
              <a:rPr lang="tr-TR" sz="2400" dirty="0" smtClean="0"/>
              <a:t>.</a:t>
            </a:r>
            <a:endParaRPr lang="en-US" sz="2400" dirty="0"/>
          </a:p>
          <a:p>
            <a:r>
              <a:rPr lang="en-US" sz="2400" dirty="0"/>
              <a:t>Both materials can be </a:t>
            </a:r>
            <a:r>
              <a:rPr lang="tr-TR" sz="2400" dirty="0" err="1" smtClean="0"/>
              <a:t>coated</a:t>
            </a:r>
            <a:r>
              <a:rPr lang="en-US" sz="2400" dirty="0" smtClean="0"/>
              <a:t> </a:t>
            </a:r>
            <a:r>
              <a:rPr lang="en-US" sz="2400" dirty="0"/>
              <a:t>directly </a:t>
            </a:r>
            <a:r>
              <a:rPr lang="tr-TR" sz="2400" dirty="0" err="1" smtClean="0"/>
              <a:t>onto</a:t>
            </a:r>
            <a:r>
              <a:rPr lang="tr-TR" sz="2400" dirty="0" smtClean="0"/>
              <a:t> </a:t>
            </a:r>
            <a:r>
              <a:rPr lang="tr-TR" sz="2400" dirty="0" err="1" smtClean="0"/>
              <a:t>the</a:t>
            </a:r>
            <a:r>
              <a:rPr lang="en-US" sz="2400" dirty="0" smtClean="0"/>
              <a:t> front </a:t>
            </a:r>
            <a:r>
              <a:rPr lang="en-US" sz="2400" dirty="0"/>
              <a:t>or </a:t>
            </a:r>
            <a:r>
              <a:rPr lang="tr-TR" sz="2400" dirty="0" err="1" smtClean="0"/>
              <a:t>back</a:t>
            </a:r>
            <a:r>
              <a:rPr lang="tr-TR" sz="2400" dirty="0" smtClean="0"/>
              <a:t> of</a:t>
            </a:r>
            <a:r>
              <a:rPr lang="en-US" sz="2400" dirty="0" smtClean="0"/>
              <a:t> </a:t>
            </a:r>
            <a:r>
              <a:rPr lang="en-US" sz="2400" dirty="0"/>
              <a:t>the module surface</a:t>
            </a:r>
            <a:r>
              <a:rPr lang="en-US" sz="2400" dirty="0" smtClean="0"/>
              <a:t>.</a:t>
            </a:r>
            <a:endParaRPr lang="tr-TR" sz="2400" dirty="0" smtClean="0"/>
          </a:p>
          <a:p>
            <a:r>
              <a:rPr lang="en-US" sz="2400" dirty="0" err="1" smtClean="0"/>
              <a:t>CdTe</a:t>
            </a:r>
            <a:r>
              <a:rPr lang="en-US" sz="2400" dirty="0" smtClean="0"/>
              <a:t> </a:t>
            </a:r>
            <a:r>
              <a:rPr lang="en-US" sz="2400" dirty="0"/>
              <a:t>is </a:t>
            </a:r>
            <a:r>
              <a:rPr lang="tr-TR" sz="2400" dirty="0" err="1" smtClean="0"/>
              <a:t>also</a:t>
            </a:r>
            <a:r>
              <a:rPr lang="en-US" sz="2400" dirty="0" smtClean="0"/>
              <a:t> </a:t>
            </a:r>
            <a:r>
              <a:rPr lang="en-US" sz="2400" dirty="0"/>
              <a:t>common PV material after silicon and allows low cost manufacturing processes.</a:t>
            </a:r>
            <a:endParaRPr lang="tr-TR" sz="2400" dirty="0" smtClean="0"/>
          </a:p>
          <a:p>
            <a:endParaRPr lang="en-US" sz="2400" dirty="0"/>
          </a:p>
        </p:txBody>
      </p:sp>
    </p:spTree>
    <p:extLst>
      <p:ext uri="{BB962C8B-B14F-4D97-AF65-F5344CB8AC3E}">
        <p14:creationId xmlns:p14="http://schemas.microsoft.com/office/powerpoint/2010/main" val="4984197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t>Solar </a:t>
            </a:r>
            <a:r>
              <a:rPr lang="tr-TR" dirty="0" err="1"/>
              <a:t>Photovoltaic</a:t>
            </a:r>
            <a:r>
              <a:rPr lang="tr-TR" dirty="0"/>
              <a:t> </a:t>
            </a:r>
            <a:r>
              <a:rPr lang="tr-TR" dirty="0" err="1"/>
              <a:t>Technology</a:t>
            </a:r>
            <a:r>
              <a:rPr lang="tr-TR" dirty="0"/>
              <a:t> Basics</a:t>
            </a:r>
          </a:p>
        </p:txBody>
      </p:sp>
      <p:sp>
        <p:nvSpPr>
          <p:cNvPr id="3" name="İçerik Yer Tutucusu 2"/>
          <p:cNvSpPr>
            <a:spLocks noGrp="1"/>
          </p:cNvSpPr>
          <p:nvPr>
            <p:ph idx="1"/>
          </p:nvPr>
        </p:nvSpPr>
        <p:spPr/>
        <p:txBody>
          <a:bodyPr>
            <a:noAutofit/>
          </a:bodyPr>
          <a:lstStyle/>
          <a:p>
            <a:pPr marL="0" indent="0">
              <a:buNone/>
            </a:pPr>
            <a:r>
              <a:rPr lang="en-US" sz="2400" dirty="0"/>
              <a:t>Organic </a:t>
            </a:r>
            <a:r>
              <a:rPr lang="en-US" sz="2400" dirty="0" err="1"/>
              <a:t>Photovoltaics</a:t>
            </a:r>
            <a:r>
              <a:rPr lang="en-US" sz="2400" dirty="0"/>
              <a:t> </a:t>
            </a:r>
          </a:p>
          <a:p>
            <a:r>
              <a:rPr lang="en-US" sz="2400" dirty="0" smtClean="0"/>
              <a:t>Organic </a:t>
            </a:r>
            <a:r>
              <a:rPr lang="tr-TR" sz="2400" dirty="0" err="1" smtClean="0"/>
              <a:t>photovoltaic</a:t>
            </a:r>
            <a:r>
              <a:rPr lang="tr-TR" sz="2400" dirty="0" smtClean="0"/>
              <a:t> </a:t>
            </a:r>
            <a:r>
              <a:rPr lang="tr-TR" sz="2400" dirty="0" err="1" smtClean="0"/>
              <a:t>cells</a:t>
            </a:r>
            <a:r>
              <a:rPr lang="en-US" sz="2400" dirty="0" smtClean="0"/>
              <a:t> </a:t>
            </a:r>
            <a:r>
              <a:rPr lang="en-US" sz="2400" dirty="0"/>
              <a:t>are made up of carbon-rich polymers and can be adapted to develop a specific function of the cell, such as sensitivity to a certain light touch.</a:t>
            </a:r>
          </a:p>
          <a:p>
            <a:r>
              <a:rPr lang="en-US" sz="2400" dirty="0"/>
              <a:t>This technology has a theoretical potential to provide electricity at a lower cost than silicon or thin film technologies.</a:t>
            </a:r>
          </a:p>
          <a:p>
            <a:r>
              <a:rPr lang="tr-TR" sz="2400" dirty="0" err="1" smtClean="0"/>
              <a:t>Organic</a:t>
            </a:r>
            <a:r>
              <a:rPr lang="tr-TR" sz="2400" dirty="0" smtClean="0"/>
              <a:t> </a:t>
            </a:r>
            <a:r>
              <a:rPr lang="tr-TR" sz="2400" dirty="0" err="1" smtClean="0"/>
              <a:t>photovoltaic</a:t>
            </a:r>
            <a:r>
              <a:rPr lang="tr-TR" sz="2400" dirty="0" smtClean="0"/>
              <a:t> </a:t>
            </a:r>
            <a:r>
              <a:rPr lang="tr-TR" sz="2400" dirty="0" err="1" smtClean="0"/>
              <a:t>cells</a:t>
            </a:r>
            <a:r>
              <a:rPr lang="en-US" sz="2400" dirty="0" smtClean="0"/>
              <a:t> </a:t>
            </a:r>
            <a:r>
              <a:rPr lang="en-US" sz="2400" dirty="0"/>
              <a:t>are only about half as efficient as crystal silicon and shorten their working life, but </a:t>
            </a:r>
            <a:r>
              <a:rPr lang="tr-TR" sz="2400" dirty="0" smtClean="0"/>
              <a:t>can be </a:t>
            </a:r>
            <a:r>
              <a:rPr lang="tr-TR" sz="2400" dirty="0" err="1" smtClean="0"/>
              <a:t>produced</a:t>
            </a:r>
            <a:r>
              <a:rPr lang="tr-TR" sz="2400" dirty="0" smtClean="0"/>
              <a:t> </a:t>
            </a:r>
            <a:r>
              <a:rPr lang="en-US" sz="2400" dirty="0" smtClean="0"/>
              <a:t>in </a:t>
            </a:r>
            <a:r>
              <a:rPr lang="en-US" sz="2400" dirty="0"/>
              <a:t>higher volumes </a:t>
            </a:r>
            <a:r>
              <a:rPr lang="tr-TR" sz="2400" dirty="0" err="1" smtClean="0"/>
              <a:t>with</a:t>
            </a:r>
            <a:r>
              <a:rPr lang="tr-TR" sz="2400" dirty="0" smtClean="0"/>
              <a:t> </a:t>
            </a:r>
            <a:r>
              <a:rPr lang="tr-TR" sz="2400" dirty="0" err="1" smtClean="0"/>
              <a:t>cheaper</a:t>
            </a:r>
            <a:r>
              <a:rPr lang="tr-TR" sz="2400" dirty="0" smtClean="0"/>
              <a:t> </a:t>
            </a:r>
            <a:r>
              <a:rPr lang="tr-TR" sz="2400" dirty="0" err="1" smtClean="0"/>
              <a:t>price</a:t>
            </a:r>
            <a:r>
              <a:rPr lang="en-US" sz="2400" dirty="0" smtClean="0"/>
              <a:t>.</a:t>
            </a:r>
            <a:endParaRPr lang="en-US" sz="2400" dirty="0"/>
          </a:p>
          <a:p>
            <a:r>
              <a:rPr lang="en-US" sz="2400" dirty="0"/>
              <a:t>They can also be applied to a variety of support materials so that the </a:t>
            </a:r>
            <a:r>
              <a:rPr lang="en-US" sz="2400" dirty="0" smtClean="0"/>
              <a:t>O</a:t>
            </a:r>
            <a:r>
              <a:rPr lang="tr-TR" sz="2400" dirty="0" err="1" smtClean="0"/>
              <a:t>rganic</a:t>
            </a:r>
            <a:r>
              <a:rPr lang="tr-TR" sz="2400" dirty="0" smtClean="0"/>
              <a:t> </a:t>
            </a:r>
            <a:r>
              <a:rPr lang="tr-TR" sz="2400" dirty="0" err="1" smtClean="0"/>
              <a:t>photovoltaic</a:t>
            </a:r>
            <a:r>
              <a:rPr lang="tr-TR" sz="2400" dirty="0" smtClean="0"/>
              <a:t> </a:t>
            </a:r>
            <a:r>
              <a:rPr lang="tr-TR" sz="2400" dirty="0" err="1" smtClean="0"/>
              <a:t>cells</a:t>
            </a:r>
            <a:r>
              <a:rPr lang="en-US" sz="2400" dirty="0" smtClean="0"/>
              <a:t> </a:t>
            </a:r>
            <a:r>
              <a:rPr lang="en-US" sz="2400" dirty="0"/>
              <a:t>can serve a wide variety of uses.</a:t>
            </a:r>
            <a:endParaRPr lang="tr-TR" sz="2400" dirty="0"/>
          </a:p>
        </p:txBody>
      </p:sp>
    </p:spTree>
    <p:extLst>
      <p:ext uri="{BB962C8B-B14F-4D97-AF65-F5344CB8AC3E}">
        <p14:creationId xmlns:p14="http://schemas.microsoft.com/office/powerpoint/2010/main" val="10267358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t>Solar </a:t>
            </a:r>
            <a:r>
              <a:rPr lang="tr-TR" dirty="0" err="1"/>
              <a:t>Photovoltaic</a:t>
            </a:r>
            <a:r>
              <a:rPr lang="tr-TR" dirty="0"/>
              <a:t> </a:t>
            </a:r>
            <a:r>
              <a:rPr lang="tr-TR" dirty="0" err="1"/>
              <a:t>Technology</a:t>
            </a:r>
            <a:r>
              <a:rPr lang="tr-TR" dirty="0"/>
              <a:t> Basics</a:t>
            </a:r>
          </a:p>
        </p:txBody>
      </p:sp>
      <p:sp>
        <p:nvSpPr>
          <p:cNvPr id="3" name="İçerik Yer Tutucusu 2"/>
          <p:cNvSpPr>
            <a:spLocks noGrp="1"/>
          </p:cNvSpPr>
          <p:nvPr>
            <p:ph idx="1"/>
          </p:nvPr>
        </p:nvSpPr>
        <p:spPr/>
        <p:txBody>
          <a:bodyPr>
            <a:normAutofit/>
          </a:bodyPr>
          <a:lstStyle/>
          <a:p>
            <a:pPr marL="0" indent="0">
              <a:buNone/>
            </a:pPr>
            <a:r>
              <a:rPr lang="en-US" sz="2400" dirty="0"/>
              <a:t>Concentration </a:t>
            </a:r>
            <a:r>
              <a:rPr lang="en-US" sz="2400" dirty="0" err="1"/>
              <a:t>Photovoltaics</a:t>
            </a:r>
            <a:r>
              <a:rPr lang="en-US" sz="2400" dirty="0"/>
              <a:t> </a:t>
            </a:r>
          </a:p>
          <a:p>
            <a:endParaRPr lang="tr-TR" sz="2400" dirty="0" smtClean="0"/>
          </a:p>
          <a:p>
            <a:r>
              <a:rPr lang="tr-TR" sz="2400" dirty="0" smtClean="0"/>
              <a:t>C</a:t>
            </a:r>
            <a:r>
              <a:rPr lang="en-US" sz="2400" dirty="0" err="1" smtClean="0"/>
              <a:t>oncentration</a:t>
            </a:r>
            <a:r>
              <a:rPr lang="tr-TR" sz="2400" dirty="0" smtClean="0"/>
              <a:t> </a:t>
            </a:r>
            <a:r>
              <a:rPr lang="tr-TR" sz="2400" dirty="0" err="1" smtClean="0"/>
              <a:t>photovoltaic</a:t>
            </a:r>
            <a:r>
              <a:rPr lang="tr-TR" sz="2400" dirty="0" smtClean="0"/>
              <a:t> </a:t>
            </a:r>
            <a:r>
              <a:rPr lang="tr-TR" sz="2400" dirty="0" err="1" smtClean="0"/>
              <a:t>cells</a:t>
            </a:r>
            <a:r>
              <a:rPr lang="tr-TR" sz="2400" dirty="0" smtClean="0"/>
              <a:t> </a:t>
            </a:r>
            <a:r>
              <a:rPr lang="en-US" sz="2400" dirty="0" smtClean="0"/>
              <a:t>focused </a:t>
            </a:r>
            <a:r>
              <a:rPr lang="en-US" sz="2400" dirty="0"/>
              <a:t>on the sun using a mirror or lens.</a:t>
            </a:r>
          </a:p>
          <a:p>
            <a:r>
              <a:rPr lang="en-US" sz="2400" dirty="0"/>
              <a:t>By focusing the sunlight on a small area, less PV material is required. </a:t>
            </a:r>
            <a:endParaRPr lang="tr-TR" sz="2400" dirty="0" smtClean="0"/>
          </a:p>
          <a:p>
            <a:r>
              <a:rPr lang="en-US" sz="2400" dirty="0" smtClean="0"/>
              <a:t>As </a:t>
            </a:r>
            <a:r>
              <a:rPr lang="en-US" sz="2400" dirty="0"/>
              <a:t>light intensifies, PV power becomes more efficient in energy conversion, so the highest efficiency is achieved with </a:t>
            </a:r>
            <a:r>
              <a:rPr lang="tr-TR" sz="2400" dirty="0" err="1" smtClean="0"/>
              <a:t>concentrated</a:t>
            </a:r>
            <a:r>
              <a:rPr lang="tr-TR" sz="2400" dirty="0" smtClean="0"/>
              <a:t> </a:t>
            </a:r>
            <a:r>
              <a:rPr lang="tr-TR" sz="2400" dirty="0" err="1" smtClean="0"/>
              <a:t>photovoltaic</a:t>
            </a:r>
            <a:r>
              <a:rPr lang="tr-TR" sz="2400" dirty="0" smtClean="0"/>
              <a:t> </a:t>
            </a:r>
            <a:r>
              <a:rPr lang="tr-TR" sz="2400" dirty="0" err="1" smtClean="0"/>
              <a:t>cells</a:t>
            </a:r>
            <a:r>
              <a:rPr lang="en-US" sz="2400" dirty="0" smtClean="0"/>
              <a:t> </a:t>
            </a:r>
            <a:r>
              <a:rPr lang="en-US" sz="2400" dirty="0"/>
              <a:t>and modules.</a:t>
            </a:r>
          </a:p>
          <a:p>
            <a:r>
              <a:rPr lang="en-US" sz="2400" dirty="0"/>
              <a:t>However, more expensive materials, manufacturing techniques and monitoring are required, showing the necessary cost advantage over today's high volume silicon modules.</a:t>
            </a:r>
            <a:endParaRPr lang="tr-TR" sz="2400" dirty="0"/>
          </a:p>
        </p:txBody>
      </p:sp>
    </p:spTree>
    <p:extLst>
      <p:ext uri="{BB962C8B-B14F-4D97-AF65-F5344CB8AC3E}">
        <p14:creationId xmlns:p14="http://schemas.microsoft.com/office/powerpoint/2010/main" val="572997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1693</TotalTime>
  <Words>855</Words>
  <Application>Microsoft Office PowerPoint</Application>
  <PresentationFormat>Özel</PresentationFormat>
  <Paragraphs>61</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Office Teması</vt:lpstr>
      <vt:lpstr>Direct solar energy conversion with photovoltaic devices</vt:lpstr>
      <vt:lpstr>Content</vt:lpstr>
      <vt:lpstr>Direct solar energy conversion with photovoltaic devices</vt:lpstr>
      <vt:lpstr>Direct solar energy conversion with photovoltaic devices</vt:lpstr>
      <vt:lpstr>Solar Photovoltaic Technology Basics</vt:lpstr>
      <vt:lpstr>Solar Photovoltaic Technology Basics</vt:lpstr>
      <vt:lpstr>Solar Photovoltaic Technology Basics</vt:lpstr>
      <vt:lpstr>Solar Photovoltaic Technology Basics</vt:lpstr>
      <vt:lpstr>Solar Photovoltaic Technology Basics</vt:lpstr>
      <vt:lpstr>Solar Photovoltaic Technology Basics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Energy and the environment: the global landscape</dc:title>
  <dc:creator>pc205</dc:creator>
  <cp:lastModifiedBy>ew1</cp:lastModifiedBy>
  <cp:revision>244</cp:revision>
  <dcterms:created xsi:type="dcterms:W3CDTF">2018-01-03T07:12:09Z</dcterms:created>
  <dcterms:modified xsi:type="dcterms:W3CDTF">2018-02-03T08:55:22Z</dcterms:modified>
</cp:coreProperties>
</file>