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7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9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0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1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9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5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9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8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21025-4F0F-194D-8830-40C07BBDBA76}" type="datetimeFigureOut">
              <a:rPr lang="en-US" smtClean="0"/>
              <a:t>16/04/20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0790B-30AD-2940-A215-4F678305B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1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43905"/>
            <a:ext cx="7772400" cy="1470025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Senecan</a:t>
            </a:r>
            <a:r>
              <a:rPr lang="en-US" b="1" dirty="0" smtClean="0">
                <a:solidFill>
                  <a:srgbClr val="FF0000"/>
                </a:solidFill>
              </a:rPr>
              <a:t> Tragedies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838" y="2413929"/>
            <a:ext cx="6400800" cy="3501957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Based on both Greek &amp; Roman themes</a:t>
            </a:r>
          </a:p>
          <a:p>
            <a:pPr marL="457200" indent="-457200" algn="just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Influenced Elizabethan Drama</a:t>
            </a:r>
          </a:p>
          <a:p>
            <a:pPr marL="457200" indent="-457200" algn="just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Theme of revenge</a:t>
            </a:r>
          </a:p>
          <a:p>
            <a:pPr marL="457200" indent="-457200" algn="just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Many adaptations from Euripides</a:t>
            </a:r>
          </a:p>
          <a:p>
            <a:pPr marL="457200" indent="-457200" algn="just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Written to be read</a:t>
            </a:r>
          </a:p>
          <a:p>
            <a:pPr marL="457200" indent="-457200" algn="just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Introduced the five act structure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4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Euripides </a:t>
            </a:r>
            <a:r>
              <a:rPr lang="en-US" b="1" dirty="0" err="1" smtClean="0">
                <a:solidFill>
                  <a:srgbClr val="FF0000"/>
                </a:solidFill>
              </a:rPr>
              <a:t>vs</a:t>
            </a:r>
            <a:r>
              <a:rPr lang="en-US" b="1" dirty="0" smtClean="0">
                <a:solidFill>
                  <a:srgbClr val="FF0000"/>
                </a:solidFill>
              </a:rPr>
              <a:t> Seneca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characterization of Medea</a:t>
            </a:r>
          </a:p>
          <a:p>
            <a:r>
              <a:rPr lang="en-US" dirty="0" smtClean="0"/>
              <a:t>The Chorus</a:t>
            </a:r>
          </a:p>
          <a:p>
            <a:r>
              <a:rPr lang="en-US" dirty="0" smtClean="0"/>
              <a:t>Violence on stage</a:t>
            </a:r>
          </a:p>
          <a:p>
            <a:r>
              <a:rPr lang="en-US" dirty="0" smtClean="0"/>
              <a:t>No helper (</a:t>
            </a:r>
            <a:r>
              <a:rPr lang="en-US" dirty="0" err="1" smtClean="0"/>
              <a:t>Aegeus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Final scene with the chariot</a:t>
            </a:r>
          </a:p>
          <a:p>
            <a:r>
              <a:rPr lang="en-US" dirty="0" smtClean="0"/>
              <a:t>Final lines of the play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88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Characterization of Medea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0241"/>
            <a:ext cx="4421828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Euripides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Helpless, lonely, crying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Presented by the nurse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Enters later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“Ah wretch!”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Self-pity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Unhappy mother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Pawn of gods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Hesitates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6118" y="1417638"/>
            <a:ext cx="3640681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>
                <a:solidFill>
                  <a:srgbClr val="FF0000"/>
                </a:solidFill>
              </a:rPr>
              <a:t>Seneca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Bold, full of hatred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Enters at the start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“O gods! Vengeance!”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Set for revenge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Mighty sorceress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God-like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No hesitation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780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Chorus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70177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Euripides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Sympathetic towards a helpless woman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Women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Blame Jason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27377" y="1662938"/>
            <a:ext cx="44594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u="sng" dirty="0" smtClean="0">
                <a:solidFill>
                  <a:srgbClr val="FF0000"/>
                </a:solidFill>
              </a:rPr>
              <a:t>Seneca</a:t>
            </a:r>
          </a:p>
          <a:p>
            <a:pPr marL="457200" indent="-457200" algn="just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Critical against a strong, foreign woman</a:t>
            </a:r>
          </a:p>
          <a:p>
            <a:pPr marL="457200" indent="-457200" algn="just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Average Citizen</a:t>
            </a:r>
          </a:p>
          <a:p>
            <a:pPr marL="457200" indent="-457200" algn="just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Celebrate Jason’s wedding</a:t>
            </a:r>
            <a:endParaRPr 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8360" y="4991105"/>
            <a:ext cx="783652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Medea’s character affects the attitude of the Chorus. Euripides’ Medea requires their help. Seneca’s Medea is independent of them.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3719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Final Scene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3530"/>
            <a:ext cx="4187902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Euripides</a:t>
            </a:r>
          </a:p>
          <a:p>
            <a:pPr algn="just"/>
            <a:r>
              <a:rPr lang="en-US" dirty="0" smtClean="0">
                <a:solidFill>
                  <a:srgbClr val="000000"/>
                </a:solidFill>
              </a:rPr>
              <a:t>Already in the chariot</a:t>
            </a:r>
          </a:p>
          <a:p>
            <a:pPr algn="just"/>
            <a:r>
              <a:rPr lang="en-US" dirty="0" smtClean="0">
                <a:solidFill>
                  <a:srgbClr val="000000"/>
                </a:solidFill>
              </a:rPr>
              <a:t>Children already dead</a:t>
            </a:r>
          </a:p>
          <a:p>
            <a:pPr algn="just"/>
            <a:r>
              <a:rPr lang="en-US" dirty="0" smtClean="0">
                <a:solidFill>
                  <a:srgbClr val="000000"/>
                </a:solidFill>
              </a:rPr>
              <a:t>Their corpses at her feet</a:t>
            </a:r>
          </a:p>
          <a:p>
            <a:pPr algn="just"/>
            <a:r>
              <a:rPr lang="en-US" dirty="0" smtClean="0">
                <a:solidFill>
                  <a:srgbClr val="000000"/>
                </a:solidFill>
              </a:rPr>
              <a:t>Blames Jason for their death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95483" y="1413530"/>
            <a:ext cx="4026869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FF0000"/>
                </a:solidFill>
              </a:rPr>
              <a:t>Seneca</a:t>
            </a:r>
            <a:endParaRPr lang="en-US" sz="2800" u="sng" dirty="0">
              <a:solidFill>
                <a:srgbClr val="FF0000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/>
              <a:t>Kills the children on stage and in front of Jason</a:t>
            </a:r>
            <a:endParaRPr lang="en-US" sz="2800" u="sng" dirty="0">
              <a:solidFill>
                <a:srgbClr val="FF0000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/>
              <a:t>Takes responsibility for killing all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/>
              <a:t>Does not blame Jason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/>
              <a:t>Gestures and the chariot comes down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/>
              <a:t>Throws down the </a:t>
            </a:r>
            <a:r>
              <a:rPr lang="en-US" sz="2800" smtClean="0"/>
              <a:t>dead bodies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5779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Final Lines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Euripides is reverent of the gods. Medea prays to gods and it is suggested that she becomes a victim of her fate determined by gods.</a:t>
            </a:r>
          </a:p>
          <a:p>
            <a:pPr algn="just"/>
            <a:r>
              <a:rPr lang="en-US" dirty="0" smtClean="0"/>
              <a:t>Seneca defies gods. Medea’s strength, her godlike manner makes the existence of gods irrelevant. She doesn’t need their help and she can take control of her own fate.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83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270</Words>
  <Application>Microsoft Macintosh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Senecan Tragedies</vt:lpstr>
      <vt:lpstr>Euripides vs Seneca</vt:lpstr>
      <vt:lpstr>Characterization of Medea</vt:lpstr>
      <vt:lpstr>The Chorus</vt:lpstr>
      <vt:lpstr>Final Scene</vt:lpstr>
      <vt:lpstr>Final Lines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Senecan Tragedies</dc:title>
  <dc:creator>apple</dc:creator>
  <cp:lastModifiedBy>apple</cp:lastModifiedBy>
  <cp:revision>13</cp:revision>
  <dcterms:created xsi:type="dcterms:W3CDTF">2020-04-16T13:05:38Z</dcterms:created>
  <dcterms:modified xsi:type="dcterms:W3CDTF">2020-04-16T13:40:25Z</dcterms:modified>
</cp:coreProperties>
</file>