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4"/>
  </p:notesMasterIdLst>
  <p:handoutMasterIdLst>
    <p:handoutMasterId r:id="rId15"/>
  </p:handoutMasterIdLst>
  <p:sldIdLst>
    <p:sldId id="668" r:id="rId4"/>
    <p:sldId id="811" r:id="rId5"/>
    <p:sldId id="810" r:id="rId6"/>
    <p:sldId id="801" r:id="rId7"/>
    <p:sldId id="812" r:id="rId8"/>
    <p:sldId id="814" r:id="rId9"/>
    <p:sldId id="815" r:id="rId10"/>
    <p:sldId id="816" r:id="rId11"/>
    <p:sldId id="813" r:id="rId12"/>
    <p:sldId id="786"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70" d="100"/>
          <a:sy n="70" d="100"/>
        </p:scale>
        <p:origin x="612" y="72"/>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31.03.2020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3/31/2020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3/31/2020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3/31/2020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3/31/2020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3/31/2020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3/31/2020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3/31/2020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3/31/2020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3/31/2020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3/31/2020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3/31/2020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3/31/2020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3/31/2020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3/31/2020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3/31/2020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3/31/2020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3/31/2020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3/31/2020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3/31/2020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3/31/2020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3/31/2020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3/31/2020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a:prstGeom prst="rect">
            <a:avLst/>
          </a:prstGeom>
        </p:spPr>
        <p:txBody>
          <a:bodyPr/>
          <a:lstStyle/>
          <a:p>
            <a:r>
              <a:rPr lang="en-US" smtClean="0"/>
              <a:t>Click to edit Master title style</a:t>
            </a:r>
            <a:endParaRPr lang="en-US"/>
          </a:p>
        </p:txBody>
      </p:sp>
      <p:sp>
        <p:nvSpPr>
          <p:cNvPr id="3" name="Date Placeholder 5"/>
          <p:cNvSpPr>
            <a:spLocks noGrp="1"/>
          </p:cNvSpPr>
          <p:nvPr>
            <p:ph type="dt" sz="half" idx="10"/>
          </p:nvPr>
        </p:nvSpPr>
        <p:spPr>
          <a:xfrm rot="5400000">
            <a:off x="7589045" y="1081881"/>
            <a:ext cx="2011362" cy="384175"/>
          </a:xfrm>
          <a:prstGeom prst="rect">
            <a:avLst/>
          </a:prstGeom>
        </p:spPr>
        <p:txBody>
          <a:bodyPr rtlCol="0"/>
          <a:lstStyle>
            <a:lvl1pPr>
              <a:defRPr/>
            </a:lvl1pPr>
          </a:lstStyle>
          <a:p>
            <a:pPr>
              <a:defRPr/>
            </a:pPr>
            <a:endParaRPr lang="en-GB" dirty="0"/>
          </a:p>
        </p:txBody>
      </p:sp>
      <p:sp>
        <p:nvSpPr>
          <p:cNvPr id="4" name="Slide Number Placeholder 6"/>
          <p:cNvSpPr>
            <a:spLocks noGrp="1"/>
          </p:cNvSpPr>
          <p:nvPr>
            <p:ph type="sldNum" sz="quarter" idx="11"/>
          </p:nvPr>
        </p:nvSpPr>
        <p:spPr>
          <a:xfrm>
            <a:off x="8129588" y="5734050"/>
            <a:ext cx="609600" cy="520700"/>
          </a:xfrm>
          <a:prstGeom prst="rect">
            <a:avLst/>
          </a:prstGeom>
        </p:spPr>
        <p:txBody>
          <a:bodyPr rtlCol="0"/>
          <a:lstStyle>
            <a:lvl1pPr>
              <a:defRPr/>
            </a:lvl1pPr>
          </a:lstStyle>
          <a:p>
            <a:pPr>
              <a:defRPr/>
            </a:pPr>
            <a:fld id="{C268406C-D56C-4056-8B1D-FE102A34BFBC}" type="slidenum">
              <a:rPr lang="en-GB" altLang="tr-TR"/>
              <a:pPr>
                <a:defRPr/>
              </a:pPr>
              <a:t>‹#›</a:t>
            </a:fld>
            <a:endParaRPr lang="en-GB" altLang="tr-TR"/>
          </a:p>
        </p:txBody>
      </p:sp>
      <p:sp>
        <p:nvSpPr>
          <p:cNvPr id="5" name="Footer Placeholder 7"/>
          <p:cNvSpPr>
            <a:spLocks noGrp="1"/>
          </p:cNvSpPr>
          <p:nvPr>
            <p:ph type="ftr" sz="quarter" idx="12"/>
          </p:nvPr>
        </p:nvSpPr>
        <p:spPr>
          <a:xfrm rot="5400000">
            <a:off x="6989763" y="3736975"/>
            <a:ext cx="3200400" cy="365125"/>
          </a:xfrm>
          <a:prstGeom prst="rect">
            <a:avLst/>
          </a:prstGeom>
        </p:spPr>
        <p:txBody>
          <a:bodyPr rtlCol="0"/>
          <a:lstStyle>
            <a:lvl1pPr>
              <a:defRPr/>
            </a:lvl1pPr>
          </a:lstStyle>
          <a:p>
            <a:pPr>
              <a:defRPr/>
            </a:pPr>
            <a:endParaRPr lang="en-GB"/>
          </a:p>
        </p:txBody>
      </p:sp>
    </p:spTree>
    <p:extLst>
      <p:ext uri="{BB962C8B-B14F-4D97-AF65-F5344CB8AC3E}">
        <p14:creationId xmlns:p14="http://schemas.microsoft.com/office/powerpoint/2010/main" val="527391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3/31/2020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3/31/2020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3/31/2020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3/31/2020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3/31/2020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3/31/2020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3/31/2020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3/31/2020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userDrawn="1"/>
        </p:nvPicPr>
        <p:blipFill rotWithShape="1">
          <a:blip r:embed="rId6">
            <a:extLst>
              <a:ext uri="{28A0092B-C50C-407E-A947-70E740481C1C}">
                <a14:useLocalDpi xmlns:a14="http://schemas.microsoft.com/office/drawing/2010/main" val="0"/>
              </a:ext>
            </a:extLst>
          </a:blip>
          <a:srcRect b="2433"/>
          <a:stretch/>
        </p:blipFill>
        <p:spPr bwMode="auto">
          <a:xfrm>
            <a:off x="13647" y="-2231"/>
            <a:ext cx="9108000" cy="6833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3" r:id="rId3"/>
    <p:sldLayoutId id="2147483694"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2" Type="http://schemas.openxmlformats.org/officeDocument/2006/relationships/hyperlink" Target="http://isgb.itu.edu.tr/" TargetMode="External"/><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07721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334</a:t>
            </a:r>
            <a:endParaRPr lang="tr-TR" sz="3200" b="1" dirty="0">
              <a:latin typeface="Arial" panose="020B0604020202020204" pitchFamily="34" charset="0"/>
              <a:cs typeface="Arial" panose="020B0604020202020204" pitchFamily="34" charset="0"/>
            </a:endParaRPr>
          </a:p>
          <a:p>
            <a:pPr algn="ctr"/>
            <a:r>
              <a:rPr lang="tr-TR" altLang="tr-TR" sz="3200" b="1" dirty="0"/>
              <a:t>Afet Yönetimi ve </a:t>
            </a:r>
            <a:r>
              <a:rPr lang="tr-TR" altLang="tr-TR" sz="3200" b="1" dirty="0" smtClean="0"/>
              <a:t>Politikaları </a:t>
            </a:r>
            <a:endParaRPr lang="tr-TR" sz="3200" b="1" dirty="0">
              <a:solidFill>
                <a:schemeClr val="tx2"/>
              </a:solidFill>
              <a:latin typeface="Arial" panose="020B0604020202020204" pitchFamily="34" charset="0"/>
              <a:cs typeface="Arial" panose="020B0604020202020204" pitchFamily="34" charset="0"/>
            </a:endParaRPr>
          </a:p>
        </p:txBody>
      </p:sp>
      <p:sp>
        <p:nvSpPr>
          <p:cNvPr id="2" name="Rectangle 1"/>
          <p:cNvSpPr/>
          <p:nvPr/>
        </p:nvSpPr>
        <p:spPr>
          <a:xfrm>
            <a:off x="503197" y="2957839"/>
            <a:ext cx="8490677" cy="2763834"/>
          </a:xfrm>
          <a:prstGeom prst="rect">
            <a:avLst/>
          </a:prstGeom>
        </p:spPr>
        <p:txBody>
          <a:bodyPr wrap="square">
            <a:spAutoFit/>
          </a:bodyPr>
          <a:lstStyle/>
          <a:p>
            <a:pPr marL="0" lvl="1" algn="ctr">
              <a:spcBef>
                <a:spcPct val="20000"/>
              </a:spcBef>
              <a:buClr>
                <a:schemeClr val="tx1">
                  <a:lumMod val="95000"/>
                  <a:lumOff val="5000"/>
                </a:schemeClr>
              </a:buClr>
            </a:pPr>
            <a:r>
              <a:rPr lang="tr-TR" sz="2800" b="1" dirty="0" smtClean="0">
                <a:latin typeface="Arial" panose="020B0604020202020204" pitchFamily="34" charset="0"/>
                <a:cs typeface="Arial" panose="020B0604020202020204" pitchFamily="34" charset="0"/>
              </a:rPr>
              <a:t>10. </a:t>
            </a:r>
            <a:r>
              <a:rPr lang="tr-TR" sz="2800" b="1" dirty="0">
                <a:latin typeface="Arial" panose="020B0604020202020204" pitchFamily="34" charset="0"/>
                <a:cs typeface="Arial" panose="020B0604020202020204" pitchFamily="34" charset="0"/>
              </a:rPr>
              <a:t>HAFTA</a:t>
            </a: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Yangın </a:t>
            </a:r>
            <a:r>
              <a:rPr lang="tr-TR" sz="2800" b="1" dirty="0">
                <a:latin typeface="Arial" panose="020B0604020202020204" pitchFamily="34" charset="0"/>
                <a:cs typeface="Arial" panose="020B0604020202020204" pitchFamily="34" charset="0"/>
              </a:rPr>
              <a:t>güvenliği hakkında, kavramları, neden şehirleşme ve yapılı çevrede önemli, gayrimenkul için yangın riski değerlendirmeleri, Yangın güvenliği planı ve politikaları, uluslararası yangın güvenliği standartları</a:t>
            </a:r>
            <a:endParaRPr lang="en-US" sz="2400" b="1" dirty="0"/>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528452" y="307262"/>
            <a:ext cx="4572000" cy="369332"/>
          </a:xfrm>
          <a:prstGeom prst="rect">
            <a:avLst/>
          </a:prstGeom>
        </p:spPr>
        <p:txBody>
          <a:bodyPr>
            <a:spAutoFit/>
          </a:bodyPr>
          <a:lstStyle/>
          <a:p>
            <a:r>
              <a:rPr lang="tr-TR" b="1" dirty="0" smtClean="0">
                <a:solidFill>
                  <a:srgbClr val="0000CD"/>
                </a:solidFill>
                <a:latin typeface="inherit"/>
              </a:rPr>
              <a:t>Kaynaklar</a:t>
            </a:r>
            <a:endParaRPr lang="tr-TR" b="1" dirty="0">
              <a:solidFill>
                <a:srgbClr val="CC0000"/>
              </a:solidFill>
              <a:latin typeface="Rajdhani"/>
            </a:endParaRPr>
          </a:p>
        </p:txBody>
      </p:sp>
      <p:sp>
        <p:nvSpPr>
          <p:cNvPr id="4" name="Dikdörtgen 3"/>
          <p:cNvSpPr/>
          <p:nvPr/>
        </p:nvSpPr>
        <p:spPr>
          <a:xfrm>
            <a:off x="314696" y="1550857"/>
            <a:ext cx="8829304" cy="3693319"/>
          </a:xfrm>
          <a:prstGeom prst="rect">
            <a:avLst/>
          </a:prstGeom>
        </p:spPr>
        <p:txBody>
          <a:bodyPr wrap="square">
            <a:spAutoFit/>
          </a:bodyPr>
          <a:lstStyle/>
          <a:p>
            <a:r>
              <a:rPr lang="tr-TR" dirty="0" smtClean="0"/>
              <a:t>AFAD 100 soruda afet gerçeği</a:t>
            </a:r>
          </a:p>
          <a:p>
            <a:r>
              <a:rPr lang="tr-TR" dirty="0" smtClean="0"/>
              <a:t>Afet </a:t>
            </a:r>
            <a:r>
              <a:rPr lang="tr-TR" dirty="0"/>
              <a:t>Kaynaklı Yeniden Yerleştirme ve İskan Politikaları, B. Tercan, Ankara Üniversitesi, Ankara, 2006.</a:t>
            </a:r>
          </a:p>
          <a:p>
            <a:endParaRPr lang="tr-TR" dirty="0"/>
          </a:p>
          <a:p>
            <a:r>
              <a:rPr lang="tr-TR" dirty="0"/>
              <a:t>Afet Yönetimi Kapsamında Deprem Açısından Japonya ve Türkiye Örneklerinde Kurumsal Yapılanma, A. Atlı, Ankara Üniversitesi, Ankara, 2005.</a:t>
            </a:r>
          </a:p>
          <a:p>
            <a:endParaRPr lang="tr-TR" dirty="0"/>
          </a:p>
          <a:p>
            <a:r>
              <a:rPr lang="tr-TR" dirty="0"/>
              <a:t>Afet Yönetiminde Hukuksal ve Kurumsal Yeniden Yapılanma: Yapı Denetimi Z.A. Yener, Ankara Üniversitesi, Ankara, 2004</a:t>
            </a:r>
            <a:r>
              <a:rPr lang="tr-TR" dirty="0" smtClean="0"/>
              <a:t>.</a:t>
            </a:r>
          </a:p>
          <a:p>
            <a:endParaRPr lang="tr-TR" dirty="0" smtClean="0"/>
          </a:p>
          <a:p>
            <a:r>
              <a:rPr lang="tr-TR" dirty="0" smtClean="0"/>
              <a:t>İstanbul Teknik Üniversitesi İşyeri Sağlık Ve Güvenlik Birimi </a:t>
            </a:r>
            <a:r>
              <a:rPr lang="tr-TR" dirty="0" smtClean="0">
                <a:hlinkClick r:id="rId2"/>
              </a:rPr>
              <a:t>http</a:t>
            </a:r>
            <a:r>
              <a:rPr lang="tr-TR" dirty="0">
                <a:hlinkClick r:id="rId2"/>
              </a:rPr>
              <a:t>://isgb.itu.edu.tr</a:t>
            </a:r>
            <a:r>
              <a:rPr lang="tr-TR" dirty="0" smtClean="0">
                <a:hlinkClick r:id="rId2"/>
              </a:rPr>
              <a:t>/</a:t>
            </a:r>
            <a:endParaRPr lang="tr-TR" dirty="0" smtClean="0"/>
          </a:p>
          <a:p>
            <a:endParaRPr lang="tr-TR" dirty="0"/>
          </a:p>
          <a:p>
            <a:r>
              <a:rPr lang="tr-TR" dirty="0" smtClean="0"/>
              <a:t>Kadıoğlu, M., Afet </a:t>
            </a:r>
            <a:r>
              <a:rPr lang="tr-TR" dirty="0"/>
              <a:t>– Acil Durum / Tahliye </a:t>
            </a:r>
            <a:r>
              <a:rPr lang="tr-TR" dirty="0" smtClean="0"/>
              <a:t>Eğitimi, Ders Notları, 2020</a:t>
            </a:r>
            <a:endParaRPr lang="tr-TR" dirty="0"/>
          </a:p>
        </p:txBody>
      </p:sp>
    </p:spTree>
    <p:extLst>
      <p:ext uri="{BB962C8B-B14F-4D97-AF65-F5344CB8AC3E}">
        <p14:creationId xmlns:p14="http://schemas.microsoft.com/office/powerpoint/2010/main" val="11641406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9649" y="254913"/>
            <a:ext cx="1709122" cy="523220"/>
          </a:xfrm>
          <a:prstGeom prst="rect">
            <a:avLst/>
          </a:prstGeom>
        </p:spPr>
        <p:txBody>
          <a:bodyPr wrap="none">
            <a:spAutoFit/>
          </a:bodyPr>
          <a:lstStyle/>
          <a:p>
            <a:r>
              <a:rPr lang="tr-TR" sz="2800" b="1" dirty="0" smtClean="0">
                <a:solidFill>
                  <a:srgbClr val="168DBA"/>
                </a:solidFill>
                <a:latin typeface="Century Gothic" panose="020B0502020202020204" pitchFamily="34" charset="0"/>
              </a:rPr>
              <a:t>YANGIN </a:t>
            </a:r>
            <a:endParaRPr lang="tr-TR" sz="2800" dirty="0"/>
          </a:p>
        </p:txBody>
      </p:sp>
      <p:sp>
        <p:nvSpPr>
          <p:cNvPr id="3" name="Dikdörtgen 2"/>
          <p:cNvSpPr/>
          <p:nvPr/>
        </p:nvSpPr>
        <p:spPr>
          <a:xfrm>
            <a:off x="240634" y="1238169"/>
            <a:ext cx="8125444" cy="954107"/>
          </a:xfrm>
          <a:prstGeom prst="rect">
            <a:avLst/>
          </a:prstGeom>
        </p:spPr>
        <p:txBody>
          <a:bodyPr wrap="square">
            <a:spAutoFit/>
          </a:bodyPr>
          <a:lstStyle/>
          <a:p>
            <a:r>
              <a:rPr lang="tr-TR" sz="2800" dirty="0"/>
              <a:t>Yanabilecek bir maddenin ısı ve oksijenle</a:t>
            </a:r>
          </a:p>
          <a:p>
            <a:r>
              <a:rPr lang="tr-TR" sz="2800" dirty="0"/>
              <a:t>birleşmesi sonucu oluşan kimyasal bir olaydır.</a:t>
            </a:r>
          </a:p>
        </p:txBody>
      </p:sp>
      <p:sp>
        <p:nvSpPr>
          <p:cNvPr id="4" name="Dikdörtgen 3"/>
          <p:cNvSpPr/>
          <p:nvPr/>
        </p:nvSpPr>
        <p:spPr>
          <a:xfrm>
            <a:off x="4068831" y="2528248"/>
            <a:ext cx="4572000" cy="3539430"/>
          </a:xfrm>
          <a:prstGeom prst="rect">
            <a:avLst/>
          </a:prstGeom>
        </p:spPr>
        <p:txBody>
          <a:bodyPr>
            <a:spAutoFit/>
          </a:bodyPr>
          <a:lstStyle/>
          <a:p>
            <a:r>
              <a:rPr lang="tr-TR" sz="2800" dirty="0" smtClean="0"/>
              <a:t>Yangının </a:t>
            </a:r>
            <a:r>
              <a:rPr lang="tr-TR" sz="2800" dirty="0"/>
              <a:t>Temel Bileşenleri</a:t>
            </a:r>
            <a:r>
              <a:rPr lang="tr-TR" sz="2800" dirty="0" smtClean="0"/>
              <a:t>:</a:t>
            </a:r>
          </a:p>
          <a:p>
            <a:pPr marL="285750" indent="-285750">
              <a:buFont typeface="Wingdings" panose="05000000000000000000" pitchFamily="2" charset="2"/>
              <a:buChar char="Ø"/>
            </a:pPr>
            <a:r>
              <a:rPr lang="tr-TR" sz="2800" dirty="0"/>
              <a:t>Sıcaklık, </a:t>
            </a:r>
            <a:r>
              <a:rPr lang="tr-TR" sz="2800" dirty="0" smtClean="0"/>
              <a:t>ısı</a:t>
            </a:r>
          </a:p>
          <a:p>
            <a:pPr marL="285750" indent="-285750">
              <a:buFont typeface="Wingdings" panose="05000000000000000000" pitchFamily="2" charset="2"/>
              <a:buChar char="Ø"/>
            </a:pPr>
            <a:r>
              <a:rPr lang="tr-TR" sz="2800" dirty="0"/>
              <a:t>Yanıcı </a:t>
            </a:r>
            <a:r>
              <a:rPr lang="tr-TR" sz="2800" dirty="0" smtClean="0"/>
              <a:t>madde</a:t>
            </a:r>
          </a:p>
          <a:p>
            <a:pPr marL="285750" indent="-285750">
              <a:buFont typeface="Wingdings" panose="05000000000000000000" pitchFamily="2" charset="2"/>
              <a:buChar char="Ø"/>
            </a:pPr>
            <a:r>
              <a:rPr lang="tr-TR" sz="2800" dirty="0" smtClean="0"/>
              <a:t>Oksijen</a:t>
            </a:r>
          </a:p>
          <a:p>
            <a:r>
              <a:rPr lang="tr-TR" sz="2800" dirty="0"/>
              <a:t>Yanmanın olabilmesi için gerekli olan </a:t>
            </a:r>
            <a:r>
              <a:rPr lang="tr-TR" sz="2800" dirty="0" smtClean="0"/>
              <a:t>üç şarta </a:t>
            </a:r>
            <a:r>
              <a:rPr lang="tr-TR" sz="2800" dirty="0"/>
              <a:t>genel olarak “YANGIN </a:t>
            </a:r>
            <a:r>
              <a:rPr lang="tr-TR" sz="2800" dirty="0" smtClean="0"/>
              <a:t>ÜÇGENİ” adı verilir</a:t>
            </a:r>
            <a:endParaRPr lang="tr-TR" sz="2800" dirty="0"/>
          </a:p>
        </p:txBody>
      </p:sp>
      <p:sp>
        <p:nvSpPr>
          <p:cNvPr id="5" name="AutoShape 2" descr="YANGIN ve EVRELER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6" name="Resim 5"/>
          <p:cNvPicPr>
            <a:picLocks noChangeAspect="1"/>
          </p:cNvPicPr>
          <p:nvPr/>
        </p:nvPicPr>
        <p:blipFill>
          <a:blip r:embed="rId2"/>
          <a:stretch>
            <a:fillRect/>
          </a:stretch>
        </p:blipFill>
        <p:spPr>
          <a:xfrm>
            <a:off x="577658" y="3111691"/>
            <a:ext cx="2970760" cy="2325496"/>
          </a:xfrm>
          <a:prstGeom prst="rect">
            <a:avLst/>
          </a:prstGeom>
        </p:spPr>
      </p:pic>
    </p:spTree>
    <p:extLst>
      <p:ext uri="{BB962C8B-B14F-4D97-AF65-F5344CB8AC3E}">
        <p14:creationId xmlns:p14="http://schemas.microsoft.com/office/powerpoint/2010/main" val="37197044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57103" y="487486"/>
            <a:ext cx="2618409" cy="584775"/>
          </a:xfrm>
          <a:prstGeom prst="rect">
            <a:avLst/>
          </a:prstGeom>
        </p:spPr>
        <p:txBody>
          <a:bodyPr wrap="none">
            <a:spAutoFit/>
          </a:bodyPr>
          <a:lstStyle/>
          <a:p>
            <a:r>
              <a:rPr lang="tr-TR" sz="3200" dirty="0"/>
              <a:t>Yangın Sınıfları</a:t>
            </a:r>
          </a:p>
        </p:txBody>
      </p:sp>
      <p:sp>
        <p:nvSpPr>
          <p:cNvPr id="3" name="Dikdörtgen 2"/>
          <p:cNvSpPr/>
          <p:nvPr/>
        </p:nvSpPr>
        <p:spPr>
          <a:xfrm>
            <a:off x="0" y="1225689"/>
            <a:ext cx="9144000" cy="4524315"/>
          </a:xfrm>
          <a:prstGeom prst="rect">
            <a:avLst/>
          </a:prstGeom>
        </p:spPr>
        <p:txBody>
          <a:bodyPr wrap="square">
            <a:spAutoFit/>
          </a:bodyPr>
          <a:lstStyle/>
          <a:p>
            <a:r>
              <a:rPr lang="tr-TR" sz="2400" dirty="0">
                <a:solidFill>
                  <a:srgbClr val="FF0000"/>
                </a:solidFill>
              </a:rPr>
              <a:t>A Sınıfı Yangınlar : </a:t>
            </a:r>
            <a:r>
              <a:rPr lang="tr-TR" sz="2400" dirty="0"/>
              <a:t>Katı madde (tahta, kağıt, pamuk vs.) yangınlardır. Soğutma ve yanıcı </a:t>
            </a:r>
            <a:r>
              <a:rPr lang="tr-TR" sz="2400" dirty="0" smtClean="0"/>
              <a:t>maddenin uzaklaştırılması </a:t>
            </a:r>
            <a:r>
              <a:rPr lang="tr-TR" sz="2400" dirty="0"/>
              <a:t>ile söndürülebilir</a:t>
            </a:r>
            <a:r>
              <a:rPr lang="tr-TR" sz="2400" dirty="0" smtClean="0"/>
              <a:t>.</a:t>
            </a:r>
            <a:endParaRPr lang="tr-TR" sz="2400" dirty="0"/>
          </a:p>
          <a:p>
            <a:r>
              <a:rPr lang="tr-TR" sz="2400" dirty="0">
                <a:solidFill>
                  <a:srgbClr val="FF0000"/>
                </a:solidFill>
              </a:rPr>
              <a:t>B Sınıfı Yangınlar : </a:t>
            </a:r>
            <a:r>
              <a:rPr lang="tr-TR" sz="2400" dirty="0"/>
              <a:t>Yanabilen sıvılar bu sınıfa girer. (Benzin, benzol, yağlar, yağlı boyalar, </a:t>
            </a:r>
            <a:r>
              <a:rPr lang="tr-TR" sz="2400" dirty="0" smtClean="0"/>
              <a:t>katran vs</a:t>
            </a:r>
            <a:r>
              <a:rPr lang="tr-TR" sz="2400" dirty="0"/>
              <a:t>.). Soğutma (sis halinde su) ve boğma (Karbondioksit, köpük ve kuru kimyevi toz) ile bu </a:t>
            </a:r>
            <a:r>
              <a:rPr lang="tr-TR" sz="2400" dirty="0" smtClean="0"/>
              <a:t>tür yangınlar </a:t>
            </a:r>
            <a:r>
              <a:rPr lang="tr-TR" sz="2400" dirty="0"/>
              <a:t>söndürülebilir</a:t>
            </a:r>
            <a:r>
              <a:rPr lang="tr-TR" sz="2400" dirty="0" smtClean="0"/>
              <a:t>.</a:t>
            </a:r>
            <a:endParaRPr lang="tr-TR" sz="2400" dirty="0"/>
          </a:p>
          <a:p>
            <a:r>
              <a:rPr lang="tr-TR" sz="2400" dirty="0">
                <a:solidFill>
                  <a:srgbClr val="FF0000"/>
                </a:solidFill>
              </a:rPr>
              <a:t>C Sınıfı Yangınlar : </a:t>
            </a:r>
            <a:r>
              <a:rPr lang="tr-TR" sz="2400" dirty="0"/>
              <a:t>Likit petrol gazı, havagazı, hidrojen gibi yanabilen çeşitli gazların </a:t>
            </a:r>
            <a:r>
              <a:rPr lang="tr-TR" sz="2400" dirty="0" smtClean="0"/>
              <a:t>yanmasıyla oluşan </a:t>
            </a:r>
            <a:r>
              <a:rPr lang="tr-TR" sz="2400" dirty="0"/>
              <a:t>yangınlardır. Kuru kimyevi toz kullanarak söndürülebilir. Elektrikli makine ve hassas </a:t>
            </a:r>
            <a:r>
              <a:rPr lang="tr-TR" sz="2400" dirty="0" smtClean="0"/>
              <a:t>cihazların yangınlarını </a:t>
            </a:r>
            <a:r>
              <a:rPr lang="tr-TR" sz="2400" dirty="0"/>
              <a:t>da bu sınıfa dahil edebiliriz</a:t>
            </a:r>
            <a:r>
              <a:rPr lang="tr-TR" sz="2400" dirty="0" smtClean="0"/>
              <a:t>.</a:t>
            </a:r>
            <a:endParaRPr lang="tr-TR" sz="2400" dirty="0"/>
          </a:p>
          <a:p>
            <a:r>
              <a:rPr lang="tr-TR" sz="2400" dirty="0">
                <a:solidFill>
                  <a:srgbClr val="FF0000"/>
                </a:solidFill>
              </a:rPr>
              <a:t>D Sınıfı Yangınlar : </a:t>
            </a:r>
            <a:r>
              <a:rPr lang="tr-TR" sz="2400" dirty="0"/>
              <a:t>Alüminyum, magnezyum ve titanyum gibi yanıcı metal yangınlarıdır</a:t>
            </a:r>
          </a:p>
        </p:txBody>
      </p:sp>
    </p:spTree>
    <p:extLst>
      <p:ext uri="{BB962C8B-B14F-4D97-AF65-F5344CB8AC3E}">
        <p14:creationId xmlns:p14="http://schemas.microsoft.com/office/powerpoint/2010/main" val="31221067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49649" y="254913"/>
            <a:ext cx="3257623" cy="523220"/>
          </a:xfrm>
          <a:prstGeom prst="rect">
            <a:avLst/>
          </a:prstGeom>
        </p:spPr>
        <p:txBody>
          <a:bodyPr wrap="none">
            <a:spAutoFit/>
          </a:bodyPr>
          <a:lstStyle/>
          <a:p>
            <a:r>
              <a:rPr lang="tr-TR" sz="2800" b="1" dirty="0">
                <a:solidFill>
                  <a:srgbClr val="168DBA"/>
                </a:solidFill>
                <a:latin typeface="Century Gothic" panose="020B0502020202020204" pitchFamily="34" charset="0"/>
              </a:rPr>
              <a:t>Yangın </a:t>
            </a:r>
            <a:r>
              <a:rPr lang="tr-TR" sz="2800" b="1" dirty="0" smtClean="0">
                <a:solidFill>
                  <a:srgbClr val="168DBA"/>
                </a:solidFill>
                <a:latin typeface="Century Gothic" panose="020B0502020202020204" pitchFamily="34" charset="0"/>
              </a:rPr>
              <a:t>Güvenliği </a:t>
            </a:r>
            <a:endParaRPr lang="tr-TR" sz="2800" dirty="0"/>
          </a:p>
        </p:txBody>
      </p:sp>
      <p:sp>
        <p:nvSpPr>
          <p:cNvPr id="7" name="Dikdörtgen 6"/>
          <p:cNvSpPr/>
          <p:nvPr/>
        </p:nvSpPr>
        <p:spPr>
          <a:xfrm>
            <a:off x="149649" y="1471642"/>
            <a:ext cx="8857396" cy="3046988"/>
          </a:xfrm>
          <a:prstGeom prst="rect">
            <a:avLst/>
          </a:prstGeom>
        </p:spPr>
        <p:txBody>
          <a:bodyPr wrap="square">
            <a:spAutoFit/>
          </a:bodyPr>
          <a:lstStyle/>
          <a:p>
            <a:r>
              <a:rPr lang="tr-TR" sz="3200" dirty="0"/>
              <a:t>Yangın, yapıda en sık rastlanan; kaza ve ihmal sonucunda ya da kasıtlı </a:t>
            </a:r>
            <a:r>
              <a:rPr lang="tr-TR" sz="3200" dirty="0" smtClean="0"/>
              <a:t>olarak çıkarılan </a:t>
            </a:r>
            <a:r>
              <a:rPr lang="tr-TR" sz="3200" dirty="0"/>
              <a:t>felaketlerden biridir. Türkiye’deki Yangından Korunma Yönetmeliği</a:t>
            </a:r>
          </a:p>
          <a:p>
            <a:r>
              <a:rPr lang="tr-TR" sz="3200" dirty="0"/>
              <a:t>bakımından “yapı” kapsamı içine giren tüm sabit ve hareketli tesisler bu </a:t>
            </a:r>
            <a:r>
              <a:rPr lang="tr-TR" sz="3200" dirty="0" smtClean="0"/>
              <a:t>yönetmelik kapsamında </a:t>
            </a:r>
            <a:r>
              <a:rPr lang="tr-TR" sz="3200" dirty="0"/>
              <a:t>değerlendirilir. </a:t>
            </a:r>
          </a:p>
        </p:txBody>
      </p:sp>
    </p:spTree>
    <p:extLst>
      <p:ext uri="{BB962C8B-B14F-4D97-AF65-F5344CB8AC3E}">
        <p14:creationId xmlns:p14="http://schemas.microsoft.com/office/powerpoint/2010/main" val="17510340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0" y="1231543"/>
            <a:ext cx="9144000" cy="3539430"/>
          </a:xfrm>
          <a:prstGeom prst="rect">
            <a:avLst/>
          </a:prstGeom>
        </p:spPr>
        <p:txBody>
          <a:bodyPr wrap="square">
            <a:spAutoFit/>
          </a:bodyPr>
          <a:lstStyle/>
          <a:p>
            <a:pPr marL="457200" indent="-457200">
              <a:buFont typeface="Arial" panose="020B0604020202020204" pitchFamily="34" charset="0"/>
              <a:buChar char="•"/>
            </a:pPr>
            <a:r>
              <a:rPr lang="tr-TR" sz="2800" dirty="0" smtClean="0"/>
              <a:t>Kendi </a:t>
            </a:r>
            <a:r>
              <a:rPr lang="tr-TR" sz="2800" dirty="0"/>
              <a:t>ve diğer kişilerin güvenliği tehlikeye </a:t>
            </a:r>
            <a:r>
              <a:rPr lang="tr-TR" sz="2800" dirty="0" smtClean="0"/>
              <a:t>atılmamalıdır</a:t>
            </a:r>
          </a:p>
          <a:p>
            <a:pPr marL="457200" indent="-457200">
              <a:buFont typeface="Arial" panose="020B0604020202020204" pitchFamily="34" charset="0"/>
              <a:buChar char="•"/>
            </a:pPr>
            <a:r>
              <a:rPr lang="tr-TR" sz="2800" dirty="0" smtClean="0"/>
              <a:t>İşyerinde </a:t>
            </a:r>
            <a:r>
              <a:rPr lang="tr-TR" sz="2800" dirty="0"/>
              <a:t>yangın olduğu görülürse / haber alınırsa soğukkanlı </a:t>
            </a:r>
            <a:r>
              <a:rPr lang="tr-TR" sz="2800" dirty="0" smtClean="0"/>
              <a:t>olunur</a:t>
            </a:r>
          </a:p>
          <a:p>
            <a:pPr marL="457200" indent="-457200">
              <a:buFont typeface="Arial" panose="020B0604020202020204" pitchFamily="34" charset="0"/>
              <a:buChar char="•"/>
            </a:pPr>
            <a:r>
              <a:rPr lang="tr-TR" sz="2800" dirty="0" smtClean="0"/>
              <a:t>Yangın </a:t>
            </a:r>
            <a:r>
              <a:rPr lang="tr-TR" sz="2800" dirty="0"/>
              <a:t>nerede? Ne yanıyor? Yaralı var mı? Varsa kaç kişi? İhbarı veren kim? </a:t>
            </a:r>
            <a:r>
              <a:rPr lang="tr-TR" sz="2800" dirty="0" smtClean="0"/>
              <a:t>Bilgileri edinilmeye çalışılır</a:t>
            </a:r>
          </a:p>
          <a:p>
            <a:pPr marL="457200" indent="-457200">
              <a:buFont typeface="Arial" panose="020B0604020202020204" pitchFamily="34" charset="0"/>
              <a:buChar char="•"/>
            </a:pPr>
            <a:r>
              <a:rPr lang="tr-TR" sz="2800" dirty="0" smtClean="0"/>
              <a:t>En </a:t>
            </a:r>
            <a:r>
              <a:rPr lang="tr-TR" sz="2800" dirty="0"/>
              <a:t>az üç kere yüksek sesle YANGIN VAR diye bağırmak suretiyle olayın </a:t>
            </a:r>
            <a:r>
              <a:rPr lang="tr-TR" sz="2800" dirty="0" smtClean="0"/>
              <a:t>etraftaki çalışanlara</a:t>
            </a:r>
            <a:r>
              <a:rPr lang="tr-TR" sz="2800" dirty="0"/>
              <a:t>, çevreye ve duyurulması sağlanır</a:t>
            </a:r>
          </a:p>
        </p:txBody>
      </p:sp>
      <p:sp>
        <p:nvSpPr>
          <p:cNvPr id="3" name="Dikdörtgen 2"/>
          <p:cNvSpPr/>
          <p:nvPr/>
        </p:nvSpPr>
        <p:spPr>
          <a:xfrm>
            <a:off x="148476" y="496347"/>
            <a:ext cx="4042325" cy="369332"/>
          </a:xfrm>
          <a:prstGeom prst="rect">
            <a:avLst/>
          </a:prstGeom>
        </p:spPr>
        <p:txBody>
          <a:bodyPr wrap="none">
            <a:spAutoFit/>
          </a:bodyPr>
          <a:lstStyle/>
          <a:p>
            <a:r>
              <a:rPr lang="tr-TR" dirty="0"/>
              <a:t>YANGIN ANINDA YAPILMASI GEREKENLER</a:t>
            </a:r>
            <a:endParaRPr lang="tr-TR" dirty="0"/>
          </a:p>
        </p:txBody>
      </p:sp>
    </p:spTree>
    <p:extLst>
      <p:ext uri="{BB962C8B-B14F-4D97-AF65-F5344CB8AC3E}">
        <p14:creationId xmlns:p14="http://schemas.microsoft.com/office/powerpoint/2010/main" val="9021237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0" y="1086473"/>
            <a:ext cx="9144000" cy="4832092"/>
          </a:xfrm>
          <a:prstGeom prst="rect">
            <a:avLst/>
          </a:prstGeom>
        </p:spPr>
        <p:txBody>
          <a:bodyPr wrap="square">
            <a:spAutoFit/>
          </a:bodyPr>
          <a:lstStyle/>
          <a:p>
            <a:pPr marL="285750" indent="-285750">
              <a:buFont typeface="Arial" panose="020B0604020202020204" pitchFamily="34" charset="0"/>
              <a:buChar char="•"/>
            </a:pPr>
            <a:r>
              <a:rPr lang="tr-TR" sz="2200" dirty="0" smtClean="0"/>
              <a:t>Acil </a:t>
            </a:r>
            <a:r>
              <a:rPr lang="tr-TR" sz="2200" dirty="0"/>
              <a:t>durum uyarı butonu, zil, siren, megafon, telsiz, telefon, korna (iş makinası, </a:t>
            </a:r>
            <a:r>
              <a:rPr lang="tr-TR" sz="2200" dirty="0" smtClean="0"/>
              <a:t>iş kamyonu, diğer </a:t>
            </a:r>
            <a:r>
              <a:rPr lang="tr-TR" sz="2200" dirty="0"/>
              <a:t>araçlar) ile; işveren, acil durum yöneticisi, yangın ekip başı, </a:t>
            </a:r>
            <a:r>
              <a:rPr lang="tr-TR" sz="2200" dirty="0" smtClean="0"/>
              <a:t>yangın ekip görevlileri etraftaki </a:t>
            </a:r>
            <a:r>
              <a:rPr lang="tr-TR" sz="2200" dirty="0"/>
              <a:t>çalışanlar ve çevreye haber verilir ya da </a:t>
            </a:r>
            <a:r>
              <a:rPr lang="tr-TR" sz="2200" dirty="0" smtClean="0"/>
              <a:t>verdirilir.</a:t>
            </a:r>
          </a:p>
          <a:p>
            <a:pPr marL="285750" indent="-285750">
              <a:buFont typeface="Arial" panose="020B0604020202020204" pitchFamily="34" charset="0"/>
              <a:buChar char="•"/>
            </a:pPr>
            <a:r>
              <a:rPr lang="tr-TR" sz="2200" dirty="0" err="1" smtClean="0"/>
              <a:t>Hertürlü</a:t>
            </a:r>
            <a:r>
              <a:rPr lang="tr-TR" sz="2200" dirty="0" smtClean="0"/>
              <a:t> </a:t>
            </a:r>
            <a:r>
              <a:rPr lang="tr-TR" sz="2200" dirty="0"/>
              <a:t>malzeme-iş ekipmanı-araç yangınında yanan malzeme-iş </a:t>
            </a:r>
            <a:r>
              <a:rPr lang="tr-TR" sz="2200" dirty="0" smtClean="0"/>
              <a:t>ekipmanı-aracın bulunduğu </a:t>
            </a:r>
            <a:r>
              <a:rPr lang="tr-TR" sz="2200" dirty="0"/>
              <a:t>yer, yangının büyümesi ve yayılması için tehlikeli ve güvenli bir </a:t>
            </a:r>
            <a:r>
              <a:rPr lang="tr-TR" sz="2200" dirty="0" smtClean="0"/>
              <a:t>yer değilse </a:t>
            </a:r>
            <a:r>
              <a:rPr lang="tr-TR" sz="2200" dirty="0"/>
              <a:t>ve malzemenin-iş ekipmanının-aracın taşınması / manevra edilmesi için </a:t>
            </a:r>
            <a:r>
              <a:rPr lang="tr-TR" sz="2200" dirty="0" smtClean="0"/>
              <a:t>zaman yeterli </a:t>
            </a:r>
            <a:r>
              <a:rPr lang="tr-TR" sz="2200" dirty="0"/>
              <a:t>ise kendi ve diğer kişilerin güvenliğini tehlikeye atmadan </a:t>
            </a:r>
            <a:r>
              <a:rPr lang="tr-TR" sz="2200" dirty="0" smtClean="0"/>
              <a:t>malzeme-iş ekipmanı-araç </a:t>
            </a:r>
            <a:r>
              <a:rPr lang="tr-TR" sz="2200" dirty="0"/>
              <a:t>güvenli bir yere alınır ya da alınması </a:t>
            </a:r>
            <a:r>
              <a:rPr lang="tr-TR" sz="2200" dirty="0" smtClean="0"/>
              <a:t>sağlanır.</a:t>
            </a:r>
          </a:p>
          <a:p>
            <a:pPr marL="285750" indent="-285750">
              <a:buFont typeface="Arial" panose="020B0604020202020204" pitchFamily="34" charset="0"/>
              <a:buChar char="•"/>
            </a:pPr>
            <a:r>
              <a:rPr lang="tr-TR" sz="2200" dirty="0" err="1" smtClean="0"/>
              <a:t>Hertürlü</a:t>
            </a:r>
            <a:r>
              <a:rPr lang="tr-TR" sz="2200" dirty="0" smtClean="0"/>
              <a:t> </a:t>
            </a:r>
            <a:r>
              <a:rPr lang="tr-TR" sz="2200" dirty="0"/>
              <a:t>iş ekipmanı-araç yangınında kendi güvenliğini ve diğer kişilerin </a:t>
            </a:r>
            <a:r>
              <a:rPr lang="tr-TR" sz="2200" dirty="0" smtClean="0"/>
              <a:t>güvenliğini tehlikeye </a:t>
            </a:r>
            <a:r>
              <a:rPr lang="tr-TR" sz="2200" dirty="0"/>
              <a:t>atmadan; iş ekipmanı-araç durdurulur-stop edilir, fren / durma </a:t>
            </a:r>
            <a:r>
              <a:rPr lang="tr-TR" sz="2200" dirty="0" smtClean="0"/>
              <a:t>emniyeti alınır </a:t>
            </a:r>
            <a:r>
              <a:rPr lang="tr-TR" sz="2200" dirty="0"/>
              <a:t>ve kontak anahtarı </a:t>
            </a:r>
            <a:r>
              <a:rPr lang="tr-TR" sz="2200" dirty="0" err="1"/>
              <a:t>vb</a:t>
            </a:r>
            <a:r>
              <a:rPr lang="tr-TR" sz="2200" dirty="0"/>
              <a:t> üzerinde bırakılır. İş ekipmanı-</a:t>
            </a:r>
            <a:r>
              <a:rPr lang="tr-TR" sz="2200" dirty="0" err="1"/>
              <a:t>araç’tan</a:t>
            </a:r>
            <a:r>
              <a:rPr lang="tr-TR" sz="2200" dirty="0"/>
              <a:t> atlanmaz</a:t>
            </a:r>
          </a:p>
        </p:txBody>
      </p:sp>
    </p:spTree>
    <p:extLst>
      <p:ext uri="{BB962C8B-B14F-4D97-AF65-F5344CB8AC3E}">
        <p14:creationId xmlns:p14="http://schemas.microsoft.com/office/powerpoint/2010/main" val="24487413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32649" y="1166843"/>
            <a:ext cx="8761226" cy="4524315"/>
          </a:xfrm>
          <a:prstGeom prst="rect">
            <a:avLst/>
          </a:prstGeom>
        </p:spPr>
        <p:txBody>
          <a:bodyPr wrap="square">
            <a:spAutoFit/>
          </a:bodyPr>
          <a:lstStyle/>
          <a:p>
            <a:r>
              <a:rPr lang="tr-TR" sz="2400" dirty="0" smtClean="0"/>
              <a:t>Acil </a:t>
            </a:r>
            <a:r>
              <a:rPr lang="tr-TR" sz="2400" dirty="0"/>
              <a:t>toplanma yerinde; </a:t>
            </a:r>
            <a:endParaRPr lang="tr-TR" sz="2400" dirty="0" smtClean="0"/>
          </a:p>
          <a:p>
            <a:pPr marL="285750" indent="-285750">
              <a:buFont typeface="Arial" panose="020B0604020202020204" pitchFamily="34" charset="0"/>
              <a:buChar char="•"/>
            </a:pPr>
            <a:r>
              <a:rPr lang="tr-TR" sz="2400" dirty="0" smtClean="0"/>
              <a:t>Acil </a:t>
            </a:r>
            <a:r>
              <a:rPr lang="tr-TR" sz="2400" dirty="0"/>
              <a:t>toplanma yerinde, acil durum yöneticisi’ </a:t>
            </a:r>
            <a:r>
              <a:rPr lang="tr-TR" sz="2400" dirty="0" err="1"/>
              <a:t>nin</a:t>
            </a:r>
            <a:r>
              <a:rPr lang="tr-TR" sz="2400" dirty="0"/>
              <a:t> gelmesi </a:t>
            </a:r>
            <a:r>
              <a:rPr lang="tr-TR" sz="2400" dirty="0" smtClean="0"/>
              <a:t>beklenir. </a:t>
            </a:r>
          </a:p>
          <a:p>
            <a:pPr marL="285750" indent="-285750">
              <a:buFont typeface="Arial" panose="020B0604020202020204" pitchFamily="34" charset="0"/>
              <a:buChar char="•"/>
            </a:pPr>
            <a:r>
              <a:rPr lang="tr-TR" sz="2400" dirty="0" smtClean="0"/>
              <a:t>Yapılacak </a:t>
            </a:r>
            <a:r>
              <a:rPr lang="tr-TR" sz="2400" dirty="0"/>
              <a:t>sayımda, sayım işlemi </a:t>
            </a:r>
            <a:r>
              <a:rPr lang="tr-TR" sz="2400" dirty="0" smtClean="0"/>
              <a:t>yaptırılır.</a:t>
            </a:r>
          </a:p>
          <a:p>
            <a:pPr marL="285750" indent="-285750">
              <a:buFont typeface="Arial" panose="020B0604020202020204" pitchFamily="34" charset="0"/>
              <a:buChar char="•"/>
            </a:pPr>
            <a:r>
              <a:rPr lang="tr-TR" sz="2400" dirty="0" smtClean="0"/>
              <a:t>Yapılacak </a:t>
            </a:r>
            <a:r>
              <a:rPr lang="tr-TR" sz="2400" dirty="0"/>
              <a:t>sağlık kontrolünde, kontrol işlemi </a:t>
            </a:r>
            <a:r>
              <a:rPr lang="tr-TR" sz="2400" dirty="0" smtClean="0"/>
              <a:t>yaptırılır. </a:t>
            </a:r>
          </a:p>
          <a:p>
            <a:pPr marL="285750" indent="-285750">
              <a:buFont typeface="Arial" panose="020B0604020202020204" pitchFamily="34" charset="0"/>
              <a:buChar char="•"/>
            </a:pPr>
            <a:r>
              <a:rPr lang="tr-TR" sz="2400" dirty="0" smtClean="0"/>
              <a:t>Acil </a:t>
            </a:r>
            <a:r>
              <a:rPr lang="tr-TR" sz="2400" dirty="0"/>
              <a:t>durum yönetiminin vereceği görevler kendi güvenliğini tehlikeye atmayacak şekilde yerine </a:t>
            </a:r>
            <a:r>
              <a:rPr lang="tr-TR" sz="2400" dirty="0" smtClean="0"/>
              <a:t>getirilir</a:t>
            </a:r>
          </a:p>
          <a:p>
            <a:pPr marL="285750" indent="-285750">
              <a:buFont typeface="Arial" panose="020B0604020202020204" pitchFamily="34" charset="0"/>
              <a:buChar char="•"/>
            </a:pPr>
            <a:r>
              <a:rPr lang="tr-TR" sz="2400" dirty="0" smtClean="0"/>
              <a:t>Acil </a:t>
            </a:r>
            <a:r>
              <a:rPr lang="tr-TR" sz="2400" dirty="0"/>
              <a:t>durum yönetimi tarafından “işe dönün” emri verilinceye kadar işe başlama yapılmaz. Herhangi bir hasar ya da tehlike olmadığı belirtilmedikçe; “kademe yüzleri ve çevreleri, çalışma yolları, harman-döküm-stok yerleri, binalar, barakalar, tesisler, iş ekipmanları ve her türlü araçta” çalışma yapılmaz / girilmez / kullanılmaz </a:t>
            </a:r>
          </a:p>
        </p:txBody>
      </p:sp>
      <p:sp>
        <p:nvSpPr>
          <p:cNvPr id="3" name="Dikdörtgen 2"/>
          <p:cNvSpPr/>
          <p:nvPr/>
        </p:nvSpPr>
        <p:spPr>
          <a:xfrm>
            <a:off x="232648" y="497651"/>
            <a:ext cx="4584140" cy="369332"/>
          </a:xfrm>
          <a:prstGeom prst="rect">
            <a:avLst/>
          </a:prstGeom>
        </p:spPr>
        <p:txBody>
          <a:bodyPr wrap="none">
            <a:spAutoFit/>
          </a:bodyPr>
          <a:lstStyle/>
          <a:p>
            <a:r>
              <a:rPr lang="tr-TR" dirty="0"/>
              <a:t>YANGIN SONRASINDA YAPILMASI GEREKENLER </a:t>
            </a:r>
          </a:p>
        </p:txBody>
      </p:sp>
    </p:spTree>
    <p:extLst>
      <p:ext uri="{BB962C8B-B14F-4D97-AF65-F5344CB8AC3E}">
        <p14:creationId xmlns:p14="http://schemas.microsoft.com/office/powerpoint/2010/main" val="32818681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 y="1394305"/>
            <a:ext cx="9048467" cy="4154984"/>
          </a:xfrm>
          <a:prstGeom prst="rect">
            <a:avLst/>
          </a:prstGeom>
        </p:spPr>
        <p:txBody>
          <a:bodyPr wrap="square">
            <a:spAutoFit/>
          </a:bodyPr>
          <a:lstStyle/>
          <a:p>
            <a:r>
              <a:rPr lang="tr-TR" sz="2400" dirty="0">
                <a:solidFill>
                  <a:srgbClr val="4C566A"/>
                </a:solidFill>
                <a:latin typeface="Open Sans"/>
              </a:rPr>
              <a:t>Ormanlık bir alandaki yangın potansiyeli o bölgenin iklim koşulları ile güçlü bir şekilde alakalıdır. Bu bağlantı bütün yangın davranışı modellerinin temelini oluşturmaktadır. İklim ve hava koşulları yakıtların fiziksel karakteristiklerini ve kimyasal özelliklerini değiştirmekte, bu da yakıtın </a:t>
            </a:r>
            <a:r>
              <a:rPr lang="tr-TR" sz="2400" dirty="0" err="1">
                <a:solidFill>
                  <a:srgbClr val="4C566A"/>
                </a:solidFill>
                <a:latin typeface="Open Sans"/>
              </a:rPr>
              <a:t>yanabilirliğini</a:t>
            </a:r>
            <a:r>
              <a:rPr lang="tr-TR" sz="2400" dirty="0">
                <a:solidFill>
                  <a:srgbClr val="4C566A"/>
                </a:solidFill>
                <a:latin typeface="Open Sans"/>
              </a:rPr>
              <a:t> etkilemektedir. İklim, vejetasyon ve yangın dinamik olarak aynı süreçte sürekli olarak etkileşim içerisindedir</a:t>
            </a:r>
            <a:r>
              <a:rPr lang="tr-TR" sz="2400" dirty="0" smtClean="0">
                <a:solidFill>
                  <a:srgbClr val="4C566A"/>
                </a:solidFill>
                <a:latin typeface="Open Sans"/>
              </a:rPr>
              <a:t>.</a:t>
            </a:r>
            <a:r>
              <a:rPr lang="tr-TR" sz="2400" dirty="0">
                <a:solidFill>
                  <a:srgbClr val="4C566A"/>
                </a:solidFill>
                <a:latin typeface="Open Sans"/>
              </a:rPr>
              <a:t> Etkili yangın söndürme tekniklerinin uygulanması için alınan kararlarda güncel olarak yapılan hava tahmini ve yakıt durumu bilgileri son derece önemlidir. Eğer mevcut ve tahmin edilen meteorolojik parametreler bilinmiyor ise yangının nasıl davranacağını tahmin etmek çok zordur.</a:t>
            </a:r>
            <a:r>
              <a:rPr lang="tr-TR" sz="2400" dirty="0" smtClean="0">
                <a:solidFill>
                  <a:srgbClr val="4C566A"/>
                </a:solidFill>
                <a:latin typeface="Open Sans"/>
              </a:rPr>
              <a:t> </a:t>
            </a:r>
            <a:endParaRPr lang="tr-TR" sz="2400" dirty="0"/>
          </a:p>
        </p:txBody>
      </p:sp>
      <p:sp>
        <p:nvSpPr>
          <p:cNvPr id="3" name="Dikdörtgen 2"/>
          <p:cNvSpPr/>
          <p:nvPr/>
        </p:nvSpPr>
        <p:spPr>
          <a:xfrm>
            <a:off x="232012" y="419247"/>
            <a:ext cx="3007555" cy="584775"/>
          </a:xfrm>
          <a:prstGeom prst="rect">
            <a:avLst/>
          </a:prstGeom>
        </p:spPr>
        <p:txBody>
          <a:bodyPr wrap="none">
            <a:spAutoFit/>
          </a:bodyPr>
          <a:lstStyle/>
          <a:p>
            <a:r>
              <a:rPr lang="tr-TR" sz="3200" dirty="0" smtClean="0">
                <a:solidFill>
                  <a:srgbClr val="4C566A"/>
                </a:solidFill>
                <a:latin typeface="Open Sans"/>
              </a:rPr>
              <a:t>Orman yangını </a:t>
            </a:r>
            <a:endParaRPr lang="tr-TR" sz="3200" dirty="0"/>
          </a:p>
        </p:txBody>
      </p:sp>
    </p:spTree>
    <p:extLst>
      <p:ext uri="{BB962C8B-B14F-4D97-AF65-F5344CB8AC3E}">
        <p14:creationId xmlns:p14="http://schemas.microsoft.com/office/powerpoint/2010/main" val="5514635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0126" y="1048056"/>
            <a:ext cx="8993874" cy="1938992"/>
          </a:xfrm>
          <a:prstGeom prst="rect">
            <a:avLst/>
          </a:prstGeom>
        </p:spPr>
        <p:txBody>
          <a:bodyPr wrap="square">
            <a:spAutoFit/>
          </a:bodyPr>
          <a:lstStyle/>
          <a:p>
            <a:r>
              <a:rPr lang="tr-TR" sz="2400" dirty="0" smtClean="0">
                <a:solidFill>
                  <a:srgbClr val="4C566A"/>
                </a:solidFill>
                <a:latin typeface="Open Sans"/>
              </a:rPr>
              <a:t>Özellikle </a:t>
            </a:r>
            <a:r>
              <a:rPr lang="tr-TR" sz="2400" dirty="0">
                <a:solidFill>
                  <a:srgbClr val="4C566A"/>
                </a:solidFill>
                <a:latin typeface="Open Sans"/>
              </a:rPr>
              <a:t>büyük yangınlar esnasında yangının boyutu çok büyük olduğu için yangın davranışı sağlıklı bir şekilde tahmin edilememekte ve mevcut kaynaklar stratejik noktalara yönlendirilememektedir. Bunun sonucu olarak da büyük alan kayıpları meydana gelebilmektedir.</a:t>
            </a:r>
            <a:endParaRPr lang="tr-TR" sz="2400" dirty="0"/>
          </a:p>
        </p:txBody>
      </p:sp>
      <p:pic>
        <p:nvPicPr>
          <p:cNvPr id="3" name="Picture 2" descr="YANGIN GİDEREK BÜYÜYOR!... BODRUM GİRİŞİ TORBA KAVŞAĞINDAN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15632" y="2987049"/>
            <a:ext cx="6136043" cy="28678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47880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26983</TotalTime>
  <Words>764</Words>
  <Application>Microsoft Office PowerPoint</Application>
  <PresentationFormat>Ekran Gösterisi (4:3)</PresentationFormat>
  <Paragraphs>49</Paragraphs>
  <Slides>10</Slides>
  <Notes>0</Notes>
  <HiddenSlides>0</HiddenSlides>
  <MMClips>0</MMClips>
  <ScaleCrop>false</ScaleCrop>
  <HeadingPairs>
    <vt:vector size="6" baseType="variant">
      <vt:variant>
        <vt:lpstr>Kullanılan Yazı Tipleri</vt:lpstr>
      </vt:variant>
      <vt:variant>
        <vt:i4>8</vt:i4>
      </vt:variant>
      <vt:variant>
        <vt:lpstr>Tema</vt:lpstr>
      </vt:variant>
      <vt:variant>
        <vt:i4>3</vt:i4>
      </vt:variant>
      <vt:variant>
        <vt:lpstr>Slayt Başlıkları</vt:lpstr>
      </vt:variant>
      <vt:variant>
        <vt:i4>10</vt:i4>
      </vt:variant>
    </vt:vector>
  </HeadingPairs>
  <TitlesOfParts>
    <vt:vector size="21" baseType="lpstr">
      <vt:lpstr>MS PGothic</vt:lpstr>
      <vt:lpstr>Arial</vt:lpstr>
      <vt:lpstr>Calibri</vt:lpstr>
      <vt:lpstr>Century Gothic</vt:lpstr>
      <vt:lpstr>inherit</vt:lpstr>
      <vt:lpstr>Open Sans</vt:lpstr>
      <vt:lpstr>Rajdhani</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USER</cp:lastModifiedBy>
  <cp:revision>1022</cp:revision>
  <cp:lastPrinted>2016-10-24T07:53:35Z</cp:lastPrinted>
  <dcterms:created xsi:type="dcterms:W3CDTF">2016-09-18T09:35:24Z</dcterms:created>
  <dcterms:modified xsi:type="dcterms:W3CDTF">2020-03-31T19:43:46Z</dcterms:modified>
</cp:coreProperties>
</file>