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FB5201-33E7-432E-A08A-0EF6B4669C32}" type="datetimeFigureOut">
              <a:rPr lang="en-US" smtClean="0"/>
              <a:t>2/20/2018</a:t>
            </a:fld>
            <a:endParaRPr lang="en-US"/>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BD2ABF-FE3B-43A9-8393-2B64E680DB32}" type="slidenum">
              <a:rPr lang="en-US" smtClean="0"/>
              <a:t>‹#›</a:t>
            </a:fld>
            <a:endParaRPr lang="en-US"/>
          </a:p>
        </p:txBody>
      </p:sp>
    </p:spTree>
    <p:extLst>
      <p:ext uri="{BB962C8B-B14F-4D97-AF65-F5344CB8AC3E}">
        <p14:creationId xmlns:p14="http://schemas.microsoft.com/office/powerpoint/2010/main" val="3292882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D0C1E772-6071-438C-9E47-8700808C8946}" type="slidenum">
              <a:rPr lang="en-GB" altLang="en-US" smtClean="0"/>
              <a:pPr>
                <a:spcBef>
                  <a:spcPct val="0"/>
                </a:spcBef>
              </a:pPr>
              <a:t>8</a:t>
            </a:fld>
            <a:endParaRPr lang="en-GB" altLang="en-US" smtClean="0"/>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Tree>
    <p:extLst>
      <p:ext uri="{BB962C8B-B14F-4D97-AF65-F5344CB8AC3E}">
        <p14:creationId xmlns:p14="http://schemas.microsoft.com/office/powerpoint/2010/main" val="26143375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D584E36E-DC95-4B37-9D21-3FA06F50077F}"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D0C0AF34-5E81-4017-9B20-4447FF40A6B2}" type="slidenum">
              <a:rPr lang="en-US" smtClean="0"/>
              <a:t>‹#›</a:t>
            </a:fld>
            <a:endParaRPr lang="en-US"/>
          </a:p>
        </p:txBody>
      </p:sp>
    </p:spTree>
    <p:extLst>
      <p:ext uri="{BB962C8B-B14F-4D97-AF65-F5344CB8AC3E}">
        <p14:creationId xmlns:p14="http://schemas.microsoft.com/office/powerpoint/2010/main" val="4217486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D584E36E-DC95-4B37-9D21-3FA06F50077F}"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D0C0AF34-5E81-4017-9B20-4447FF40A6B2}" type="slidenum">
              <a:rPr lang="en-US" smtClean="0"/>
              <a:t>‹#›</a:t>
            </a:fld>
            <a:endParaRPr lang="en-US"/>
          </a:p>
        </p:txBody>
      </p:sp>
    </p:spTree>
    <p:extLst>
      <p:ext uri="{BB962C8B-B14F-4D97-AF65-F5344CB8AC3E}">
        <p14:creationId xmlns:p14="http://schemas.microsoft.com/office/powerpoint/2010/main" val="36622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D584E36E-DC95-4B37-9D21-3FA06F50077F}"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D0C0AF34-5E81-4017-9B20-4447FF40A6B2}" type="slidenum">
              <a:rPr lang="en-US" smtClean="0"/>
              <a:t>‹#›</a:t>
            </a:fld>
            <a:endParaRPr lang="en-US"/>
          </a:p>
        </p:txBody>
      </p:sp>
    </p:spTree>
    <p:extLst>
      <p:ext uri="{BB962C8B-B14F-4D97-AF65-F5344CB8AC3E}">
        <p14:creationId xmlns:p14="http://schemas.microsoft.com/office/powerpoint/2010/main" val="482104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D584E36E-DC95-4B37-9D21-3FA06F50077F}"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D0C0AF34-5E81-4017-9B20-4447FF40A6B2}" type="slidenum">
              <a:rPr lang="en-US" smtClean="0"/>
              <a:t>‹#›</a:t>
            </a:fld>
            <a:endParaRPr lang="en-US"/>
          </a:p>
        </p:txBody>
      </p:sp>
    </p:spTree>
    <p:extLst>
      <p:ext uri="{BB962C8B-B14F-4D97-AF65-F5344CB8AC3E}">
        <p14:creationId xmlns:p14="http://schemas.microsoft.com/office/powerpoint/2010/main" val="901340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584E36E-DC95-4B37-9D21-3FA06F50077F}"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D0C0AF34-5E81-4017-9B20-4447FF40A6B2}" type="slidenum">
              <a:rPr lang="en-US" smtClean="0"/>
              <a:t>‹#›</a:t>
            </a:fld>
            <a:endParaRPr lang="en-US"/>
          </a:p>
        </p:txBody>
      </p:sp>
    </p:spTree>
    <p:extLst>
      <p:ext uri="{BB962C8B-B14F-4D97-AF65-F5344CB8AC3E}">
        <p14:creationId xmlns:p14="http://schemas.microsoft.com/office/powerpoint/2010/main" val="3660499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D584E36E-DC95-4B37-9D21-3FA06F50077F}"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D0C0AF34-5E81-4017-9B20-4447FF40A6B2}" type="slidenum">
              <a:rPr lang="en-US" smtClean="0"/>
              <a:t>‹#›</a:t>
            </a:fld>
            <a:endParaRPr lang="en-US"/>
          </a:p>
        </p:txBody>
      </p:sp>
    </p:spTree>
    <p:extLst>
      <p:ext uri="{BB962C8B-B14F-4D97-AF65-F5344CB8AC3E}">
        <p14:creationId xmlns:p14="http://schemas.microsoft.com/office/powerpoint/2010/main" val="145757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D584E36E-DC95-4B37-9D21-3FA06F50077F}" type="datetimeFigureOut">
              <a:rPr lang="en-US" smtClean="0"/>
              <a:t>2/20/2018</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D0C0AF34-5E81-4017-9B20-4447FF40A6B2}" type="slidenum">
              <a:rPr lang="en-US" smtClean="0"/>
              <a:t>‹#›</a:t>
            </a:fld>
            <a:endParaRPr lang="en-US"/>
          </a:p>
        </p:txBody>
      </p:sp>
    </p:spTree>
    <p:extLst>
      <p:ext uri="{BB962C8B-B14F-4D97-AF65-F5344CB8AC3E}">
        <p14:creationId xmlns:p14="http://schemas.microsoft.com/office/powerpoint/2010/main" val="3164244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D584E36E-DC95-4B37-9D21-3FA06F50077F}" type="datetimeFigureOut">
              <a:rPr lang="en-US" smtClean="0"/>
              <a:t>2/20/2018</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D0C0AF34-5E81-4017-9B20-4447FF40A6B2}" type="slidenum">
              <a:rPr lang="en-US" smtClean="0"/>
              <a:t>‹#›</a:t>
            </a:fld>
            <a:endParaRPr lang="en-US"/>
          </a:p>
        </p:txBody>
      </p:sp>
    </p:spTree>
    <p:extLst>
      <p:ext uri="{BB962C8B-B14F-4D97-AF65-F5344CB8AC3E}">
        <p14:creationId xmlns:p14="http://schemas.microsoft.com/office/powerpoint/2010/main" val="4048899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584E36E-DC95-4B37-9D21-3FA06F50077F}" type="datetimeFigureOut">
              <a:rPr lang="en-US" smtClean="0"/>
              <a:t>2/20/2018</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D0C0AF34-5E81-4017-9B20-4447FF40A6B2}" type="slidenum">
              <a:rPr lang="en-US" smtClean="0"/>
              <a:t>‹#›</a:t>
            </a:fld>
            <a:endParaRPr lang="en-US"/>
          </a:p>
        </p:txBody>
      </p:sp>
    </p:spTree>
    <p:extLst>
      <p:ext uri="{BB962C8B-B14F-4D97-AF65-F5344CB8AC3E}">
        <p14:creationId xmlns:p14="http://schemas.microsoft.com/office/powerpoint/2010/main" val="3636599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584E36E-DC95-4B37-9D21-3FA06F50077F}"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D0C0AF34-5E81-4017-9B20-4447FF40A6B2}" type="slidenum">
              <a:rPr lang="en-US" smtClean="0"/>
              <a:t>‹#›</a:t>
            </a:fld>
            <a:endParaRPr lang="en-US"/>
          </a:p>
        </p:txBody>
      </p:sp>
    </p:spTree>
    <p:extLst>
      <p:ext uri="{BB962C8B-B14F-4D97-AF65-F5344CB8AC3E}">
        <p14:creationId xmlns:p14="http://schemas.microsoft.com/office/powerpoint/2010/main" val="3755931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584E36E-DC95-4B37-9D21-3FA06F50077F}"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D0C0AF34-5E81-4017-9B20-4447FF40A6B2}" type="slidenum">
              <a:rPr lang="en-US" smtClean="0"/>
              <a:t>‹#›</a:t>
            </a:fld>
            <a:endParaRPr lang="en-US"/>
          </a:p>
        </p:txBody>
      </p:sp>
    </p:spTree>
    <p:extLst>
      <p:ext uri="{BB962C8B-B14F-4D97-AF65-F5344CB8AC3E}">
        <p14:creationId xmlns:p14="http://schemas.microsoft.com/office/powerpoint/2010/main" val="1108363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84E36E-DC95-4B37-9D21-3FA06F50077F}" type="datetimeFigureOut">
              <a:rPr lang="en-US" smtClean="0"/>
              <a:t>2/20/2018</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C0AF34-5E81-4017-9B20-4447FF40A6B2}" type="slidenum">
              <a:rPr lang="en-US" smtClean="0"/>
              <a:t>‹#›</a:t>
            </a:fld>
            <a:endParaRPr lang="en-US"/>
          </a:p>
        </p:txBody>
      </p:sp>
    </p:spTree>
    <p:extLst>
      <p:ext uri="{BB962C8B-B14F-4D97-AF65-F5344CB8AC3E}">
        <p14:creationId xmlns:p14="http://schemas.microsoft.com/office/powerpoint/2010/main" val="3639495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1603170" y="356260"/>
            <a:ext cx="7407482" cy="1816924"/>
          </a:xfrm>
        </p:spPr>
        <p:txBody>
          <a:bodyPr/>
          <a:lstStyle/>
          <a:p>
            <a:r>
              <a:rPr lang="en-US" altLang="tr-TR" sz="4800" dirty="0">
                <a:solidFill>
                  <a:srgbClr val="C00000"/>
                </a:solidFill>
              </a:rPr>
              <a:t>The Great Schism of 1054</a:t>
            </a:r>
          </a:p>
        </p:txBody>
      </p:sp>
      <p:sp>
        <p:nvSpPr>
          <p:cNvPr id="2" name="Subtitle 1"/>
          <p:cNvSpPr>
            <a:spLocks noGrp="1"/>
          </p:cNvSpPr>
          <p:nvPr>
            <p:ph type="subTitle" idx="1"/>
          </p:nvPr>
        </p:nvSpPr>
        <p:spPr>
          <a:xfrm>
            <a:off x="2390776" y="4776788"/>
            <a:ext cx="6619875" cy="862012"/>
          </a:xfrm>
          <a:extLst>
            <a:ext uri="{909E8E84-426E-40dd-AFC4-6F175D3DCCD1}"/>
            <a:ext uri="{91240B29-F687-4f45-9708-019B960494DF}"/>
            <a:ext uri="{AF507438-7753-43e0-B8FC-AC1667EBCBE1}"/>
            <a:ext uri="{FAA26D3D-D897-4be2-8F04-BA451C77F1D7}"/>
          </a:extLst>
        </p:spPr>
        <p:txBody>
          <a:bodyPr rtlCol="0">
            <a:normAutofit/>
          </a:bodyPr>
          <a:lstStyle/>
          <a:p>
            <a:pPr defTabSz="457207">
              <a:buClr>
                <a:schemeClr val="bg2">
                  <a:lumMod val="40000"/>
                  <a:lumOff val="60000"/>
                </a:schemeClr>
              </a:buClr>
              <a:defRPr/>
            </a:pPr>
            <a:endParaRPr lang="en-US" smtClean="0">
              <a:ea typeface="+mn-ea"/>
              <a:cs typeface="+mn-cs"/>
            </a:endParaRPr>
          </a:p>
        </p:txBody>
      </p:sp>
    </p:spTree>
    <p:extLst>
      <p:ext uri="{BB962C8B-B14F-4D97-AF65-F5344CB8AC3E}">
        <p14:creationId xmlns:p14="http://schemas.microsoft.com/office/powerpoint/2010/main" val="31194135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tr-TR" dirty="0" smtClean="0"/>
              <a:t>What was the Big Deal?</a:t>
            </a:r>
          </a:p>
        </p:txBody>
      </p:sp>
      <p:sp>
        <p:nvSpPr>
          <p:cNvPr id="12291" name="Rectangle 3"/>
          <p:cNvSpPr>
            <a:spLocks noGrp="1" noChangeArrowheads="1"/>
          </p:cNvSpPr>
          <p:nvPr>
            <p:ph idx="1"/>
          </p:nvPr>
        </p:nvSpPr>
        <p:spPr>
          <a:xfrm>
            <a:off x="1981200" y="1600200"/>
            <a:ext cx="8229600" cy="5257800"/>
          </a:xfrm>
        </p:spPr>
        <p:txBody>
          <a:bodyPr>
            <a:normAutofit fontScale="92500" lnSpcReduction="20000"/>
          </a:bodyPr>
          <a:lstStyle/>
          <a:p>
            <a:r>
              <a:rPr lang="en-US" altLang="tr-TR" dirty="0" smtClean="0"/>
              <a:t>There was already tension between the Byzantine and old Roman Empire.</a:t>
            </a:r>
          </a:p>
          <a:p>
            <a:r>
              <a:rPr lang="en-US" altLang="tr-TR" dirty="0" smtClean="0"/>
              <a:t>The Eastern priests could </a:t>
            </a:r>
            <a:r>
              <a:rPr lang="en-US" altLang="tr-TR" dirty="0" smtClean="0">
                <a:solidFill>
                  <a:schemeClr val="tx2"/>
                </a:solidFill>
              </a:rPr>
              <a:t>marry</a:t>
            </a:r>
            <a:r>
              <a:rPr lang="en-US" altLang="tr-TR" dirty="0" smtClean="0"/>
              <a:t> before they became priests. Rome </a:t>
            </a:r>
            <a:r>
              <a:rPr lang="en-US" altLang="tr-TR" dirty="0" err="1" smtClean="0"/>
              <a:t>didn</a:t>
            </a:r>
            <a:r>
              <a:rPr lang="ja-JP" altLang="en-US" dirty="0" smtClean="0">
                <a:latin typeface="Arial" panose="020B0604020202020204" pitchFamily="34" charset="0"/>
                <a:cs typeface="メイリオ"/>
              </a:rPr>
              <a:t>’</a:t>
            </a:r>
            <a:r>
              <a:rPr lang="en-US" altLang="ja-JP" dirty="0" smtClean="0">
                <a:cs typeface="メイリオ"/>
              </a:rPr>
              <a:t>t agree.</a:t>
            </a:r>
          </a:p>
          <a:p>
            <a:r>
              <a:rPr lang="en-US" altLang="tr-TR" dirty="0" smtClean="0"/>
              <a:t>The Roman church used </a:t>
            </a:r>
            <a:r>
              <a:rPr lang="en-US" altLang="tr-TR" dirty="0" smtClean="0">
                <a:solidFill>
                  <a:schemeClr val="tx2"/>
                </a:solidFill>
              </a:rPr>
              <a:t>unleavened</a:t>
            </a:r>
            <a:r>
              <a:rPr lang="en-US" altLang="tr-TR" dirty="0" smtClean="0"/>
              <a:t> bread in their mass. The east thought this was too </a:t>
            </a:r>
            <a:r>
              <a:rPr lang="ja-JP" altLang="en-US" dirty="0" smtClean="0">
                <a:latin typeface="Arial" panose="020B0604020202020204" pitchFamily="34" charset="0"/>
                <a:cs typeface="メイリオ"/>
              </a:rPr>
              <a:t>“</a:t>
            </a:r>
            <a:r>
              <a:rPr lang="en-US" altLang="ja-JP" dirty="0" smtClean="0">
                <a:cs typeface="メイリオ"/>
              </a:rPr>
              <a:t>Jewish</a:t>
            </a:r>
            <a:r>
              <a:rPr lang="ja-JP" altLang="en-US" dirty="0" smtClean="0">
                <a:latin typeface="Arial" panose="020B0604020202020204" pitchFamily="34" charset="0"/>
                <a:cs typeface="メイリオ"/>
              </a:rPr>
              <a:t>”</a:t>
            </a:r>
            <a:r>
              <a:rPr lang="en-US" altLang="ja-JP" dirty="0" smtClean="0">
                <a:cs typeface="メイリオ"/>
              </a:rPr>
              <a:t>.</a:t>
            </a:r>
          </a:p>
          <a:p>
            <a:r>
              <a:rPr lang="en-US" altLang="tr-TR" dirty="0" smtClean="0"/>
              <a:t>The Eastern church had Greek mass. The Roman Church used Latin.</a:t>
            </a:r>
            <a:endParaRPr lang="tr-TR" altLang="tr-TR" dirty="0" smtClean="0"/>
          </a:p>
          <a:p>
            <a:pPr lvl="0">
              <a:buClr>
                <a:srgbClr val="A53010"/>
              </a:buClr>
            </a:pPr>
            <a:r>
              <a:rPr lang="en-US" altLang="tr-TR" dirty="0">
                <a:solidFill>
                  <a:prstClr val="black">
                    <a:lumMod val="75000"/>
                    <a:lumOff val="25000"/>
                  </a:prstClr>
                </a:solidFill>
              </a:rPr>
              <a:t>The Eastern churches did not like how the Pope of Rome claimed himself to be the head of the Christian church. </a:t>
            </a:r>
          </a:p>
          <a:p>
            <a:pPr lvl="0">
              <a:buClr>
                <a:srgbClr val="A53010"/>
              </a:buClr>
            </a:pPr>
            <a:r>
              <a:rPr lang="en-US" altLang="tr-TR" dirty="0">
                <a:solidFill>
                  <a:prstClr val="black">
                    <a:lumMod val="75000"/>
                    <a:lumOff val="25000"/>
                  </a:prstClr>
                </a:solidFill>
              </a:rPr>
              <a:t>If anyone, the Eastern church believed the patriarch (bishop) of Constantinople should be the head.</a:t>
            </a:r>
          </a:p>
          <a:p>
            <a:pPr lvl="0">
              <a:buClr>
                <a:srgbClr val="A53010"/>
              </a:buClr>
            </a:pPr>
            <a:r>
              <a:rPr lang="en-US" altLang="tr-TR" dirty="0">
                <a:solidFill>
                  <a:prstClr val="black">
                    <a:lumMod val="75000"/>
                    <a:lumOff val="25000"/>
                  </a:prstClr>
                </a:solidFill>
              </a:rPr>
              <a:t>In 1054, the final straw came when the Western Church added the </a:t>
            </a:r>
            <a:r>
              <a:rPr lang="en-US" altLang="tr-TR" i="1" dirty="0" err="1">
                <a:solidFill>
                  <a:srgbClr val="FF0000"/>
                </a:solidFill>
              </a:rPr>
              <a:t>filioque</a:t>
            </a:r>
            <a:r>
              <a:rPr lang="en-US" altLang="tr-TR" dirty="0">
                <a:solidFill>
                  <a:prstClr val="black">
                    <a:lumMod val="75000"/>
                    <a:lumOff val="25000"/>
                  </a:prstClr>
                </a:solidFill>
              </a:rPr>
              <a:t> to their creed which included the </a:t>
            </a:r>
            <a:r>
              <a:rPr lang="ja-JP" altLang="en-US" dirty="0">
                <a:solidFill>
                  <a:prstClr val="black">
                    <a:lumMod val="75000"/>
                    <a:lumOff val="25000"/>
                  </a:prstClr>
                </a:solidFill>
                <a:latin typeface="Arial" panose="020B0604020202020204" pitchFamily="34" charset="0"/>
                <a:cs typeface="メイリオ"/>
              </a:rPr>
              <a:t>“</a:t>
            </a:r>
            <a:r>
              <a:rPr lang="en-US" altLang="ja-JP" dirty="0">
                <a:solidFill>
                  <a:prstClr val="black">
                    <a:lumMod val="75000"/>
                    <a:lumOff val="25000"/>
                  </a:prstClr>
                </a:solidFill>
                <a:cs typeface="メイリオ"/>
              </a:rPr>
              <a:t>Holy Spirit</a:t>
            </a:r>
            <a:r>
              <a:rPr lang="ja-JP" altLang="en-US" dirty="0">
                <a:solidFill>
                  <a:prstClr val="black">
                    <a:lumMod val="75000"/>
                    <a:lumOff val="25000"/>
                  </a:prstClr>
                </a:solidFill>
                <a:latin typeface="Arial" panose="020B0604020202020204" pitchFamily="34" charset="0"/>
                <a:cs typeface="メイリオ"/>
              </a:rPr>
              <a:t>”</a:t>
            </a:r>
            <a:r>
              <a:rPr lang="en-US" altLang="ja-JP" dirty="0">
                <a:solidFill>
                  <a:prstClr val="black">
                    <a:lumMod val="75000"/>
                    <a:lumOff val="25000"/>
                  </a:prstClr>
                </a:solidFill>
                <a:cs typeface="メイリオ"/>
              </a:rPr>
              <a:t> in the Christian Trinity.</a:t>
            </a:r>
            <a:endParaRPr lang="en-US" altLang="tr-TR" dirty="0">
              <a:solidFill>
                <a:prstClr val="black">
                  <a:lumMod val="75000"/>
                  <a:lumOff val="25000"/>
                </a:prstClr>
              </a:solidFill>
            </a:endParaRPr>
          </a:p>
          <a:p>
            <a:endParaRPr lang="en-US" altLang="tr-TR" dirty="0" smtClean="0"/>
          </a:p>
        </p:txBody>
      </p:sp>
    </p:spTree>
    <p:extLst>
      <p:ext uri="{BB962C8B-B14F-4D97-AF65-F5344CB8AC3E}">
        <p14:creationId xmlns:p14="http://schemas.microsoft.com/office/powerpoint/2010/main" val="19430072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endParaRPr lang="en-US" altLang="tr-TR" dirty="0" smtClean="0"/>
          </a:p>
        </p:txBody>
      </p:sp>
      <p:sp>
        <p:nvSpPr>
          <p:cNvPr id="14339" name="Rectangle 3"/>
          <p:cNvSpPr>
            <a:spLocks noGrp="1" noChangeArrowheads="1"/>
          </p:cNvSpPr>
          <p:nvPr>
            <p:ph idx="1"/>
          </p:nvPr>
        </p:nvSpPr>
        <p:spPr>
          <a:xfrm>
            <a:off x="1531917" y="237506"/>
            <a:ext cx="8678883" cy="6315694"/>
          </a:xfrm>
        </p:spPr>
        <p:txBody>
          <a:bodyPr>
            <a:normAutofit fontScale="92500" lnSpcReduction="10000"/>
          </a:bodyPr>
          <a:lstStyle/>
          <a:p>
            <a:r>
              <a:rPr lang="en-US" altLang="tr-TR" dirty="0"/>
              <a:t>In 1054, Pope Leo IX of Rome and the Patriarch/Bishop of Constantinople decided to </a:t>
            </a:r>
            <a:r>
              <a:rPr lang="en-US" altLang="tr-TR" b="1" dirty="0" smtClean="0">
                <a:solidFill>
                  <a:srgbClr val="00B0F0"/>
                </a:solidFill>
              </a:rPr>
              <a:t>excommunicate</a:t>
            </a:r>
            <a:r>
              <a:rPr lang="en-US" altLang="tr-TR" dirty="0" smtClean="0"/>
              <a:t> </a:t>
            </a:r>
            <a:r>
              <a:rPr lang="en-US" altLang="tr-TR" dirty="0"/>
              <a:t>each other.</a:t>
            </a:r>
          </a:p>
          <a:p>
            <a:r>
              <a:rPr lang="en-US" altLang="tr-TR" dirty="0"/>
              <a:t>Excommunication is the worst punishment a member of the Christian Church can receive.</a:t>
            </a:r>
          </a:p>
          <a:p>
            <a:r>
              <a:rPr lang="en-US" altLang="tr-TR" dirty="0"/>
              <a:t>They are not allowed to receive sacraments and have no hope of entering heaven, according to Christian beliefs.</a:t>
            </a:r>
          </a:p>
          <a:p>
            <a:pPr lvl="0" fontAlgn="base">
              <a:spcAft>
                <a:spcPct val="0"/>
              </a:spcAft>
              <a:buClr>
                <a:srgbClr val="8AD0D6"/>
              </a:buClr>
              <a:buSzPct val="80000"/>
              <a:buFont typeface="Wingdings 3" panose="05040102010807070707" pitchFamily="18" charset="2"/>
              <a:buChar char=""/>
            </a:pPr>
            <a:r>
              <a:rPr lang="en-US" altLang="tr-TR" sz="2000" dirty="0">
                <a:solidFill>
                  <a:schemeClr val="tx1"/>
                </a:solidFill>
                <a:ea typeface="+mj-ea"/>
                <a:cs typeface="+mj-cs"/>
              </a:rPr>
              <a:t>The result of the 1054 Schism is the division between the Roman Catholic and Eastern Orthodox Church.</a:t>
            </a:r>
          </a:p>
          <a:p>
            <a:pPr lvl="0" fontAlgn="base">
              <a:spcAft>
                <a:spcPct val="0"/>
              </a:spcAft>
              <a:buClr>
                <a:srgbClr val="8AD0D6"/>
              </a:buClr>
              <a:buSzPct val="80000"/>
              <a:buFont typeface="Wingdings 3" panose="05040102010807070707" pitchFamily="18" charset="2"/>
              <a:buChar char=""/>
            </a:pPr>
            <a:r>
              <a:rPr lang="en-US" altLang="tr-TR" sz="2000" dirty="0">
                <a:solidFill>
                  <a:schemeClr val="tx1"/>
                </a:solidFill>
                <a:ea typeface="+mj-ea"/>
                <a:cs typeface="+mj-cs"/>
              </a:rPr>
              <a:t>The word </a:t>
            </a:r>
            <a:r>
              <a:rPr lang="en-US" altLang="tr-TR" sz="2000" i="1" dirty="0">
                <a:solidFill>
                  <a:schemeClr val="tx1"/>
                </a:solidFill>
                <a:ea typeface="+mj-ea"/>
                <a:cs typeface="+mj-cs"/>
              </a:rPr>
              <a:t>Orthodox</a:t>
            </a:r>
            <a:r>
              <a:rPr lang="en-US" altLang="tr-TR" sz="2000" dirty="0">
                <a:solidFill>
                  <a:schemeClr val="tx1"/>
                </a:solidFill>
                <a:ea typeface="+mj-ea"/>
                <a:cs typeface="+mj-cs"/>
              </a:rPr>
              <a:t> means </a:t>
            </a:r>
            <a:r>
              <a:rPr lang="en-US" altLang="tr-TR" sz="2000" i="1" dirty="0">
                <a:solidFill>
                  <a:schemeClr val="tx1"/>
                </a:solidFill>
                <a:ea typeface="+mj-ea"/>
                <a:cs typeface="+mj-cs"/>
              </a:rPr>
              <a:t>dedication to the traditional faith.</a:t>
            </a:r>
            <a:endParaRPr lang="en-US" altLang="tr-TR" sz="2000" dirty="0">
              <a:solidFill>
                <a:schemeClr val="tx1"/>
              </a:solidFill>
              <a:ea typeface="+mj-ea"/>
              <a:cs typeface="+mj-cs"/>
            </a:endParaRPr>
          </a:p>
          <a:p>
            <a:pPr lvl="0" fontAlgn="base">
              <a:spcAft>
                <a:spcPct val="0"/>
              </a:spcAft>
              <a:buClr>
                <a:srgbClr val="8AD0D6"/>
              </a:buClr>
              <a:buSzPct val="80000"/>
              <a:buFont typeface="Wingdings 3" panose="05040102010807070707" pitchFamily="18" charset="2"/>
              <a:buChar char=""/>
            </a:pPr>
            <a:r>
              <a:rPr lang="en-US" altLang="tr-TR" sz="2000" dirty="0">
                <a:solidFill>
                  <a:schemeClr val="tx1"/>
                </a:solidFill>
                <a:ea typeface="+mj-ea"/>
                <a:cs typeface="+mj-cs"/>
              </a:rPr>
              <a:t>The Eastern church believed that they followed traditional Christian beliefs and unlike the Roman church with they viewed as greedy and too close to Judaism</a:t>
            </a:r>
            <a:r>
              <a:rPr lang="en-US" altLang="tr-TR" sz="2000" dirty="0" smtClean="0">
                <a:solidFill>
                  <a:schemeClr val="tx1"/>
                </a:solidFill>
                <a:ea typeface="+mj-ea"/>
                <a:cs typeface="+mj-cs"/>
              </a:rPr>
              <a:t>.</a:t>
            </a:r>
            <a:endParaRPr lang="tr-TR" altLang="tr-TR" sz="2000" dirty="0" smtClean="0">
              <a:solidFill>
                <a:schemeClr val="tx1"/>
              </a:solidFill>
              <a:ea typeface="+mj-ea"/>
              <a:cs typeface="+mj-cs"/>
            </a:endParaRPr>
          </a:p>
          <a:p>
            <a:pPr lvl="0" fontAlgn="base">
              <a:lnSpc>
                <a:spcPct val="90000"/>
              </a:lnSpc>
              <a:spcAft>
                <a:spcPct val="0"/>
              </a:spcAft>
              <a:buClr>
                <a:srgbClr val="8AD0D6"/>
              </a:buClr>
              <a:buSzPct val="80000"/>
              <a:buFont typeface="Wingdings 3" panose="05040102010807070707" pitchFamily="18" charset="2"/>
              <a:buChar char=""/>
            </a:pPr>
            <a:r>
              <a:rPr lang="en-US" altLang="tr-TR" sz="2000" dirty="0">
                <a:solidFill>
                  <a:schemeClr val="tx1"/>
                </a:solidFill>
                <a:ea typeface="+mj-ea"/>
                <a:cs typeface="+mj-cs"/>
              </a:rPr>
              <a:t>Divided church for 100 years; final straw in the split</a:t>
            </a:r>
          </a:p>
          <a:p>
            <a:pPr lvl="0" fontAlgn="base">
              <a:lnSpc>
                <a:spcPct val="90000"/>
              </a:lnSpc>
              <a:spcAft>
                <a:spcPct val="0"/>
              </a:spcAft>
              <a:buClr>
                <a:srgbClr val="8AD0D6"/>
              </a:buClr>
              <a:buSzPct val="80000"/>
              <a:buFont typeface="Wingdings 3" panose="05040102010807070707" pitchFamily="18" charset="2"/>
              <a:buChar char=""/>
            </a:pPr>
            <a:r>
              <a:rPr lang="en-US" altLang="tr-TR" sz="2000" dirty="0">
                <a:solidFill>
                  <a:schemeClr val="tx1"/>
                </a:solidFill>
                <a:ea typeface="+mj-ea"/>
                <a:cs typeface="+mj-cs"/>
              </a:rPr>
              <a:t>Some believed icons to be worshipped, some saw them as symbols of God’s presence.  </a:t>
            </a:r>
          </a:p>
          <a:p>
            <a:pPr lvl="0" fontAlgn="base">
              <a:lnSpc>
                <a:spcPct val="90000"/>
              </a:lnSpc>
              <a:spcAft>
                <a:spcPct val="0"/>
              </a:spcAft>
              <a:buClr>
                <a:srgbClr val="8AD0D6"/>
              </a:buClr>
              <a:buSzPct val="80000"/>
              <a:buFont typeface="Wingdings 3" panose="05040102010807070707" pitchFamily="18" charset="2"/>
              <a:buChar char=""/>
            </a:pPr>
            <a:r>
              <a:rPr lang="en-US" altLang="tr-TR" sz="2000" dirty="0">
                <a:solidFill>
                  <a:schemeClr val="tx1"/>
                </a:solidFill>
                <a:ea typeface="+mj-ea"/>
                <a:cs typeface="+mj-cs"/>
              </a:rPr>
              <a:t>AD 726 – Byzantine Emperor Leo III ends use of icons in church.</a:t>
            </a:r>
          </a:p>
          <a:p>
            <a:pPr lvl="0" fontAlgn="base">
              <a:lnSpc>
                <a:spcPct val="90000"/>
              </a:lnSpc>
              <a:spcAft>
                <a:spcPct val="0"/>
              </a:spcAft>
              <a:buClr>
                <a:srgbClr val="8AD0D6"/>
              </a:buClr>
              <a:buSzPct val="80000"/>
              <a:buFont typeface="Wingdings 3" panose="05040102010807070707" pitchFamily="18" charset="2"/>
              <a:buChar char=""/>
            </a:pPr>
            <a:r>
              <a:rPr lang="en-US" altLang="tr-TR" sz="2000" dirty="0">
                <a:solidFill>
                  <a:schemeClr val="tx1"/>
                </a:solidFill>
                <a:ea typeface="+mj-ea"/>
                <a:cs typeface="+mj-cs"/>
              </a:rPr>
              <a:t>Followers known as iconoclasts = image breakers.</a:t>
            </a:r>
          </a:p>
          <a:p>
            <a:pPr lvl="0" fontAlgn="base">
              <a:lnSpc>
                <a:spcPct val="90000"/>
              </a:lnSpc>
              <a:spcAft>
                <a:spcPct val="0"/>
              </a:spcAft>
              <a:buClr>
                <a:srgbClr val="8AD0D6"/>
              </a:buClr>
              <a:buSzPct val="80000"/>
              <a:buFont typeface="Wingdings 3" panose="05040102010807070707" pitchFamily="18" charset="2"/>
              <a:buChar char=""/>
            </a:pPr>
            <a:r>
              <a:rPr lang="en-US" altLang="tr-TR" sz="2000" dirty="0">
                <a:solidFill>
                  <a:schemeClr val="tx1"/>
                </a:solidFill>
                <a:ea typeface="+mj-ea"/>
                <a:cs typeface="+mj-cs"/>
              </a:rPr>
              <a:t>Many refused to follow; AD 787 church appeals decision</a:t>
            </a:r>
          </a:p>
          <a:p>
            <a:pPr lvl="0" fontAlgn="base">
              <a:spcAft>
                <a:spcPct val="0"/>
              </a:spcAft>
              <a:buClr>
                <a:srgbClr val="8AD0D6"/>
              </a:buClr>
              <a:buSzPct val="80000"/>
              <a:buFont typeface="Wingdings 3" panose="05040102010807070707" pitchFamily="18" charset="2"/>
              <a:buChar char=""/>
            </a:pPr>
            <a:endParaRPr lang="en-US" altLang="tr-TR" sz="2000" dirty="0">
              <a:solidFill>
                <a:schemeClr val="tx1"/>
              </a:solidFill>
              <a:ea typeface="+mj-ea"/>
              <a:cs typeface="+mj-cs"/>
            </a:endParaRPr>
          </a:p>
          <a:p>
            <a:endParaRPr lang="en-US" altLang="tr-TR" dirty="0" smtClean="0"/>
          </a:p>
        </p:txBody>
      </p:sp>
    </p:spTree>
    <p:extLst>
      <p:ext uri="{BB962C8B-B14F-4D97-AF65-F5344CB8AC3E}">
        <p14:creationId xmlns:p14="http://schemas.microsoft.com/office/powerpoint/2010/main" val="26406495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title"/>
          </p:nvPr>
        </p:nvSpPr>
        <p:spPr/>
        <p:txBody>
          <a:bodyPr/>
          <a:lstStyle/>
          <a:p>
            <a:r>
              <a:rPr lang="en-US" altLang="tr-TR" sz="3200">
                <a:solidFill>
                  <a:srgbClr val="FF0000"/>
                </a:solidFill>
              </a:rPr>
              <a:t>Roman Catholicism v.</a:t>
            </a:r>
            <a:r>
              <a:rPr lang="en-US" altLang="tr-TR" sz="4000">
                <a:solidFill>
                  <a:srgbClr val="FF0000"/>
                </a:solidFill>
              </a:rPr>
              <a:t> </a:t>
            </a:r>
            <a:r>
              <a:rPr lang="en-US" altLang="tr-TR" sz="3200">
                <a:solidFill>
                  <a:srgbClr val="FF0000"/>
                </a:solidFill>
              </a:rPr>
              <a:t>Eastern Orthodox</a:t>
            </a:r>
            <a:endParaRPr lang="en-US" altLang="tr-TR" sz="4000">
              <a:solidFill>
                <a:srgbClr val="FF0000"/>
              </a:solidFill>
            </a:endParaRPr>
          </a:p>
        </p:txBody>
      </p:sp>
      <p:sp>
        <p:nvSpPr>
          <p:cNvPr id="17413" name="Rectangle 5"/>
          <p:cNvSpPr>
            <a:spLocks noGrp="1" noChangeArrowheads="1"/>
          </p:cNvSpPr>
          <p:nvPr>
            <p:ph sz="half" idx="1"/>
          </p:nvPr>
        </p:nvSpPr>
        <p:spPr>
          <a:xfrm>
            <a:off x="1981200" y="1600200"/>
            <a:ext cx="4038600" cy="5029200"/>
          </a:xfrm>
        </p:spPr>
        <p:txBody>
          <a:bodyPr rtlCol="0">
            <a:normAutofit/>
          </a:bodyPr>
          <a:lstStyle/>
          <a:p>
            <a:pPr marL="342906" indent="-342906" defTabSz="457207">
              <a:buClr>
                <a:schemeClr val="bg2">
                  <a:lumMod val="40000"/>
                  <a:lumOff val="60000"/>
                </a:schemeClr>
              </a:buClr>
              <a:buFont typeface="Wingdings 3" charset="2"/>
              <a:buChar char=""/>
              <a:defRPr/>
            </a:pPr>
            <a:r>
              <a:rPr lang="en-US" altLang="tr-TR" sz="2800" dirty="0"/>
              <a:t>Roman Catholicism – In West</a:t>
            </a:r>
          </a:p>
          <a:p>
            <a:pPr marL="342906" indent="-342906" defTabSz="457207">
              <a:buClr>
                <a:schemeClr val="bg2">
                  <a:lumMod val="40000"/>
                  <a:lumOff val="60000"/>
                </a:schemeClr>
              </a:buClr>
              <a:buFont typeface="Wingdings" panose="05000000000000000000" pitchFamily="2" charset="2"/>
              <a:buChar char="ü"/>
              <a:defRPr/>
            </a:pPr>
            <a:r>
              <a:rPr lang="en-US" altLang="tr-TR" sz="2800" dirty="0"/>
              <a:t>Centered in Rome</a:t>
            </a:r>
          </a:p>
          <a:p>
            <a:pPr marL="342906" indent="-342906" defTabSz="457207">
              <a:buClr>
                <a:schemeClr val="bg2">
                  <a:lumMod val="40000"/>
                  <a:lumOff val="60000"/>
                </a:schemeClr>
              </a:buClr>
              <a:buFont typeface="Wingdings" panose="05000000000000000000" pitchFamily="2" charset="2"/>
              <a:buChar char="ü"/>
              <a:defRPr/>
            </a:pPr>
            <a:r>
              <a:rPr lang="en-US" altLang="tr-TR" sz="2800" dirty="0"/>
              <a:t>Priests were celibate</a:t>
            </a:r>
          </a:p>
          <a:p>
            <a:pPr marL="342906" indent="-342906" defTabSz="457207">
              <a:buClr>
                <a:schemeClr val="bg2">
                  <a:lumMod val="40000"/>
                  <a:lumOff val="60000"/>
                </a:schemeClr>
              </a:buClr>
              <a:buFont typeface="Wingdings" panose="05000000000000000000" pitchFamily="2" charset="2"/>
              <a:buChar char="ü"/>
              <a:defRPr/>
            </a:pPr>
            <a:r>
              <a:rPr lang="en-US" altLang="tr-TR" sz="2800" dirty="0"/>
              <a:t>Latin used in services</a:t>
            </a:r>
          </a:p>
          <a:p>
            <a:pPr marL="342906" indent="-342906" defTabSz="457207">
              <a:buClr>
                <a:schemeClr val="bg2">
                  <a:lumMod val="40000"/>
                  <a:lumOff val="60000"/>
                </a:schemeClr>
              </a:buClr>
              <a:buFont typeface="Wingdings" panose="05000000000000000000" pitchFamily="2" charset="2"/>
              <a:buChar char="ü"/>
              <a:defRPr/>
            </a:pPr>
            <a:r>
              <a:rPr lang="en-US" altLang="tr-TR" sz="2800" dirty="0"/>
              <a:t>Supported use of icons</a:t>
            </a:r>
          </a:p>
          <a:p>
            <a:pPr marL="342906" indent="-342906" defTabSz="457207">
              <a:buClr>
                <a:schemeClr val="bg2">
                  <a:lumMod val="40000"/>
                  <a:lumOff val="60000"/>
                </a:schemeClr>
              </a:buClr>
              <a:buFont typeface="Wingdings" panose="05000000000000000000" pitchFamily="2" charset="2"/>
              <a:buChar char="ü"/>
              <a:defRPr/>
            </a:pPr>
            <a:r>
              <a:rPr lang="en-US" altLang="tr-TR" sz="2800" dirty="0"/>
              <a:t>Headed by Pope</a:t>
            </a:r>
          </a:p>
          <a:p>
            <a:pPr marL="342906" indent="-342906" defTabSz="457207">
              <a:buClr>
                <a:schemeClr val="bg2">
                  <a:lumMod val="40000"/>
                  <a:lumOff val="60000"/>
                </a:schemeClr>
              </a:buClr>
              <a:buFont typeface="Wingdings" panose="05000000000000000000" pitchFamily="2" charset="2"/>
              <a:buChar char="ü"/>
              <a:defRPr/>
            </a:pPr>
            <a:r>
              <a:rPr lang="en-US" altLang="tr-TR" sz="2800" dirty="0"/>
              <a:t>Becomes Roman Catholic Church</a:t>
            </a:r>
          </a:p>
        </p:txBody>
      </p:sp>
      <p:sp>
        <p:nvSpPr>
          <p:cNvPr id="17414" name="Rectangle 6"/>
          <p:cNvSpPr>
            <a:spLocks noGrp="1" noChangeArrowheads="1"/>
          </p:cNvSpPr>
          <p:nvPr>
            <p:ph sz="half" idx="2"/>
          </p:nvPr>
        </p:nvSpPr>
        <p:spPr>
          <a:xfrm>
            <a:off x="6172200" y="1600200"/>
            <a:ext cx="4343400" cy="5029200"/>
          </a:xfrm>
        </p:spPr>
        <p:txBody>
          <a:bodyPr rtlCol="0">
            <a:normAutofit/>
          </a:bodyPr>
          <a:lstStyle/>
          <a:p>
            <a:pPr marL="342906" indent="-342906" defTabSz="457207">
              <a:buClr>
                <a:schemeClr val="bg2">
                  <a:lumMod val="40000"/>
                  <a:lumOff val="60000"/>
                </a:schemeClr>
              </a:buClr>
              <a:buFont typeface="Wingdings 3" charset="2"/>
              <a:buChar char=""/>
              <a:defRPr/>
            </a:pPr>
            <a:r>
              <a:rPr lang="en-US" altLang="tr-TR" sz="2800"/>
              <a:t>Eastern Orthodox –     In East</a:t>
            </a:r>
          </a:p>
          <a:p>
            <a:pPr marL="342906" indent="-342906" defTabSz="457207">
              <a:buClr>
                <a:schemeClr val="bg2">
                  <a:lumMod val="40000"/>
                  <a:lumOff val="60000"/>
                </a:schemeClr>
              </a:buClr>
              <a:buFont typeface="Wingdings" panose="05000000000000000000" pitchFamily="2" charset="2"/>
              <a:buChar char="ü"/>
              <a:defRPr/>
            </a:pPr>
            <a:r>
              <a:rPr lang="en-US" altLang="tr-TR" sz="2800"/>
              <a:t>Centered in Constantinople</a:t>
            </a:r>
          </a:p>
          <a:p>
            <a:pPr marL="342906" indent="-342906" defTabSz="457207">
              <a:buClr>
                <a:schemeClr val="bg2">
                  <a:lumMod val="40000"/>
                  <a:lumOff val="60000"/>
                </a:schemeClr>
              </a:buClr>
              <a:buFont typeface="Wingdings" panose="05000000000000000000" pitchFamily="2" charset="2"/>
              <a:buChar char="ü"/>
              <a:defRPr/>
            </a:pPr>
            <a:r>
              <a:rPr lang="en-US" altLang="tr-TR" sz="2800"/>
              <a:t>Priests could marry</a:t>
            </a:r>
          </a:p>
          <a:p>
            <a:pPr marL="342906" indent="-342906" defTabSz="457207">
              <a:buClr>
                <a:schemeClr val="bg2">
                  <a:lumMod val="40000"/>
                  <a:lumOff val="60000"/>
                </a:schemeClr>
              </a:buClr>
              <a:buFont typeface="Wingdings" panose="05000000000000000000" pitchFamily="2" charset="2"/>
              <a:buChar char="ü"/>
              <a:defRPr/>
            </a:pPr>
            <a:r>
              <a:rPr lang="en-US" altLang="tr-TR" sz="2800"/>
              <a:t>Greek used in services</a:t>
            </a:r>
          </a:p>
          <a:p>
            <a:pPr marL="342906" indent="-342906" defTabSz="457207">
              <a:buClr>
                <a:schemeClr val="bg2">
                  <a:lumMod val="40000"/>
                  <a:lumOff val="60000"/>
                </a:schemeClr>
              </a:buClr>
              <a:buFont typeface="Wingdings" panose="05000000000000000000" pitchFamily="2" charset="2"/>
              <a:buChar char="ü"/>
              <a:defRPr/>
            </a:pPr>
            <a:r>
              <a:rPr lang="en-US" altLang="tr-TR" sz="2800"/>
              <a:t>Forbid use of icons</a:t>
            </a:r>
          </a:p>
          <a:p>
            <a:pPr marL="342906" indent="-342906" defTabSz="457207">
              <a:buClr>
                <a:schemeClr val="bg2">
                  <a:lumMod val="40000"/>
                  <a:lumOff val="60000"/>
                </a:schemeClr>
              </a:buClr>
              <a:buFont typeface="Wingdings" panose="05000000000000000000" pitchFamily="2" charset="2"/>
              <a:buChar char="ü"/>
              <a:defRPr/>
            </a:pPr>
            <a:r>
              <a:rPr lang="en-US" altLang="tr-TR" sz="2800"/>
              <a:t>Headed by Patriarch</a:t>
            </a:r>
          </a:p>
          <a:p>
            <a:pPr marL="342906" indent="-342906" defTabSz="457207">
              <a:buClr>
                <a:schemeClr val="bg2">
                  <a:lumMod val="40000"/>
                  <a:lumOff val="60000"/>
                </a:schemeClr>
              </a:buClr>
              <a:buFont typeface="Wingdings" panose="05000000000000000000" pitchFamily="2" charset="2"/>
              <a:buChar char="ü"/>
              <a:defRPr/>
            </a:pPr>
            <a:r>
              <a:rPr lang="en-US" altLang="tr-TR" sz="2800"/>
              <a:t>Becomes Eastern Orthodox Church</a:t>
            </a:r>
          </a:p>
        </p:txBody>
      </p:sp>
    </p:spTree>
    <p:extLst>
      <p:ext uri="{BB962C8B-B14F-4D97-AF65-F5344CB8AC3E}">
        <p14:creationId xmlns:p14="http://schemas.microsoft.com/office/powerpoint/2010/main" val="30725510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Unvan 1"/>
          <p:cNvSpPr>
            <a:spLocks noGrp="1"/>
          </p:cNvSpPr>
          <p:nvPr>
            <p:ph type="title"/>
          </p:nvPr>
        </p:nvSpPr>
        <p:spPr/>
        <p:txBody>
          <a:bodyPr/>
          <a:lstStyle/>
          <a:p>
            <a:endParaRPr lang="tr-TR" altLang="tr-TR" smtClean="0"/>
          </a:p>
        </p:txBody>
      </p:sp>
      <p:sp>
        <p:nvSpPr>
          <p:cNvPr id="4099" name="İçerik Yer Tutucusu 2"/>
          <p:cNvSpPr>
            <a:spLocks noGrp="1"/>
          </p:cNvSpPr>
          <p:nvPr>
            <p:ph idx="1"/>
          </p:nvPr>
        </p:nvSpPr>
        <p:spPr>
          <a:xfrm>
            <a:off x="1460665" y="624110"/>
            <a:ext cx="9155875" cy="5486400"/>
          </a:xfrm>
        </p:spPr>
        <p:txBody>
          <a:bodyPr>
            <a:normAutofit fontScale="70000" lnSpcReduction="20000"/>
          </a:bodyPr>
          <a:lstStyle/>
          <a:p>
            <a:pPr algn="just"/>
            <a:r>
              <a:rPr lang="en-US" altLang="tr-TR" sz="3000" b="1" dirty="0">
                <a:solidFill>
                  <a:srgbClr val="00B0F0"/>
                </a:solidFill>
              </a:rPr>
              <a:t>Protestantism</a:t>
            </a:r>
            <a:r>
              <a:rPr lang="en-US" altLang="tr-TR" sz="2200" dirty="0"/>
              <a:t> </a:t>
            </a:r>
            <a:endParaRPr lang="tr-TR" altLang="tr-TR" sz="2200" dirty="0" smtClean="0"/>
          </a:p>
          <a:p>
            <a:pPr algn="just"/>
            <a:r>
              <a:rPr lang="tr-TR" altLang="tr-TR" dirty="0" err="1" smtClean="0"/>
              <a:t>It</a:t>
            </a:r>
            <a:r>
              <a:rPr lang="tr-TR" altLang="tr-TR" dirty="0" smtClean="0"/>
              <a:t> </a:t>
            </a:r>
            <a:r>
              <a:rPr lang="en-US" altLang="tr-TR" dirty="0" smtClean="0"/>
              <a:t>is </a:t>
            </a:r>
            <a:r>
              <a:rPr lang="en-US" altLang="tr-TR" dirty="0"/>
              <a:t>one of the three major branches of Christianity, along with Roman Catholicism and Eastern Orthodoxy. It shares with all other Christians core beliefs in the doctrines of the Trinity and the divinity of Jesus, the necessity of grace to save humans from the consequences of sin, and the centrality of Jesus' death and resurrection for salvation. Composed of hundreds of denominations with an expansive variety of doctrines, rituals, and religious practices, Protestantism formed from the split with Roman Catholicism during the Reformation in the 16th century. Led by Martin Luther, John Calvin, and others, the reformers broke from the Roman Catholic Church due to abusive ecclesiological structures and theological differences. Protestants share an adherence to the centrality of scripture (both the Hebrew scriptures and the New Testament) as well as a doctrine of salvation through faith in Jesus Christ. Different Protestant denominations have to varying degrees maintained or rejected Roman Catholic forms of worship. Anglican and Lutheran churches have maintained liturgies and rituals similar to those of the Roman Catholic Church, whereas other denominations, such as Baptists, Presbyterians, Pentecostals, and United Church of Christ, have developed less liturgical forms of worship. Most Protestants practice baptism and communion as key rites of Christian initiation and ongoing devotion. Though originating in Europe, Protestant Christianity has spread across the globe through missionary activity and now has members from nearly every country, race, and ethnicity.</a:t>
            </a:r>
            <a:endParaRPr lang="tr-TR" altLang="tr-TR" dirty="0"/>
          </a:p>
        </p:txBody>
      </p:sp>
    </p:spTree>
    <p:extLst>
      <p:ext uri="{BB962C8B-B14F-4D97-AF65-F5344CB8AC3E}">
        <p14:creationId xmlns:p14="http://schemas.microsoft.com/office/powerpoint/2010/main" val="577956807"/>
      </p:ext>
    </p:extLst>
  </p:cSld>
  <p:clrMapOvr>
    <a:masterClrMapping/>
  </p:clrMapOvr>
  <p:transition spd="slow" advTm="5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1"/>
          </p:nvPr>
        </p:nvSpPr>
        <p:spPr>
          <a:xfrm>
            <a:off x="1676400" y="152400"/>
            <a:ext cx="9510156" cy="6553200"/>
          </a:xfrm>
        </p:spPr>
        <p:txBody>
          <a:bodyPr>
            <a:normAutofit/>
          </a:bodyPr>
          <a:lstStyle/>
          <a:p>
            <a:endParaRPr lang="en-US" altLang="tr-TR" b="1" dirty="0" smtClean="0"/>
          </a:p>
          <a:p>
            <a:r>
              <a:rPr lang="en-US" altLang="tr-TR" sz="2400" b="1" dirty="0" smtClean="0">
                <a:solidFill>
                  <a:srgbClr val="FF0000"/>
                </a:solidFill>
              </a:rPr>
              <a:t>Core of his teachings rest in three “alones” or “</a:t>
            </a:r>
            <a:r>
              <a:rPr lang="en-US" altLang="tr-TR" sz="2400" b="1" dirty="0" err="1" smtClean="0">
                <a:solidFill>
                  <a:srgbClr val="FF0000"/>
                </a:solidFill>
              </a:rPr>
              <a:t>onlys</a:t>
            </a:r>
            <a:r>
              <a:rPr lang="en-US" altLang="tr-TR" sz="2400" b="1" dirty="0" smtClean="0">
                <a:solidFill>
                  <a:srgbClr val="FF0000"/>
                </a:solidFill>
              </a:rPr>
              <a:t>.”</a:t>
            </a:r>
            <a:endParaRPr lang="tr-TR" altLang="tr-TR" sz="2400" b="1" dirty="0" smtClean="0">
              <a:solidFill>
                <a:srgbClr val="FF0000"/>
              </a:solidFill>
            </a:endParaRPr>
          </a:p>
          <a:p>
            <a:endParaRPr lang="tr-TR" altLang="tr-TR" sz="2400" b="1" dirty="0">
              <a:solidFill>
                <a:srgbClr val="FF0000"/>
              </a:solidFill>
            </a:endParaRPr>
          </a:p>
          <a:p>
            <a:pPr lvl="0" defTabSz="914400" eaLnBrk="0" fontAlgn="base" hangingPunct="0">
              <a:spcBef>
                <a:spcPct val="20000"/>
              </a:spcBef>
              <a:spcAft>
                <a:spcPct val="0"/>
              </a:spcAft>
              <a:buClrTx/>
              <a:buFontTx/>
              <a:buChar char="•"/>
            </a:pPr>
            <a:r>
              <a:rPr lang="en-US" altLang="tr-TR" sz="2600" b="1" i="1" kern="0" dirty="0">
                <a:solidFill>
                  <a:srgbClr val="000000"/>
                </a:solidFill>
                <a:latin typeface="Times New Roman"/>
                <a:ea typeface="MS PGothic" panose="020B0600070205080204" pitchFamily="34" charset="-128"/>
              </a:rPr>
              <a:t>Sola Fide</a:t>
            </a:r>
            <a:r>
              <a:rPr lang="en-US" altLang="tr-TR" sz="2600" b="1" kern="0" dirty="0">
                <a:solidFill>
                  <a:srgbClr val="000000"/>
                </a:solidFill>
                <a:latin typeface="Times New Roman"/>
                <a:ea typeface="MS PGothic" panose="020B0600070205080204" pitchFamily="34" charset="-128"/>
              </a:rPr>
              <a:t>—Salvation is “by faith alone.” Faith is free and is a gift from God. </a:t>
            </a:r>
          </a:p>
          <a:p>
            <a:pPr lvl="0" defTabSz="914400" eaLnBrk="0" fontAlgn="base" hangingPunct="0">
              <a:spcBef>
                <a:spcPct val="20000"/>
              </a:spcBef>
              <a:spcAft>
                <a:spcPct val="0"/>
              </a:spcAft>
              <a:buClrTx/>
              <a:buFontTx/>
              <a:buChar char="•"/>
            </a:pPr>
            <a:r>
              <a:rPr lang="en-US" altLang="tr-TR" sz="2600" b="1" kern="0" dirty="0">
                <a:solidFill>
                  <a:srgbClr val="000000"/>
                </a:solidFill>
                <a:latin typeface="Times New Roman"/>
                <a:ea typeface="MS PGothic" panose="020B0600070205080204" pitchFamily="34" charset="-128"/>
              </a:rPr>
              <a:t>(Erasmus—an exercise of free will, people could choose to believe</a:t>
            </a:r>
            <a:r>
              <a:rPr lang="en-US" altLang="tr-TR" sz="2600" b="1" kern="0" dirty="0" smtClean="0">
                <a:solidFill>
                  <a:srgbClr val="000000"/>
                </a:solidFill>
                <a:latin typeface="Times New Roman"/>
                <a:ea typeface="MS PGothic" panose="020B0600070205080204" pitchFamily="34" charset="-128"/>
              </a:rPr>
              <a:t>);</a:t>
            </a:r>
            <a:endParaRPr lang="en-US" altLang="tr-TR" sz="2600" b="1" kern="0" dirty="0">
              <a:solidFill>
                <a:srgbClr val="000000"/>
              </a:solidFill>
              <a:latin typeface="Times New Roman"/>
              <a:ea typeface="MS PGothic" panose="020B0600070205080204" pitchFamily="34" charset="-128"/>
            </a:endParaRPr>
          </a:p>
          <a:p>
            <a:pPr lvl="0" defTabSz="914400" eaLnBrk="0" fontAlgn="base" hangingPunct="0">
              <a:spcBef>
                <a:spcPct val="20000"/>
              </a:spcBef>
              <a:spcAft>
                <a:spcPct val="0"/>
              </a:spcAft>
              <a:buClrTx/>
              <a:buFontTx/>
              <a:buChar char="•"/>
            </a:pPr>
            <a:r>
              <a:rPr lang="en-US" altLang="tr-TR" sz="2600" b="1" i="1" kern="0" dirty="0">
                <a:solidFill>
                  <a:srgbClr val="000000"/>
                </a:solidFill>
                <a:latin typeface="Times New Roman"/>
                <a:ea typeface="MS PGothic" panose="020B0600070205080204" pitchFamily="34" charset="-128"/>
              </a:rPr>
              <a:t>Sola Gratia</a:t>
            </a:r>
            <a:r>
              <a:rPr lang="en-US" altLang="tr-TR" sz="2600" b="1" kern="0" dirty="0">
                <a:solidFill>
                  <a:srgbClr val="000000"/>
                </a:solidFill>
                <a:latin typeface="Times New Roman"/>
                <a:ea typeface="MS PGothic" panose="020B0600070205080204" pitchFamily="34" charset="-128"/>
              </a:rPr>
              <a:t>—salvation depends on the grace of God alone—his gift is independent of human action—it is because of Christ’s death on the Cross—man need only have faith, believe, accept, and ask </a:t>
            </a:r>
            <a:r>
              <a:rPr lang="en-US" altLang="tr-TR" sz="2600" b="1" kern="0" dirty="0" smtClean="0">
                <a:solidFill>
                  <a:srgbClr val="000000"/>
                </a:solidFill>
                <a:latin typeface="Times New Roman"/>
                <a:ea typeface="MS PGothic" panose="020B0600070205080204" pitchFamily="34" charset="-128"/>
              </a:rPr>
              <a:t>…</a:t>
            </a:r>
            <a:endParaRPr lang="tr-TR" altLang="tr-TR" sz="2600" b="1" kern="0" dirty="0" smtClean="0">
              <a:solidFill>
                <a:srgbClr val="000000"/>
              </a:solidFill>
              <a:latin typeface="Times New Roman"/>
              <a:ea typeface="MS PGothic" panose="020B0600070205080204" pitchFamily="34" charset="-128"/>
            </a:endParaRPr>
          </a:p>
          <a:p>
            <a:pPr lvl="0" defTabSz="914400" eaLnBrk="0" fontAlgn="base" hangingPunct="0">
              <a:spcBef>
                <a:spcPct val="20000"/>
              </a:spcBef>
              <a:spcAft>
                <a:spcPct val="0"/>
              </a:spcAft>
              <a:buClrTx/>
              <a:buFontTx/>
              <a:buChar char="•"/>
            </a:pPr>
            <a:r>
              <a:rPr lang="en-US" altLang="tr-TR" sz="2600" b="1" kern="0" dirty="0">
                <a:solidFill>
                  <a:srgbClr val="000000"/>
                </a:solidFill>
                <a:latin typeface="Times New Roman"/>
                <a:ea typeface="MS PGothic" panose="020B0600070205080204" pitchFamily="34" charset="-128"/>
              </a:rPr>
              <a:t>3) </a:t>
            </a:r>
            <a:r>
              <a:rPr lang="en-US" altLang="tr-TR" sz="2600" b="1" i="1" kern="0" dirty="0">
                <a:solidFill>
                  <a:srgbClr val="000000"/>
                </a:solidFill>
                <a:latin typeface="Times New Roman"/>
                <a:ea typeface="MS PGothic" panose="020B0600070205080204" pitchFamily="34" charset="-128"/>
              </a:rPr>
              <a:t>Sola Scriptura</a:t>
            </a:r>
            <a:r>
              <a:rPr lang="en-US" altLang="tr-TR" sz="2600" b="1" kern="0" dirty="0">
                <a:solidFill>
                  <a:srgbClr val="000000"/>
                </a:solidFill>
                <a:latin typeface="Times New Roman"/>
                <a:ea typeface="MS PGothic" panose="020B0600070205080204" pitchFamily="34" charset="-128"/>
              </a:rPr>
              <a:t>—the “Bible alone” teaches all we need to know and is the single source of authority—Popes, councils, and traditions were sinful man-made inventions to keep people loyal to a human endeavor—not to God as it should be …</a:t>
            </a:r>
          </a:p>
          <a:p>
            <a:pPr lvl="0" defTabSz="914400" eaLnBrk="0" fontAlgn="base" hangingPunct="0">
              <a:spcBef>
                <a:spcPct val="20000"/>
              </a:spcBef>
              <a:spcAft>
                <a:spcPct val="0"/>
              </a:spcAft>
              <a:buClrTx/>
              <a:buFontTx/>
              <a:buChar char="•"/>
            </a:pPr>
            <a:endParaRPr lang="en-US" altLang="tr-TR" sz="3200" b="1" i="1" kern="0" dirty="0">
              <a:solidFill>
                <a:srgbClr val="000000"/>
              </a:solidFill>
              <a:latin typeface="Times New Roman"/>
              <a:ea typeface="MS PGothic" panose="020B0600070205080204" pitchFamily="34" charset="-128"/>
            </a:endParaRPr>
          </a:p>
          <a:p>
            <a:endParaRPr lang="en-US" altLang="tr-TR" sz="2400" b="1" dirty="0" smtClean="0">
              <a:solidFill>
                <a:srgbClr val="FF0000"/>
              </a:solidFill>
            </a:endParaRPr>
          </a:p>
        </p:txBody>
      </p:sp>
    </p:spTree>
    <p:extLst>
      <p:ext uri="{BB962C8B-B14F-4D97-AF65-F5344CB8AC3E}">
        <p14:creationId xmlns:p14="http://schemas.microsoft.com/office/powerpoint/2010/main" val="74936752"/>
      </p:ext>
    </p:extLst>
  </p:cSld>
  <p:clrMapOvr>
    <a:masterClrMapping/>
  </p:clrMapOvr>
  <p:transition spd="slow" advTm="5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Unvan 1"/>
          <p:cNvSpPr>
            <a:spLocks noGrp="1"/>
          </p:cNvSpPr>
          <p:nvPr>
            <p:ph type="title"/>
          </p:nvPr>
        </p:nvSpPr>
        <p:spPr/>
        <p:txBody>
          <a:bodyPr/>
          <a:lstStyle/>
          <a:p>
            <a:r>
              <a:rPr lang="en-US" altLang="tr-TR" b="1" dirty="0" err="1" smtClean="0"/>
              <a:t>Sacramentalism</a:t>
            </a:r>
            <a:endParaRPr lang="tr-TR" altLang="tr-TR" dirty="0" smtClean="0"/>
          </a:p>
        </p:txBody>
      </p:sp>
      <p:sp>
        <p:nvSpPr>
          <p:cNvPr id="33795" name="İçerik Yer Tutucusu 2"/>
          <p:cNvSpPr>
            <a:spLocks noGrp="1"/>
          </p:cNvSpPr>
          <p:nvPr>
            <p:ph idx="1"/>
          </p:nvPr>
        </p:nvSpPr>
        <p:spPr/>
        <p:txBody>
          <a:bodyPr>
            <a:normAutofit/>
          </a:bodyPr>
          <a:lstStyle/>
          <a:p>
            <a:pPr algn="just"/>
            <a:r>
              <a:rPr lang="en-US" altLang="tr-TR" sz="2000"/>
              <a:t>Sacramentalism is a central and vital component within Catholic theology. For Catholics, sacraments are “effective signs” of grace instituted by Christ. Catholicism’s seven sacraments (baptism, confirmation, Eucharist, penance, extreme unction[last rites], holy orders[ordination into the priesthood], and matrimony) both signify grace and cause it to happen </a:t>
            </a:r>
            <a:r>
              <a:rPr lang="en-US" altLang="tr-TR" sz="2000" i="1"/>
              <a:t>ex opere operato</a:t>
            </a:r>
            <a:r>
              <a:rPr lang="en-US" altLang="tr-TR" sz="2000"/>
              <a:t> (“they work by their own working”). </a:t>
            </a:r>
          </a:p>
          <a:p>
            <a:pPr algn="just"/>
            <a:r>
              <a:rPr lang="en-US" altLang="tr-TR" sz="2000"/>
              <a:t>While various evangelical denominations differ in their acceptance and approach to sacraments (or ordinances), generally speaking evangelicals differ with the Catholic view in number, nature, and operation of the sacraments. The Eucharist and the sacrificial nature of the mass in particular engender great dispute between Catholics and evangelicals. Both of these areas of concern have direct Christological implications</a:t>
            </a:r>
          </a:p>
          <a:p>
            <a:endParaRPr lang="tr-TR" altLang="tr-TR" smtClean="0"/>
          </a:p>
        </p:txBody>
      </p:sp>
    </p:spTree>
    <p:extLst>
      <p:ext uri="{BB962C8B-B14F-4D97-AF65-F5344CB8AC3E}">
        <p14:creationId xmlns:p14="http://schemas.microsoft.com/office/powerpoint/2010/main" val="1971816299"/>
      </p:ext>
    </p:extLst>
  </p:cSld>
  <p:clrMapOvr>
    <a:masterClrMapping/>
  </p:clrMapOvr>
  <p:transition spd="slow" advTm="5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774825" y="0"/>
            <a:ext cx="9144000" cy="1143000"/>
          </a:xfrm>
        </p:spPr>
        <p:txBody>
          <a:bodyPr/>
          <a:lstStyle/>
          <a:p>
            <a:pPr eaLnBrk="1" hangingPunct="1">
              <a:defRPr/>
            </a:pPr>
            <a:endParaRPr lang="en-GB" sz="4400" u="sng" dirty="0">
              <a:solidFill>
                <a:schemeClr val="tx1"/>
              </a:solidFill>
              <a:effectLst>
                <a:outerShdw blurRad="38100" dist="38100" dir="2700000" algn="tl">
                  <a:srgbClr val="C0C0C0"/>
                </a:outerShdw>
              </a:effectLst>
              <a:latin typeface="Comic Sans MS" pitchFamily="66" charset="0"/>
            </a:endParaRPr>
          </a:p>
        </p:txBody>
      </p:sp>
      <p:sp>
        <p:nvSpPr>
          <p:cNvPr id="9219" name="Rectangle 3"/>
          <p:cNvSpPr>
            <a:spLocks noGrp="1" noChangeArrowheads="1"/>
          </p:cNvSpPr>
          <p:nvPr>
            <p:ph type="body" idx="1"/>
          </p:nvPr>
        </p:nvSpPr>
        <p:spPr>
          <a:xfrm>
            <a:off x="1524000" y="765175"/>
            <a:ext cx="9144000" cy="6553200"/>
          </a:xfrm>
        </p:spPr>
        <p:txBody>
          <a:bodyPr>
            <a:normAutofit/>
          </a:bodyPr>
          <a:lstStyle/>
          <a:p>
            <a:pPr marL="381000" indent="-381000"/>
            <a:r>
              <a:rPr lang="en-GB" altLang="en-US" sz="2400" dirty="0">
                <a:solidFill>
                  <a:schemeClr val="accent1"/>
                </a:solidFill>
                <a:latin typeface="Times New Roman" panose="02020603050405020304" pitchFamily="18" charset="0"/>
                <a:cs typeface="Times New Roman" panose="02020603050405020304" pitchFamily="18" charset="0"/>
              </a:rPr>
              <a:t>The Eucharist </a:t>
            </a:r>
            <a:r>
              <a:rPr lang="en-GB" altLang="en-US" sz="2400" dirty="0">
                <a:latin typeface="Times New Roman" panose="02020603050405020304" pitchFamily="18" charset="0"/>
                <a:cs typeface="Times New Roman" panose="02020603050405020304" pitchFamily="18" charset="0"/>
              </a:rPr>
              <a:t>is the celebration of the death, burial and resurrection of Jesus.</a:t>
            </a:r>
          </a:p>
          <a:p>
            <a:pPr marL="381000" indent="-381000"/>
            <a:r>
              <a:rPr lang="en-GB" altLang="en-US" sz="2400" dirty="0">
                <a:latin typeface="Times New Roman" panose="02020603050405020304" pitchFamily="18" charset="0"/>
                <a:cs typeface="Times New Roman" panose="02020603050405020304" pitchFamily="18" charset="0"/>
              </a:rPr>
              <a:t>In the Bible, it is called the Lord's Supper. </a:t>
            </a:r>
          </a:p>
          <a:p>
            <a:pPr marL="381000" indent="-381000"/>
            <a:r>
              <a:rPr lang="en-GB" altLang="en-US" sz="2400" dirty="0">
                <a:latin typeface="Times New Roman" panose="02020603050405020304" pitchFamily="18" charset="0"/>
                <a:cs typeface="Times New Roman" panose="02020603050405020304" pitchFamily="18" charset="0"/>
              </a:rPr>
              <a:t>Christians are invited to celebrate the Eucharist every week during Mass. </a:t>
            </a:r>
          </a:p>
          <a:p>
            <a:pPr marL="381000" indent="-381000"/>
            <a:r>
              <a:rPr lang="en-GB" altLang="en-US" sz="2400" dirty="0">
                <a:latin typeface="Times New Roman" panose="02020603050405020304" pitchFamily="18" charset="0"/>
                <a:cs typeface="Times New Roman" panose="02020603050405020304" pitchFamily="18" charset="0"/>
              </a:rPr>
              <a:t>Children usually make their First Holy Communion at the age of 7 or 8.</a:t>
            </a:r>
          </a:p>
          <a:p>
            <a:pPr marL="381000" indent="-381000"/>
            <a:r>
              <a:rPr lang="en-GB" altLang="en-US" sz="2400" dirty="0">
                <a:latin typeface="Times New Roman" panose="02020603050405020304" pitchFamily="18" charset="0"/>
                <a:cs typeface="Times New Roman" panose="02020603050405020304" pitchFamily="18" charset="0"/>
              </a:rPr>
              <a:t>This is a formal affair, and children completing their First Holy Communion wear formal attire</a:t>
            </a:r>
            <a:r>
              <a:rPr lang="en-GB" altLang="en-US" sz="2400" dirty="0" smtClean="0">
                <a:latin typeface="Times New Roman" panose="02020603050405020304" pitchFamily="18" charset="0"/>
                <a:cs typeface="Times New Roman" panose="02020603050405020304" pitchFamily="18" charset="0"/>
              </a:rPr>
              <a:t>.</a:t>
            </a:r>
            <a:endParaRPr lang="tr-TR" altLang="en-US" sz="2400" dirty="0" smtClean="0">
              <a:latin typeface="Times New Roman" panose="02020603050405020304" pitchFamily="18" charset="0"/>
              <a:cs typeface="Times New Roman" panose="02020603050405020304" pitchFamily="18" charset="0"/>
            </a:endParaRPr>
          </a:p>
          <a:p>
            <a:pPr marL="381000" indent="-381000"/>
            <a:r>
              <a:rPr lang="tr-TR" altLang="en-US" sz="2400" dirty="0" smtClean="0">
                <a:latin typeface="Times New Roman" panose="02020603050405020304" pitchFamily="18" charset="0"/>
                <a:cs typeface="Times New Roman" panose="02020603050405020304" pitchFamily="18" charset="0"/>
              </a:rPr>
              <a:t>…</a:t>
            </a:r>
            <a:endParaRPr lang="en-GB" altLang="en-US" sz="2400" dirty="0">
              <a:latin typeface="Times New Roman" panose="02020603050405020304" pitchFamily="18" charset="0"/>
              <a:cs typeface="Times New Roman" panose="02020603050405020304" pitchFamily="18" charset="0"/>
            </a:endParaRPr>
          </a:p>
          <a:p>
            <a:pPr>
              <a:lnSpc>
                <a:spcPct val="80000"/>
              </a:lnSpc>
              <a:buNone/>
              <a:defRPr/>
            </a:pPr>
            <a:r>
              <a:rPr lang="en-GB" sz="2000" b="1" dirty="0">
                <a:latin typeface="Comic Sans MS" pitchFamily="66" charset="0"/>
              </a:rPr>
              <a:t>Water baptism makes believers a part of the </a:t>
            </a:r>
            <a:r>
              <a:rPr lang="en-GB" sz="2000" b="1" dirty="0" smtClean="0">
                <a:latin typeface="Comic Sans MS" pitchFamily="66" charset="0"/>
              </a:rPr>
              <a:t>church</a:t>
            </a:r>
            <a:r>
              <a:rPr lang="en-GB" sz="2000" b="1" dirty="0">
                <a:latin typeface="Comic Sans MS" pitchFamily="66" charset="0"/>
              </a:rPr>
              <a:t>. It is a custom of the Catholic Church </a:t>
            </a:r>
            <a:r>
              <a:rPr lang="en-GB" sz="2000" b="1" dirty="0" smtClean="0">
                <a:latin typeface="Comic Sans MS" pitchFamily="66" charset="0"/>
              </a:rPr>
              <a:t>to </a:t>
            </a:r>
            <a:r>
              <a:rPr lang="en-GB" sz="2000" b="1" dirty="0">
                <a:latin typeface="Comic Sans MS" pitchFamily="66" charset="0"/>
              </a:rPr>
              <a:t>baptize infants.</a:t>
            </a:r>
          </a:p>
          <a:p>
            <a:pPr marL="381000" indent="-381000"/>
            <a:endParaRPr lang="en-GB" altLang="en-US" sz="2000" dirty="0">
              <a:latin typeface="Times New Roman" panose="02020603050405020304" pitchFamily="18" charset="0"/>
              <a:cs typeface="Times New Roman" panose="02020603050405020304" pitchFamily="18" charset="0"/>
            </a:endParaRPr>
          </a:p>
          <a:p>
            <a:pPr marL="381000" indent="-381000">
              <a:buNone/>
            </a:pPr>
            <a:endParaRPr lang="en-GB" alt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10509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984</Words>
  <Application>Microsoft Office PowerPoint</Application>
  <PresentationFormat>Geniş ekran</PresentationFormat>
  <Paragraphs>55</Paragraphs>
  <Slides>8</Slides>
  <Notes>1</Notes>
  <HiddenSlides>0</HiddenSlides>
  <MMClips>0</MMClips>
  <ScaleCrop>false</ScaleCrop>
  <HeadingPairs>
    <vt:vector size="6" baseType="variant">
      <vt:variant>
        <vt:lpstr>Kullanılan Yazı Tipleri</vt:lpstr>
      </vt:variant>
      <vt:variant>
        <vt:i4>10</vt:i4>
      </vt:variant>
      <vt:variant>
        <vt:lpstr>Tema</vt:lpstr>
      </vt:variant>
      <vt:variant>
        <vt:i4>1</vt:i4>
      </vt:variant>
      <vt:variant>
        <vt:lpstr>Slayt Başlıkları</vt:lpstr>
      </vt:variant>
      <vt:variant>
        <vt:i4>8</vt:i4>
      </vt:variant>
    </vt:vector>
  </HeadingPairs>
  <TitlesOfParts>
    <vt:vector size="19" baseType="lpstr">
      <vt:lpstr>ＭＳ Ｐゴシック</vt:lpstr>
      <vt:lpstr>ＭＳ Ｐゴシック</vt:lpstr>
      <vt:lpstr>Arial</vt:lpstr>
      <vt:lpstr>Calibri</vt:lpstr>
      <vt:lpstr>Calibri Light</vt:lpstr>
      <vt:lpstr>Comic Sans MS</vt:lpstr>
      <vt:lpstr>メイリオ</vt:lpstr>
      <vt:lpstr>Times New Roman</vt:lpstr>
      <vt:lpstr>Wingdings</vt:lpstr>
      <vt:lpstr>Wingdings 3</vt:lpstr>
      <vt:lpstr>Office Teması</vt:lpstr>
      <vt:lpstr>The Great Schism of 1054</vt:lpstr>
      <vt:lpstr>What was the Big Deal?</vt:lpstr>
      <vt:lpstr>PowerPoint Sunusu</vt:lpstr>
      <vt:lpstr>Roman Catholicism v. Eastern Orthodox</vt:lpstr>
      <vt:lpstr>PowerPoint Sunusu</vt:lpstr>
      <vt:lpstr>PowerPoint Sunusu</vt:lpstr>
      <vt:lpstr>Sacramentalism</vt:lpstr>
      <vt:lpstr>PowerPoint Sunusu</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Great Schism of 1054</dc:title>
  <dc:creator>Microsoft account</dc:creator>
  <cp:lastModifiedBy>Microsoft account</cp:lastModifiedBy>
  <cp:revision>1</cp:revision>
  <dcterms:created xsi:type="dcterms:W3CDTF">2018-02-20T13:49:55Z</dcterms:created>
  <dcterms:modified xsi:type="dcterms:W3CDTF">2018-02-20T13:51:38Z</dcterms:modified>
</cp:coreProperties>
</file>