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jDhuCw6tfMAhVGUhQKHWakBSEQjRwIBw&amp;url=http://taqeem.gov.sa/en/implinks/Pages/external.aspx&amp;psig=AFQjCNElnCSRLxwo7ND3M_EEZDpAN9Mgyw&amp;ust=146325569424503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473292" y="2492991"/>
            <a:ext cx="813760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GGY212</a:t>
            </a:r>
          </a:p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FİNANS MATEMATİĞİ</a:t>
            </a:r>
            <a:endParaRPr lang="en-US"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Harun 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TANRIVERMİŞ 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9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500" b="1" dirty="0"/>
              <a:t>Örnek: </a:t>
            </a:r>
            <a:r>
              <a:rPr lang="tr-TR" sz="1500" dirty="0"/>
              <a:t>Değerleme şirketi tarafından 9 yıllık dönem için ofis binası 800.000 TL olarak kiralanmış ve kira sözleşmesinin yapımı aşamasında kira parası toptan ödenmiştir. 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500" dirty="0"/>
              <a:t>Ekonomide faiz % 5,0 olduğuna göre acaba ofisin yıllık kira parası ne olmalıdır? 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500" dirty="0"/>
              <a:t>Eşit ödemelerin bugünkü değeri formülündeki eşit ödeme tutarı veya DT bulunarak sorunun çözümü yapılabilecektir:</a:t>
            </a:r>
            <a:endParaRPr lang="tr-TR" sz="1500" spc="-38" dirty="0">
              <a:solidFill>
                <a:prstClr val="black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defTabSz="685800">
              <a:defRPr/>
            </a:pP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6F376AFD-ED30-4563-A478-18D57892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04" y="3649780"/>
            <a:ext cx="6829425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500" b="1" dirty="0"/>
              <a:t>Örnek:</a:t>
            </a:r>
            <a:r>
              <a:rPr lang="tr-TR" sz="1500" dirty="0"/>
              <a:t> Arazi üzerinde 7 yıl süreli (geçici) irtifak hakkı tesis edilecektir. Arazinin olduğu gibi kullanılması halinde getirebileceği yıllık ortalama net geliri veya yıllık kirası 2.000 TL olarak belirlenmiştir. Arazilerde geçerli olan </a:t>
            </a:r>
            <a:r>
              <a:rPr lang="tr-TR" sz="1500" dirty="0" err="1"/>
              <a:t>kapitalizasyon</a:t>
            </a:r>
            <a:r>
              <a:rPr lang="tr-TR" sz="1500" dirty="0"/>
              <a:t> oranı % 6 olduğuna göre arazi üzerinde 7 yıl süreli irtifak hakkının bedeli ne olur?</a:t>
            </a: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6F376AFD-ED30-4563-A478-18D57892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04" y="3649780"/>
            <a:ext cx="6829425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9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500" b="1" dirty="0"/>
              <a:t>Örnek:</a:t>
            </a:r>
            <a:r>
              <a:rPr lang="tr-TR" sz="1500" dirty="0"/>
              <a:t> Toplam satış değeri 600.000 TL olan bir konutun 6 ayda bir eşit taksitli ödemelerle satın alınmış ve devir sonrası hemen aylık 3.000 TL bedelle bir yıllık süre ile kiraya verilmiştir. Yılsonunda satın alınan konutun fiyatı % 15 oranında artmış olduğu saptanmıştır. 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500" dirty="0"/>
              <a:t>Yıllık faiz oranı % 12 iken söz konusu yatırımın kazancı ne olmuştur? Bu şartlarla konut alımı doğru mudur? Yatırımın Toplam Getiri = Kira Getirisi + Değer Artış Avantajı Yatırımın Değer Artışı = 600.000 (1+0,15)1 = 690.000 TL Yatırımdan her ay eşit biçimde 3.000 TL kira geliri alınmakta ve aylık faiz % 1 (12/1200) olduğuna göre eşit ödemelerin gelecek değeri eşitliği ile kira parasının toplam değeri aşağıdaki gibi bulunacaktır:</a:t>
            </a: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45AA08F-9C83-4F83-920D-EF3C00CA4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87" y="4094119"/>
            <a:ext cx="5793581" cy="9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0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500" b="1" dirty="0"/>
              <a:t>Örnek:</a:t>
            </a:r>
            <a:r>
              <a:rPr lang="tr-TR" sz="1500" dirty="0"/>
              <a:t> Arazi üzerinde 7 yıl süreli (geçici) irtifak hakkı tesis edilecektir. Arazinin olduğu gibi kullanılması halinde getirebileceği yıllık ortalama net geliri veya yıllık kirası 2.000 TL olarak belirlenmiştir. Arazilerde geçerli olan </a:t>
            </a:r>
            <a:r>
              <a:rPr lang="tr-TR" sz="1500" dirty="0" err="1"/>
              <a:t>kapitalizasyon</a:t>
            </a:r>
            <a:r>
              <a:rPr lang="tr-TR" sz="1500" dirty="0"/>
              <a:t> oranı % 6 olduğuna göre arazi üzerinde 7 yıl süreli irtifak hakkının bedeli ne olur?</a:t>
            </a: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6F376AFD-ED30-4563-A478-18D57892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04" y="3649780"/>
            <a:ext cx="6829425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4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500" dirty="0"/>
              <a:t>Yatırımın toplam getirisi kira avantajı ve değer kazancından oluştuğuna göre toplam getirisi; 38.047,51+90.000 = 128.047,51 TL olacaktır. 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500" dirty="0"/>
              <a:t>Yatırımın getirisinin edinim değerine oranı; 128.047,51/690.000 = % 18,56 olur. 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500" dirty="0"/>
              <a:t>Paranın zaman değeri dikkate alınarak bulunan bu oranın nominal getiri olduğu unutulmamalıdır. 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500" dirty="0"/>
              <a:t>Piyasa koşullarında aynı eğilimin sürmesi halinde konut yatırımının 5,4 yılda kendisini amorti etmesi beklenecektir. 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tr-TR" sz="1500" dirty="0"/>
              <a:t>Bu şartlarda konut yatırımı yapılmasının çok avantajlı olduğu ve neredeyse </a:t>
            </a:r>
            <a:r>
              <a:rPr lang="tr-TR" sz="1500" dirty="0" err="1"/>
              <a:t>kapitalizasyon</a:t>
            </a:r>
            <a:r>
              <a:rPr lang="tr-TR" sz="1500" dirty="0"/>
              <a:t> oranının, piyasa faiz oranından 1,5 kat daha yüksek düzeyde olduğu ve konut yatırımının karlılığının ticari gayrimenkul yatırımı düzeyinde olduğu değerlendirilmelidir.</a:t>
            </a: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26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Profesyonel gayrimenkul yatırımlarının analizinde statik (geri ödeme süresi, basit karlılık veya rantabilite oranı) ve özellikle dinamik (net bugünkü değer, karlılık analizi, iç verim oranı, nakit akıma bağlanmış geri ödeme süresi, </a:t>
            </a:r>
            <a:r>
              <a:rPr lang="tr-TR" sz="1500" dirty="0" err="1"/>
              <a:t>değiştirilmi</a:t>
            </a:r>
            <a:r>
              <a:rPr lang="tr-TR" sz="1500" dirty="0"/>
              <a:t> </a:t>
            </a:r>
            <a:r>
              <a:rPr lang="tr-TR" sz="1500" dirty="0" err="1"/>
              <a:t>şiç</a:t>
            </a:r>
            <a:r>
              <a:rPr lang="tr-TR" sz="1500" dirty="0"/>
              <a:t> karlılık oranı gibi) değerleme yöntemleri sıklıkla kullanılmakta ve analiz sonuçlarına göre işlem yapılmaktadır.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Bu işlemde en önemli konularından birini bugünkü değer ve gelecekteki değer kavramları oluşturmaktadır.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 Zira bu şekilde farklı zaman dilimlerindeki ödeme alternatiflerini bugünkü değere ya da gelecekteki değere taşınarak </a:t>
            </a:r>
            <a:r>
              <a:rPr lang="tr-TR" sz="1500" dirty="0" err="1"/>
              <a:t>karşılaştırılabilirliği</a:t>
            </a:r>
            <a:r>
              <a:rPr lang="tr-TR" sz="1500" dirty="0"/>
              <a:t> sağlanmakta ve gerçekçi şekilde karar verebilmesi mümkün olmaktadır.</a:t>
            </a: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xmlns="" id="{6DA6F2C6-2127-4C97-AED4-E9D868E83A63}"/>
              </a:ext>
            </a:extLst>
          </p:cNvPr>
          <p:cNvGrpSpPr/>
          <p:nvPr/>
        </p:nvGrpSpPr>
        <p:grpSpPr>
          <a:xfrm>
            <a:off x="866572" y="5164420"/>
            <a:ext cx="3571354" cy="1181409"/>
            <a:chOff x="-353451" y="5737827"/>
            <a:chExt cx="4761805" cy="1575212"/>
          </a:xfrm>
        </p:grpSpPr>
        <p:pic>
          <p:nvPicPr>
            <p:cNvPr id="14" name="Picture 6" descr="RICS ile ilgili görsel sonucu">
              <a:extLst>
                <a:ext uri="{FF2B5EF4-FFF2-40B4-BE49-F238E27FC236}">
                  <a16:creationId xmlns:a16="http://schemas.microsoft.com/office/drawing/2014/main" xmlns="" id="{F032C79B-010A-49F4-BBC9-5882F224B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3451" y="5737827"/>
              <a:ext cx="1969014" cy="15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taqeem.gov.sa/en/implinks/PublishingImages/logo_03.png">
              <a:hlinkClick r:id="rId3"/>
              <a:extLst>
                <a:ext uri="{FF2B5EF4-FFF2-40B4-BE49-F238E27FC236}">
                  <a16:creationId xmlns:a16="http://schemas.microsoft.com/office/drawing/2014/main" xmlns="" id="{E18B84FA-6939-41BC-B68F-9C9573CAF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7874" y="6010321"/>
              <a:ext cx="1744269" cy="1030224"/>
            </a:xfrm>
            <a:prstGeom prst="rect">
              <a:avLst/>
            </a:prstGeom>
            <a:noFill/>
          </p:spPr>
        </p:pic>
        <p:pic>
          <p:nvPicPr>
            <p:cNvPr id="19" name="Picture 2" descr="FİABCİ LOGO ile ilgili görsel sonucu">
              <a:extLst>
                <a:ext uri="{FF2B5EF4-FFF2-40B4-BE49-F238E27FC236}">
                  <a16:creationId xmlns:a16="http://schemas.microsoft.com/office/drawing/2014/main" xmlns="" id="{3303FF9F-5FDA-472D-AB33-93ACF41F46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55"/>
            <a:stretch/>
          </p:blipFill>
          <p:spPr bwMode="auto">
            <a:xfrm>
              <a:off x="3226103" y="6207104"/>
              <a:ext cx="1182251" cy="654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639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Yatırımın nakit çıkışlarının bugünkü değeri ile nakit girişlerinin bugünkü değerini eşitleyen </a:t>
            </a:r>
            <a:r>
              <a:rPr lang="tr-TR" sz="1500" dirty="0" err="1"/>
              <a:t>iskonto</a:t>
            </a:r>
            <a:r>
              <a:rPr lang="tr-TR" sz="1500" dirty="0"/>
              <a:t> oranına “iç verim oranı, karlılık veya verim oranı (IRR) adı verilir.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Bir başka ifade ile iç verim oranı yatırımın net bugünkü değerini 0 (sıfır) yapan </a:t>
            </a:r>
            <a:r>
              <a:rPr lang="tr-TR" sz="1500" dirty="0" err="1"/>
              <a:t>iskonto</a:t>
            </a:r>
            <a:r>
              <a:rPr lang="tr-TR" sz="1500" dirty="0"/>
              <a:t> oranıdır.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Yatırımın iç verim oranı yatırım için kullanılan sermayenin maliyetinden yüksekse yatırım gerçekleştirilmelidir.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Bu yatırımcının servetinin artacağı anlamına gelir. İç verim oranı sermaye maliyetine eşit ise yine yatırım gerçekleştirilmelidir.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 Ancak IRR sermaye maliyetinin altına düştüğünde yatırımın reddedilmesi gerekir.</a:t>
            </a: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61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1500" b="1" dirty="0" smtClean="0">
                <a:solidFill>
                  <a:prstClr val="black"/>
                </a:solidFill>
              </a:rPr>
              <a:t>KAYNAKLAR	</a:t>
            </a:r>
            <a:endParaRPr lang="en-US" sz="15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9043" y="1885980"/>
            <a:ext cx="8012450" cy="25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Finance of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Mathematics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Theory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and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Problems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Jr.F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.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Ayres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Mc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Graw-Hill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Inetrnational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Book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Company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Singapore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1983.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N.Aydın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Birlik Ofset, Eskişehir, 1996.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O. Yozgat, Marmara Üniversitesi Yayın No:436, İstanbul, 1986.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Z. Başkaya ve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D.Alper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2. Baskı, Ekin Kitabevi, Bursa, 2003.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Mali Matematik, M. İshakoğlu, Atatürk Üniversitesi Yayın No:395, Erzurum, 1974.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Mali Matematik, M. Şenel, Bilim ve Teknik Kitabevi Yayınları, Eskişehir, 1983.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Yatırım Projelerinin Düzenlenmesi Değerlendirilmesi ve İzlenmesi, O.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Güvemli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Atlas Yayın Dağıtım Yayın No:7, İstanbul, 2001</a:t>
            </a:r>
            <a:r>
              <a:rPr lang="tr-TR" sz="1200" dirty="0" smtClean="0">
                <a:latin typeface="Calibri (Gövde)"/>
                <a:cs typeface="Arial" panose="020B0604020202020204" pitchFamily="34" charset="0"/>
              </a:rPr>
              <a:t>.</a:t>
            </a:r>
            <a:endParaRPr lang="tr-TR" sz="1200" dirty="0">
              <a:latin typeface="Calibri (Gövde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13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12439</TotalTime>
  <Words>738</Words>
  <Application>Microsoft Office PowerPoint</Application>
  <PresentationFormat>Ekran Gösterisi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Calibri (Gövde)</vt:lpstr>
      <vt:lpstr>Times New Roman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Taşınmaz</cp:lastModifiedBy>
  <cp:revision>811</cp:revision>
  <cp:lastPrinted>2016-10-24T07:53:35Z</cp:lastPrinted>
  <dcterms:created xsi:type="dcterms:W3CDTF">2016-09-18T09:35:24Z</dcterms:created>
  <dcterms:modified xsi:type="dcterms:W3CDTF">2020-02-24T11:53:27Z</dcterms:modified>
</cp:coreProperties>
</file>