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59" r:id="rId5"/>
    <p:sldId id="294" r:id="rId6"/>
    <p:sldId id="261" r:id="rId7"/>
    <p:sldId id="295" r:id="rId8"/>
    <p:sldId id="296" r:id="rId9"/>
    <p:sldId id="286" r:id="rId10"/>
    <p:sldId id="288" r:id="rId11"/>
    <p:sldId id="289" r:id="rId12"/>
    <p:sldId id="266" r:id="rId13"/>
    <p:sldId id="268" r:id="rId14"/>
    <p:sldId id="263" r:id="rId15"/>
    <p:sldId id="291" r:id="rId16"/>
    <p:sldId id="290" r:id="rId17"/>
    <p:sldId id="269" r:id="rId18"/>
    <p:sldId id="270" r:id="rId19"/>
    <p:sldId id="271" r:id="rId20"/>
    <p:sldId id="272" r:id="rId21"/>
    <p:sldId id="292" r:id="rId22"/>
    <p:sldId id="293" r:id="rId23"/>
    <p:sldId id="274" r:id="rId24"/>
    <p:sldId id="275" r:id="rId25"/>
    <p:sldId id="276" r:id="rId26"/>
    <p:sldId id="297" r:id="rId27"/>
    <p:sldId id="277" r:id="rId28"/>
    <p:sldId id="279" r:id="rId29"/>
    <p:sldId id="280" r:id="rId30"/>
    <p:sldId id="281" r:id="rId31"/>
    <p:sldId id="282" r:id="rId32"/>
    <p:sldId id="283" r:id="rId33"/>
    <p:sldId id="285"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D04EA8-5086-4ED8-8B14-D29F81CF3D24}" type="datetimeFigureOut">
              <a:rPr lang="tr-TR" smtClean="0"/>
              <a:pPr/>
              <a:t>25.12.2019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61B035-FDE5-4EB1-BE6C-E25AE293AE25}"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Duller</a:t>
            </a:r>
            <a:r>
              <a:rPr lang="tr-TR" dirty="0" smtClean="0"/>
              <a:t> renksiz</a:t>
            </a:r>
            <a:endParaRPr lang="tr-TR" dirty="0"/>
          </a:p>
        </p:txBody>
      </p:sp>
      <p:sp>
        <p:nvSpPr>
          <p:cNvPr id="4" name="3 Slayt Numarası Yer Tutucusu"/>
          <p:cNvSpPr>
            <a:spLocks noGrp="1"/>
          </p:cNvSpPr>
          <p:nvPr>
            <p:ph type="sldNum" sz="quarter" idx="10"/>
          </p:nvPr>
        </p:nvSpPr>
        <p:spPr/>
        <p:txBody>
          <a:bodyPr/>
          <a:lstStyle/>
          <a:p>
            <a:fld id="{4E61B035-FDE5-4EB1-BE6C-E25AE293AE25}" type="slidenum">
              <a:rPr lang="tr-TR" smtClean="0"/>
              <a:pPr/>
              <a:t>14</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BC6EAD0B-D0DA-4B53-B734-A108C7319A27}" type="datetimeFigureOut">
              <a:rPr lang="tr-TR" smtClean="0"/>
              <a:pPr/>
              <a:t>25.12.2019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6ACE468-477D-46BE-BCC0-4C85F073A0D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C6EAD0B-D0DA-4B53-B734-A108C7319A27}" type="datetimeFigureOut">
              <a:rPr lang="tr-TR" smtClean="0"/>
              <a:pPr/>
              <a:t>25.12.2019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6ACE468-477D-46BE-BCC0-4C85F073A0D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C6EAD0B-D0DA-4B53-B734-A108C7319A27}" type="datetimeFigureOut">
              <a:rPr lang="tr-TR" smtClean="0"/>
              <a:pPr/>
              <a:t>25.12.2019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6ACE468-477D-46BE-BCC0-4C85F073A0D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C6EAD0B-D0DA-4B53-B734-A108C7319A27}" type="datetimeFigureOut">
              <a:rPr lang="tr-TR" smtClean="0"/>
              <a:pPr/>
              <a:t>25.12.2019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6ACE468-477D-46BE-BCC0-4C85F073A0D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BC6EAD0B-D0DA-4B53-B734-A108C7319A27}" type="datetimeFigureOut">
              <a:rPr lang="tr-TR" smtClean="0"/>
              <a:pPr/>
              <a:t>25.12.2019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6ACE468-477D-46BE-BCC0-4C85F073A0D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BC6EAD0B-D0DA-4B53-B734-A108C7319A27}" type="datetimeFigureOut">
              <a:rPr lang="tr-TR" smtClean="0"/>
              <a:pPr/>
              <a:t>25.12.2019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6ACE468-477D-46BE-BCC0-4C85F073A0D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BC6EAD0B-D0DA-4B53-B734-A108C7319A27}" type="datetimeFigureOut">
              <a:rPr lang="tr-TR" smtClean="0"/>
              <a:pPr/>
              <a:t>25.12.2019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76ACE468-477D-46BE-BCC0-4C85F073A0D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BC6EAD0B-D0DA-4B53-B734-A108C7319A27}" type="datetimeFigureOut">
              <a:rPr lang="tr-TR" smtClean="0"/>
              <a:pPr/>
              <a:t>25.12.2019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76ACE468-477D-46BE-BCC0-4C85F073A0D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BC6EAD0B-D0DA-4B53-B734-A108C7319A27}" type="datetimeFigureOut">
              <a:rPr lang="tr-TR" smtClean="0"/>
              <a:pPr/>
              <a:t>25.12.2019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76ACE468-477D-46BE-BCC0-4C85F073A0D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BC6EAD0B-D0DA-4B53-B734-A108C7319A27}" type="datetimeFigureOut">
              <a:rPr lang="tr-TR" smtClean="0"/>
              <a:pPr/>
              <a:t>25.12.2019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6ACE468-477D-46BE-BCC0-4C85F073A0D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BC6EAD0B-D0DA-4B53-B734-A108C7319A27}" type="datetimeFigureOut">
              <a:rPr lang="tr-TR" smtClean="0"/>
              <a:pPr/>
              <a:t>25.12.2019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6ACE468-477D-46BE-BCC0-4C85F073A0D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6EAD0B-D0DA-4B53-B734-A108C7319A27}" type="datetimeFigureOut">
              <a:rPr lang="tr-TR" smtClean="0"/>
              <a:pPr/>
              <a:t>25.12.2019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ACE468-477D-46BE-BCC0-4C85F073A0D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b="1" dirty="0" err="1" smtClean="0">
                <a:solidFill>
                  <a:srgbClr val="002060"/>
                </a:solidFill>
              </a:rPr>
              <a:t>Diagnostic</a:t>
            </a:r>
            <a:r>
              <a:rPr lang="tr-TR" b="1" dirty="0" smtClean="0">
                <a:solidFill>
                  <a:srgbClr val="002060"/>
                </a:solidFill>
              </a:rPr>
              <a:t> </a:t>
            </a:r>
            <a:r>
              <a:rPr lang="tr-TR" b="1" dirty="0" err="1" smtClean="0">
                <a:solidFill>
                  <a:srgbClr val="002060"/>
                </a:solidFill>
              </a:rPr>
              <a:t>tests</a:t>
            </a:r>
            <a:r>
              <a:rPr lang="tr-TR" b="1" dirty="0" smtClean="0">
                <a:solidFill>
                  <a:srgbClr val="002060"/>
                </a:solidFill>
              </a:rPr>
              <a:t> in </a:t>
            </a:r>
            <a:r>
              <a:rPr lang="tr-TR" b="1" dirty="0" err="1" smtClean="0">
                <a:solidFill>
                  <a:srgbClr val="002060"/>
                </a:solidFill>
              </a:rPr>
              <a:t>rheumatic</a:t>
            </a:r>
            <a:r>
              <a:rPr lang="tr-TR" b="1" dirty="0" smtClean="0">
                <a:solidFill>
                  <a:srgbClr val="002060"/>
                </a:solidFill>
              </a:rPr>
              <a:t> </a:t>
            </a:r>
            <a:r>
              <a:rPr lang="tr-TR" b="1" dirty="0" err="1" smtClean="0">
                <a:solidFill>
                  <a:srgbClr val="002060"/>
                </a:solidFill>
              </a:rPr>
              <a:t>diseases</a:t>
            </a:r>
            <a:endParaRPr lang="tr-TR" b="1" dirty="0">
              <a:solidFill>
                <a:srgbClr val="002060"/>
              </a:solidFill>
            </a:endParaRPr>
          </a:p>
        </p:txBody>
      </p:sp>
      <p:sp>
        <p:nvSpPr>
          <p:cNvPr id="3" name="2 Alt Başlık"/>
          <p:cNvSpPr>
            <a:spLocks noGrp="1"/>
          </p:cNvSpPr>
          <p:nvPr>
            <p:ph type="subTitle" idx="1"/>
          </p:nvPr>
        </p:nvSpPr>
        <p:spPr/>
        <p:txBody>
          <a:bodyPr/>
          <a:lstStyle/>
          <a:p>
            <a:r>
              <a:rPr lang="tr-TR" b="1" dirty="0" smtClean="0">
                <a:solidFill>
                  <a:srgbClr val="FF0000"/>
                </a:solidFill>
              </a:rPr>
              <a:t>Prof Dr Aşkın Ateş</a:t>
            </a:r>
            <a:endParaRPr lang="tr-TR"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36712"/>
            <a:ext cx="8229600" cy="5112568"/>
          </a:xfrm>
        </p:spPr>
        <p:txBody>
          <a:bodyPr>
            <a:normAutofit fontScale="32500" lnSpcReduction="20000"/>
          </a:bodyPr>
          <a:lstStyle/>
          <a:p>
            <a:endParaRPr lang="tr-TR" sz="5500" b="1" dirty="0" smtClean="0">
              <a:solidFill>
                <a:srgbClr val="FF0000"/>
              </a:solidFill>
            </a:endParaRPr>
          </a:p>
          <a:p>
            <a:r>
              <a:rPr lang="en-US" sz="5500" b="1" dirty="0" smtClean="0">
                <a:solidFill>
                  <a:srgbClr val="FF0000"/>
                </a:solidFill>
              </a:rPr>
              <a:t>Results of synovial fluid analysis can be used to categorize the fluid as non</a:t>
            </a:r>
            <a:r>
              <a:rPr lang="tr-TR" sz="5500" b="1" dirty="0" smtClean="0">
                <a:solidFill>
                  <a:srgbClr val="FF0000"/>
                </a:solidFill>
              </a:rPr>
              <a:t>- </a:t>
            </a:r>
            <a:r>
              <a:rPr lang="en-US" sz="5500" b="1" dirty="0" smtClean="0">
                <a:solidFill>
                  <a:srgbClr val="FF0000"/>
                </a:solidFill>
              </a:rPr>
              <a:t>inflammatory, inflammatory, septic, or hemorrhagic based upon the clinical and laboratory analysis</a:t>
            </a:r>
            <a:r>
              <a:rPr lang="tr-TR" sz="5500" b="1" dirty="0" smtClean="0">
                <a:solidFill>
                  <a:srgbClr val="FF0000"/>
                </a:solidFill>
              </a:rPr>
              <a:t>.</a:t>
            </a:r>
          </a:p>
          <a:p>
            <a:pPr lvl="1">
              <a:buNone/>
            </a:pPr>
            <a:endParaRPr lang="tr-TR" sz="5500" b="1" dirty="0" smtClean="0">
              <a:solidFill>
                <a:srgbClr val="FF0000"/>
              </a:solidFill>
            </a:endParaRPr>
          </a:p>
          <a:p>
            <a:pPr lvl="1">
              <a:buFont typeface="Wingdings" pitchFamily="2" charset="2"/>
              <a:buChar char="Ø"/>
            </a:pPr>
            <a:r>
              <a:rPr lang="en-US" sz="5500" b="1" dirty="0" err="1" smtClean="0">
                <a:solidFill>
                  <a:srgbClr val="FF0000"/>
                </a:solidFill>
              </a:rPr>
              <a:t>Noninflammatory</a:t>
            </a:r>
            <a:r>
              <a:rPr lang="en-US" sz="5500" b="1" dirty="0" smtClean="0">
                <a:solidFill>
                  <a:srgbClr val="FF0000"/>
                </a:solidFill>
              </a:rPr>
              <a:t> </a:t>
            </a:r>
            <a:r>
              <a:rPr lang="tr-TR" sz="5500" b="1" dirty="0" smtClean="0">
                <a:solidFill>
                  <a:srgbClr val="FF0000"/>
                </a:solidFill>
              </a:rPr>
              <a:t> </a:t>
            </a:r>
            <a:r>
              <a:rPr lang="tr-TR" sz="5500" b="1" dirty="0" err="1" smtClean="0">
                <a:solidFill>
                  <a:srgbClr val="FF0000"/>
                </a:solidFill>
              </a:rPr>
              <a:t>synovial</a:t>
            </a:r>
            <a:r>
              <a:rPr lang="tr-TR" sz="5500" b="1" dirty="0" smtClean="0">
                <a:solidFill>
                  <a:srgbClr val="FF0000"/>
                </a:solidFill>
              </a:rPr>
              <a:t> </a:t>
            </a:r>
            <a:r>
              <a:rPr lang="tr-TR" sz="5500" b="1" dirty="0" err="1" smtClean="0">
                <a:solidFill>
                  <a:srgbClr val="FF0000"/>
                </a:solidFill>
              </a:rPr>
              <a:t>fluid</a:t>
            </a:r>
            <a:endParaRPr lang="tr-TR" sz="5500" b="1" dirty="0" smtClean="0">
              <a:solidFill>
                <a:srgbClr val="FF0000"/>
              </a:solidFill>
            </a:endParaRPr>
          </a:p>
          <a:p>
            <a:pPr>
              <a:buNone/>
            </a:pPr>
            <a:r>
              <a:rPr lang="tr-TR" sz="5500" dirty="0" smtClean="0"/>
              <a:t>	</a:t>
            </a:r>
            <a:r>
              <a:rPr lang="en-US" sz="5500" dirty="0" smtClean="0"/>
              <a:t>Examples of conditions associated with </a:t>
            </a:r>
            <a:r>
              <a:rPr lang="en-US" sz="5500" dirty="0" err="1" smtClean="0"/>
              <a:t>noninflammatory</a:t>
            </a:r>
            <a:r>
              <a:rPr lang="en-US" sz="5500" dirty="0" smtClean="0"/>
              <a:t> synovial fluid include osteoarthritis, </a:t>
            </a:r>
            <a:r>
              <a:rPr lang="en-US" sz="5500" dirty="0" err="1" smtClean="0"/>
              <a:t>avascular</a:t>
            </a:r>
            <a:r>
              <a:rPr lang="en-US" sz="5500" dirty="0" smtClean="0"/>
              <a:t> necrosis, or a </a:t>
            </a:r>
            <a:r>
              <a:rPr lang="en-US" sz="5500" dirty="0" err="1" smtClean="0"/>
              <a:t>meniscal</a:t>
            </a:r>
            <a:r>
              <a:rPr lang="en-US" sz="5500" dirty="0" smtClean="0"/>
              <a:t> tear.</a:t>
            </a:r>
          </a:p>
          <a:p>
            <a:pPr lvl="1">
              <a:buFont typeface="Wingdings" pitchFamily="2" charset="2"/>
              <a:buChar char="Ø"/>
            </a:pPr>
            <a:r>
              <a:rPr lang="en-US" sz="5500" b="1" dirty="0" smtClean="0">
                <a:solidFill>
                  <a:srgbClr val="FF0000"/>
                </a:solidFill>
              </a:rPr>
              <a:t>Inflammatory</a:t>
            </a:r>
            <a:r>
              <a:rPr lang="tr-TR" sz="5500" b="1" dirty="0" smtClean="0">
                <a:solidFill>
                  <a:srgbClr val="FF0000"/>
                </a:solidFill>
              </a:rPr>
              <a:t> </a:t>
            </a:r>
            <a:r>
              <a:rPr lang="tr-TR" sz="5500" b="1" dirty="0" err="1" smtClean="0">
                <a:solidFill>
                  <a:srgbClr val="FF0000"/>
                </a:solidFill>
              </a:rPr>
              <a:t>synovial</a:t>
            </a:r>
            <a:r>
              <a:rPr lang="tr-TR" sz="5500" b="1" dirty="0" smtClean="0">
                <a:solidFill>
                  <a:srgbClr val="FF0000"/>
                </a:solidFill>
              </a:rPr>
              <a:t> </a:t>
            </a:r>
            <a:r>
              <a:rPr lang="tr-TR" sz="5500" b="1" dirty="0" err="1" smtClean="0">
                <a:solidFill>
                  <a:srgbClr val="FF0000"/>
                </a:solidFill>
              </a:rPr>
              <a:t>fluid</a:t>
            </a:r>
            <a:endParaRPr lang="tr-TR" sz="5500" b="1" dirty="0" smtClean="0">
              <a:solidFill>
                <a:srgbClr val="FF0000"/>
              </a:solidFill>
            </a:endParaRPr>
          </a:p>
          <a:p>
            <a:pPr>
              <a:buNone/>
            </a:pPr>
            <a:r>
              <a:rPr lang="tr-TR" sz="5500" dirty="0" smtClean="0"/>
              <a:t>	</a:t>
            </a:r>
            <a:r>
              <a:rPr lang="en-US" sz="5500" dirty="0" smtClean="0"/>
              <a:t>A wide range of conditions are associated with inflammatory synovial fluid such</a:t>
            </a:r>
            <a:endParaRPr lang="tr-TR" sz="5500" dirty="0" smtClean="0"/>
          </a:p>
          <a:p>
            <a:pPr>
              <a:buNone/>
            </a:pPr>
            <a:r>
              <a:rPr lang="tr-TR" sz="5500" dirty="0" smtClean="0"/>
              <a:t>	</a:t>
            </a:r>
            <a:r>
              <a:rPr lang="en-US" sz="5500" dirty="0" smtClean="0"/>
              <a:t> as </a:t>
            </a:r>
            <a:r>
              <a:rPr lang="tr-TR" sz="5500" dirty="0" err="1" smtClean="0"/>
              <a:t>rheumatoid</a:t>
            </a:r>
            <a:r>
              <a:rPr lang="en-US" sz="5500" dirty="0" smtClean="0"/>
              <a:t> arthritis, crystal-induced arthritis (</a:t>
            </a:r>
            <a:r>
              <a:rPr lang="en-US" sz="5500" dirty="0" err="1" smtClean="0"/>
              <a:t>eg</a:t>
            </a:r>
            <a:r>
              <a:rPr lang="en-US" sz="5500" dirty="0" smtClean="0"/>
              <a:t>, gout, </a:t>
            </a:r>
            <a:r>
              <a:rPr lang="en-US" sz="5500" dirty="0" err="1" smtClean="0"/>
              <a:t>pseudogout</a:t>
            </a:r>
            <a:r>
              <a:rPr lang="en-US" sz="5500" dirty="0" smtClean="0"/>
              <a:t>), or </a:t>
            </a:r>
            <a:r>
              <a:rPr lang="en-US" sz="5500" dirty="0" err="1" smtClean="0"/>
              <a:t>spondyloarthritis</a:t>
            </a:r>
            <a:r>
              <a:rPr lang="en-US" sz="5500" dirty="0" smtClean="0"/>
              <a:t>. </a:t>
            </a:r>
          </a:p>
          <a:p>
            <a:pPr lvl="1">
              <a:buFont typeface="Wingdings" pitchFamily="2" charset="2"/>
              <a:buChar char="Ø"/>
            </a:pPr>
            <a:r>
              <a:rPr lang="tr-TR" sz="5500" b="1" dirty="0" smtClean="0">
                <a:solidFill>
                  <a:srgbClr val="FF0000"/>
                </a:solidFill>
              </a:rPr>
              <a:t>S</a:t>
            </a:r>
            <a:r>
              <a:rPr lang="en-US" sz="5500" b="1" dirty="0" err="1" smtClean="0">
                <a:solidFill>
                  <a:srgbClr val="FF0000"/>
                </a:solidFill>
              </a:rPr>
              <a:t>eptic</a:t>
            </a:r>
            <a:r>
              <a:rPr lang="en-US" sz="5500" b="1" dirty="0" smtClean="0">
                <a:solidFill>
                  <a:srgbClr val="FF0000"/>
                </a:solidFill>
              </a:rPr>
              <a:t> </a:t>
            </a:r>
            <a:r>
              <a:rPr lang="tr-TR" sz="5500" b="1" dirty="0" smtClean="0">
                <a:solidFill>
                  <a:srgbClr val="FF0000"/>
                </a:solidFill>
              </a:rPr>
              <a:t> </a:t>
            </a:r>
            <a:r>
              <a:rPr lang="tr-TR" sz="5500" b="1" dirty="0" err="1" smtClean="0">
                <a:solidFill>
                  <a:srgbClr val="FF0000"/>
                </a:solidFill>
              </a:rPr>
              <a:t>synovial</a:t>
            </a:r>
            <a:r>
              <a:rPr lang="tr-TR" sz="5500" b="1" dirty="0" smtClean="0">
                <a:solidFill>
                  <a:srgbClr val="FF0000"/>
                </a:solidFill>
              </a:rPr>
              <a:t> </a:t>
            </a:r>
            <a:r>
              <a:rPr lang="tr-TR" sz="5500" b="1" dirty="0" err="1" smtClean="0">
                <a:solidFill>
                  <a:srgbClr val="FF0000"/>
                </a:solidFill>
              </a:rPr>
              <a:t>fluid</a:t>
            </a:r>
            <a:endParaRPr lang="tr-TR" sz="5500" b="1" dirty="0" smtClean="0">
              <a:solidFill>
                <a:srgbClr val="FF0000"/>
              </a:solidFill>
            </a:endParaRPr>
          </a:p>
          <a:p>
            <a:pPr>
              <a:buNone/>
            </a:pPr>
            <a:r>
              <a:rPr lang="tr-TR" sz="5500" dirty="0" smtClean="0"/>
              <a:t>	</a:t>
            </a:r>
            <a:r>
              <a:rPr lang="en-US" sz="5500" dirty="0" smtClean="0"/>
              <a:t>Septic effusions may be due to bacteria, </a:t>
            </a:r>
            <a:r>
              <a:rPr lang="en-US" sz="5500" dirty="0" err="1" smtClean="0"/>
              <a:t>mycobacteria</a:t>
            </a:r>
            <a:r>
              <a:rPr lang="tr-TR" sz="5500" dirty="0" smtClean="0"/>
              <a:t> (</a:t>
            </a:r>
            <a:r>
              <a:rPr lang="tr-TR" sz="5500" dirty="0" err="1" smtClean="0"/>
              <a:t>tuberculosis</a:t>
            </a:r>
            <a:r>
              <a:rPr lang="tr-TR" sz="5500" dirty="0" smtClean="0"/>
              <a:t>)</a:t>
            </a:r>
            <a:r>
              <a:rPr lang="en-US" sz="5500" dirty="0" smtClean="0"/>
              <a:t>, or fungus. </a:t>
            </a:r>
          </a:p>
          <a:p>
            <a:pPr lvl="1">
              <a:buFont typeface="Wingdings" pitchFamily="2" charset="2"/>
              <a:buChar char="Ø"/>
            </a:pPr>
            <a:r>
              <a:rPr lang="en-US" sz="5500" b="1" dirty="0" smtClean="0">
                <a:solidFill>
                  <a:srgbClr val="FF0000"/>
                </a:solidFill>
              </a:rPr>
              <a:t>Hemorrhagic</a:t>
            </a:r>
            <a:r>
              <a:rPr lang="tr-TR" sz="5500" b="1" dirty="0" smtClean="0">
                <a:solidFill>
                  <a:srgbClr val="FF0000"/>
                </a:solidFill>
              </a:rPr>
              <a:t> </a:t>
            </a:r>
            <a:r>
              <a:rPr lang="tr-TR" sz="5500" b="1" dirty="0" err="1" smtClean="0">
                <a:solidFill>
                  <a:srgbClr val="FF0000"/>
                </a:solidFill>
              </a:rPr>
              <a:t>synovial</a:t>
            </a:r>
            <a:r>
              <a:rPr lang="tr-TR" sz="5500" b="1" dirty="0" smtClean="0">
                <a:solidFill>
                  <a:srgbClr val="FF0000"/>
                </a:solidFill>
              </a:rPr>
              <a:t> </a:t>
            </a:r>
            <a:r>
              <a:rPr lang="tr-TR" sz="5500" b="1" dirty="0" err="1" smtClean="0">
                <a:solidFill>
                  <a:srgbClr val="FF0000"/>
                </a:solidFill>
              </a:rPr>
              <a:t>fluid</a:t>
            </a:r>
            <a:r>
              <a:rPr lang="en-US" sz="5500" b="1" dirty="0" smtClean="0">
                <a:solidFill>
                  <a:srgbClr val="FF0000"/>
                </a:solidFill>
              </a:rPr>
              <a:t> </a:t>
            </a:r>
            <a:endParaRPr lang="tr-TR" sz="5500" b="1" dirty="0" smtClean="0">
              <a:solidFill>
                <a:srgbClr val="FF0000"/>
              </a:solidFill>
            </a:endParaRPr>
          </a:p>
          <a:p>
            <a:pPr>
              <a:buNone/>
            </a:pPr>
            <a:r>
              <a:rPr lang="tr-TR" sz="5500" dirty="0" smtClean="0"/>
              <a:t>	</a:t>
            </a:r>
            <a:r>
              <a:rPr lang="en-US" sz="5500" dirty="0" smtClean="0"/>
              <a:t> Large numbers of red blood cells give synovial fluid the appearance of being hemorrhagic. They may be due to hemophilia, anticoagulation or other hemorrhagic diathesis, trauma (with or without fracture), neuropathic </a:t>
            </a:r>
            <a:r>
              <a:rPr lang="en-US" sz="5500" dirty="0" err="1" smtClean="0"/>
              <a:t>arthropathy</a:t>
            </a:r>
            <a:r>
              <a:rPr lang="en-US" sz="5500" dirty="0" smtClean="0"/>
              <a:t>, and tumor (including pigmented </a:t>
            </a:r>
            <a:r>
              <a:rPr lang="en-US" sz="5500" dirty="0" err="1" smtClean="0"/>
              <a:t>villonodular</a:t>
            </a:r>
            <a:r>
              <a:rPr lang="en-US" sz="5500" dirty="0" smtClean="0"/>
              <a:t> </a:t>
            </a:r>
            <a:r>
              <a:rPr lang="en-US" sz="5500" dirty="0" err="1" smtClean="0"/>
              <a:t>synovitis</a:t>
            </a:r>
            <a:r>
              <a:rPr lang="en-US" sz="5500" dirty="0" smtClean="0"/>
              <a:t>, </a:t>
            </a:r>
            <a:r>
              <a:rPr lang="en-US" sz="5500" dirty="0" err="1" smtClean="0"/>
              <a:t>synovioma</a:t>
            </a:r>
            <a:r>
              <a:rPr lang="en-US" sz="5500" dirty="0" smtClean="0"/>
              <a:t>, </a:t>
            </a:r>
            <a:r>
              <a:rPr lang="en-US" sz="5500" dirty="0" err="1" smtClean="0"/>
              <a:t>hemangioma</a:t>
            </a:r>
            <a:r>
              <a:rPr lang="en-US" sz="5500" dirty="0" smtClean="0"/>
              <a:t>, and other benign or malignant </a:t>
            </a:r>
            <a:r>
              <a:rPr lang="en-US" sz="5500" dirty="0" err="1" smtClean="0"/>
              <a:t>neoplasms</a:t>
            </a:r>
            <a:r>
              <a:rPr lang="en-US" sz="5500" dirty="0" smtClean="0"/>
              <a:t>)</a:t>
            </a:r>
          </a:p>
          <a:p>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synovial fluid analysis ile ilgili görsel sonucu"/>
          <p:cNvPicPr>
            <a:picLocks noChangeAspect="1" noChangeArrowheads="1"/>
          </p:cNvPicPr>
          <p:nvPr/>
        </p:nvPicPr>
        <p:blipFill>
          <a:blip r:embed="rId2" cstate="print"/>
          <a:srcRect/>
          <a:stretch>
            <a:fillRect/>
          </a:stretch>
        </p:blipFill>
        <p:spPr bwMode="auto">
          <a:xfrm>
            <a:off x="169584" y="3356992"/>
            <a:ext cx="8938920" cy="3312368"/>
          </a:xfrm>
          <a:prstGeom prst="rect">
            <a:avLst/>
          </a:prstGeom>
          <a:noFill/>
        </p:spPr>
      </p:pic>
      <p:pic>
        <p:nvPicPr>
          <p:cNvPr id="1029" name="Picture 5" descr="synovial fluid analysis ile ilgili görsel sonucu"/>
          <p:cNvPicPr>
            <a:picLocks noChangeAspect="1" noChangeArrowheads="1"/>
          </p:cNvPicPr>
          <p:nvPr/>
        </p:nvPicPr>
        <p:blipFill>
          <a:blip r:embed="rId3" cstate="print"/>
          <a:srcRect/>
          <a:stretch>
            <a:fillRect/>
          </a:stretch>
        </p:blipFill>
        <p:spPr bwMode="auto">
          <a:xfrm>
            <a:off x="1763688" y="116632"/>
            <a:ext cx="5976664" cy="3174417"/>
          </a:xfrm>
          <a:prstGeom prst="rect">
            <a:avLst/>
          </a:prstGeom>
          <a:noFill/>
        </p:spPr>
      </p:pic>
      <p:sp>
        <p:nvSpPr>
          <p:cNvPr id="7" name="6 Metin kutusu"/>
          <p:cNvSpPr txBox="1"/>
          <p:nvPr/>
        </p:nvSpPr>
        <p:spPr>
          <a:xfrm>
            <a:off x="4644008" y="2708920"/>
            <a:ext cx="184731" cy="369332"/>
          </a:xfrm>
          <a:prstGeom prst="rect">
            <a:avLst/>
          </a:prstGeom>
          <a:noFill/>
        </p:spPr>
        <p:txBody>
          <a:bodyPr wrap="none" rtlCol="0">
            <a:spAutoFit/>
          </a:bodyPr>
          <a:lstStyle/>
          <a:p>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solidFill>
                  <a:srgbClr val="FF0000"/>
                </a:solidFill>
              </a:rPr>
              <a:t>Crystal</a:t>
            </a:r>
            <a:r>
              <a:rPr lang="tr-TR" dirty="0" smtClean="0">
                <a:solidFill>
                  <a:srgbClr val="FF0000"/>
                </a:solidFill>
              </a:rPr>
              <a:t> </a:t>
            </a:r>
            <a:r>
              <a:rPr lang="tr-TR" dirty="0" err="1" smtClean="0">
                <a:solidFill>
                  <a:srgbClr val="FF0000"/>
                </a:solidFill>
              </a:rPr>
              <a:t>arthritis</a:t>
            </a:r>
            <a:endParaRPr lang="tr-TR" dirty="0">
              <a:solidFill>
                <a:srgbClr val="FF0000"/>
              </a:solidFill>
            </a:endParaRPr>
          </a:p>
        </p:txBody>
      </p:sp>
      <p:sp>
        <p:nvSpPr>
          <p:cNvPr id="3" name="2 İçerik Yer Tutucusu"/>
          <p:cNvSpPr>
            <a:spLocks noGrp="1"/>
          </p:cNvSpPr>
          <p:nvPr>
            <p:ph idx="1"/>
          </p:nvPr>
        </p:nvSpPr>
        <p:spPr/>
        <p:txBody>
          <a:bodyPr>
            <a:normAutofit/>
          </a:bodyPr>
          <a:lstStyle/>
          <a:p>
            <a:r>
              <a:rPr lang="en-US" sz="2400" dirty="0" smtClean="0"/>
              <a:t>Patients suspected of </a:t>
            </a:r>
            <a:r>
              <a:rPr lang="tr-TR" sz="2400" dirty="0" err="1" smtClean="0"/>
              <a:t>calcium</a:t>
            </a:r>
            <a:r>
              <a:rPr lang="tr-TR" sz="2400" dirty="0" smtClean="0"/>
              <a:t> </a:t>
            </a:r>
            <a:r>
              <a:rPr lang="tr-TR" sz="2400" dirty="0" err="1" smtClean="0"/>
              <a:t>pyrophosphate</a:t>
            </a:r>
            <a:r>
              <a:rPr lang="tr-TR" sz="2400" dirty="0" smtClean="0"/>
              <a:t> </a:t>
            </a:r>
            <a:r>
              <a:rPr lang="tr-TR" sz="2400" dirty="0" err="1" smtClean="0"/>
              <a:t>dihydrate</a:t>
            </a:r>
            <a:r>
              <a:rPr lang="tr-TR" sz="2400" dirty="0" smtClean="0"/>
              <a:t> (</a:t>
            </a:r>
            <a:r>
              <a:rPr lang="en-US" sz="2400" dirty="0" smtClean="0"/>
              <a:t>CPPD</a:t>
            </a:r>
            <a:r>
              <a:rPr lang="tr-TR" sz="2400" dirty="0" smtClean="0"/>
              <a:t>)</a:t>
            </a:r>
            <a:r>
              <a:rPr lang="en-US" sz="2400" dirty="0" smtClean="0"/>
              <a:t> disease </a:t>
            </a:r>
            <a:r>
              <a:rPr lang="tr-TR" sz="2400" dirty="0" err="1" smtClean="0"/>
              <a:t>or</a:t>
            </a:r>
            <a:r>
              <a:rPr lang="tr-TR" sz="2400" dirty="0" smtClean="0"/>
              <a:t> </a:t>
            </a:r>
            <a:r>
              <a:rPr lang="tr-TR" sz="2400" dirty="0" err="1" smtClean="0"/>
              <a:t>gout</a:t>
            </a:r>
            <a:r>
              <a:rPr lang="tr-TR" sz="2400" dirty="0" smtClean="0"/>
              <a:t> </a:t>
            </a:r>
            <a:r>
              <a:rPr lang="en-US" sz="2400" dirty="0" smtClean="0"/>
              <a:t>should undergo </a:t>
            </a:r>
            <a:r>
              <a:rPr lang="en-US" sz="2400" dirty="0" err="1" smtClean="0"/>
              <a:t>arthrocentesis</a:t>
            </a:r>
            <a:r>
              <a:rPr lang="en-US" sz="2400" dirty="0" smtClean="0"/>
              <a:t> and synovial fluid analysis of the affected joint</a:t>
            </a:r>
            <a:r>
              <a:rPr lang="tr-TR" sz="2400" dirty="0" smtClean="0"/>
              <a:t> </a:t>
            </a:r>
            <a:r>
              <a:rPr lang="tr-TR" sz="2400" dirty="0" err="1" smtClean="0"/>
              <a:t>must</a:t>
            </a:r>
            <a:r>
              <a:rPr lang="tr-TR" sz="2400" dirty="0" smtClean="0"/>
              <a:t> be done.</a:t>
            </a:r>
          </a:p>
          <a:p>
            <a:r>
              <a:rPr lang="en-US" sz="2400" dirty="0" smtClean="0"/>
              <a:t>The reference standard for the diagnosis of CPPD </a:t>
            </a:r>
            <a:r>
              <a:rPr lang="tr-TR" sz="2400" dirty="0" smtClean="0"/>
              <a:t> </a:t>
            </a:r>
            <a:r>
              <a:rPr lang="tr-TR" sz="2400" dirty="0" err="1" smtClean="0"/>
              <a:t>and</a:t>
            </a:r>
            <a:r>
              <a:rPr lang="tr-TR" sz="2400" dirty="0" smtClean="0"/>
              <a:t> </a:t>
            </a:r>
            <a:r>
              <a:rPr lang="tr-TR" sz="2400" dirty="0" err="1" smtClean="0">
                <a:solidFill>
                  <a:srgbClr val="FF0000"/>
                </a:solidFill>
              </a:rPr>
              <a:t>gout</a:t>
            </a:r>
            <a:r>
              <a:rPr lang="tr-TR" sz="2400" dirty="0" smtClean="0"/>
              <a:t> </a:t>
            </a:r>
            <a:r>
              <a:rPr lang="tr-TR" sz="2400" dirty="0" err="1" smtClean="0"/>
              <a:t>are</a:t>
            </a:r>
            <a:r>
              <a:rPr lang="en-US" sz="2400" dirty="0" smtClean="0"/>
              <a:t> based on the identification of CPP crystals</a:t>
            </a:r>
            <a:r>
              <a:rPr lang="tr-TR" sz="2400" dirty="0" smtClean="0"/>
              <a:t> </a:t>
            </a:r>
            <a:r>
              <a:rPr lang="tr-TR" sz="2400" dirty="0" err="1" smtClean="0"/>
              <a:t>or</a:t>
            </a:r>
            <a:r>
              <a:rPr lang="tr-TR" sz="2400" dirty="0" smtClean="0"/>
              <a:t> </a:t>
            </a:r>
            <a:r>
              <a:rPr lang="en-US" sz="2400" dirty="0" smtClean="0">
                <a:solidFill>
                  <a:srgbClr val="FF0000"/>
                </a:solidFill>
              </a:rPr>
              <a:t>Monosodium </a:t>
            </a:r>
            <a:r>
              <a:rPr lang="en-US" sz="2400" dirty="0" err="1" smtClean="0">
                <a:solidFill>
                  <a:srgbClr val="FF0000"/>
                </a:solidFill>
              </a:rPr>
              <a:t>urate</a:t>
            </a:r>
            <a:r>
              <a:rPr lang="en-US" sz="2400" dirty="0" smtClean="0">
                <a:solidFill>
                  <a:srgbClr val="FF0000"/>
                </a:solidFill>
              </a:rPr>
              <a:t> crystals </a:t>
            </a:r>
            <a:r>
              <a:rPr lang="tr-TR" sz="2400" dirty="0" smtClean="0">
                <a:solidFill>
                  <a:srgbClr val="FF0000"/>
                </a:solidFill>
              </a:rPr>
              <a:t> (MSU)</a:t>
            </a:r>
            <a:r>
              <a:rPr lang="en-US" sz="2400" dirty="0" smtClean="0"/>
              <a:t>in synovial fluid by  compensated polarized light microscopy</a:t>
            </a:r>
            <a:r>
              <a:rPr lang="tr-TR" sz="2400" dirty="0" smtClean="0"/>
              <a:t>.</a:t>
            </a:r>
          </a:p>
          <a:p>
            <a:endParaRPr lang="tr-TR" dirty="0" smtClean="0"/>
          </a:p>
          <a:p>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FF0000"/>
                </a:solidFill>
              </a:rPr>
              <a:t/>
            </a:r>
            <a:br>
              <a:rPr lang="tr-TR" b="1" dirty="0" smtClean="0">
                <a:solidFill>
                  <a:srgbClr val="FF0000"/>
                </a:solidFill>
              </a:rPr>
            </a:br>
            <a:r>
              <a:rPr lang="tr-TR" b="1" dirty="0" err="1" smtClean="0">
                <a:solidFill>
                  <a:srgbClr val="FF0000"/>
                </a:solidFill>
              </a:rPr>
              <a:t>Uric</a:t>
            </a:r>
            <a:r>
              <a:rPr lang="tr-TR" b="1" dirty="0" smtClean="0">
                <a:solidFill>
                  <a:srgbClr val="FF0000"/>
                </a:solidFill>
              </a:rPr>
              <a:t> </a:t>
            </a:r>
            <a:r>
              <a:rPr lang="tr-TR" b="1" dirty="0" err="1" smtClean="0">
                <a:solidFill>
                  <a:srgbClr val="FF0000"/>
                </a:solidFill>
              </a:rPr>
              <a:t>acid</a:t>
            </a:r>
            <a:r>
              <a:rPr lang="tr-TR" b="1" dirty="0" smtClean="0">
                <a:solidFill>
                  <a:srgbClr val="FF0000"/>
                </a:solidFill>
              </a:rPr>
              <a:t> </a:t>
            </a:r>
            <a:r>
              <a:rPr lang="tr-TR" b="1" dirty="0" err="1" smtClean="0">
                <a:solidFill>
                  <a:srgbClr val="FF0000"/>
                </a:solidFill>
              </a:rPr>
              <a:t>and</a:t>
            </a:r>
            <a:r>
              <a:rPr lang="tr-TR" b="1" dirty="0" smtClean="0">
                <a:solidFill>
                  <a:srgbClr val="FF0000"/>
                </a:solidFill>
              </a:rPr>
              <a:t> </a:t>
            </a:r>
            <a:r>
              <a:rPr lang="tr-TR" b="1" dirty="0" err="1" smtClean="0">
                <a:solidFill>
                  <a:srgbClr val="FF0000"/>
                </a:solidFill>
              </a:rPr>
              <a:t>Gout</a:t>
            </a:r>
            <a:r>
              <a:rPr lang="tr-TR" b="1" dirty="0" smtClean="0">
                <a:solidFill>
                  <a:srgbClr val="FF0000"/>
                </a:solidFill>
              </a:rPr>
              <a:t/>
            </a:r>
            <a:br>
              <a:rPr lang="tr-TR" b="1" dirty="0" smtClean="0">
                <a:solidFill>
                  <a:srgbClr val="FF0000"/>
                </a:solidFill>
              </a:rPr>
            </a:br>
            <a:endParaRPr lang="tr-TR" dirty="0">
              <a:solidFill>
                <a:srgbClr val="FF0000"/>
              </a:solidFill>
            </a:endParaRPr>
          </a:p>
        </p:txBody>
      </p:sp>
      <p:sp>
        <p:nvSpPr>
          <p:cNvPr id="3" name="2 İçerik Yer Tutucusu"/>
          <p:cNvSpPr>
            <a:spLocks noGrp="1"/>
          </p:cNvSpPr>
          <p:nvPr>
            <p:ph idx="1"/>
          </p:nvPr>
        </p:nvSpPr>
        <p:spPr/>
        <p:txBody>
          <a:bodyPr>
            <a:normAutofit fontScale="77500" lnSpcReduction="20000"/>
          </a:bodyPr>
          <a:lstStyle/>
          <a:p>
            <a:r>
              <a:rPr lang="en-US" dirty="0" smtClean="0"/>
              <a:t>Uric </a:t>
            </a:r>
            <a:r>
              <a:rPr lang="en-US" dirty="0"/>
              <a:t>acid measurement is commonly included in the workup of </a:t>
            </a:r>
            <a:r>
              <a:rPr lang="en-US" dirty="0" smtClean="0"/>
              <a:t>patients</a:t>
            </a:r>
            <a:r>
              <a:rPr lang="tr-TR" dirty="0" smtClean="0"/>
              <a:t> </a:t>
            </a:r>
            <a:r>
              <a:rPr lang="en-US" dirty="0" smtClean="0"/>
              <a:t>with </a:t>
            </a:r>
            <a:r>
              <a:rPr lang="en-US" dirty="0"/>
              <a:t>arthritis, and levels are elevated in 90% of patients with gout. </a:t>
            </a:r>
            <a:endParaRPr lang="tr-TR" dirty="0" smtClean="0"/>
          </a:p>
          <a:p>
            <a:r>
              <a:rPr lang="en-US" dirty="0" smtClean="0"/>
              <a:t>Gout is a disease resulting from the deposition of </a:t>
            </a:r>
            <a:r>
              <a:rPr lang="en-US" dirty="0" smtClean="0">
                <a:solidFill>
                  <a:srgbClr val="FF0000"/>
                </a:solidFill>
              </a:rPr>
              <a:t>monosodium </a:t>
            </a:r>
            <a:r>
              <a:rPr lang="en-US" dirty="0" err="1" smtClean="0">
                <a:solidFill>
                  <a:srgbClr val="FF0000"/>
                </a:solidFill>
              </a:rPr>
              <a:t>urate</a:t>
            </a:r>
            <a:r>
              <a:rPr lang="en-US" dirty="0" smtClean="0">
                <a:solidFill>
                  <a:srgbClr val="FF0000"/>
                </a:solidFill>
              </a:rPr>
              <a:t> crystals</a:t>
            </a:r>
            <a:r>
              <a:rPr lang="tr-TR" dirty="0" smtClean="0">
                <a:solidFill>
                  <a:srgbClr val="FF0000"/>
                </a:solidFill>
              </a:rPr>
              <a:t> (MSU) </a:t>
            </a:r>
            <a:r>
              <a:rPr lang="en-US" dirty="0" smtClean="0">
                <a:solidFill>
                  <a:srgbClr val="FF0000"/>
                </a:solidFill>
              </a:rPr>
              <a:t> </a:t>
            </a:r>
            <a:r>
              <a:rPr lang="en-US" dirty="0" smtClean="0"/>
              <a:t>in synovial fluid and other tissues or the formation of uric acid stones in the kidney. </a:t>
            </a:r>
            <a:endParaRPr lang="tr-TR" dirty="0" smtClean="0"/>
          </a:p>
          <a:p>
            <a:r>
              <a:rPr lang="en-US" dirty="0" smtClean="0"/>
              <a:t>Although the prevalence of gout is equal in men and women, men are six times more likely to have serum uric acid concentrations above 7 mg per </a:t>
            </a:r>
            <a:r>
              <a:rPr lang="en-US" dirty="0" err="1" smtClean="0"/>
              <a:t>dL</a:t>
            </a:r>
            <a:r>
              <a:rPr lang="tr-TR" dirty="0" smtClean="0"/>
              <a:t>.</a:t>
            </a:r>
            <a:r>
              <a:rPr lang="en-US" dirty="0" smtClean="0"/>
              <a:t> </a:t>
            </a:r>
            <a:endParaRPr lang="tr-TR" dirty="0" smtClean="0"/>
          </a:p>
          <a:p>
            <a:r>
              <a:rPr lang="en-US" dirty="0" smtClean="0"/>
              <a:t>Yet healthy</a:t>
            </a:r>
            <a:r>
              <a:rPr lang="tr-TR" dirty="0" smtClean="0"/>
              <a:t> </a:t>
            </a:r>
            <a:r>
              <a:rPr lang="en-US" dirty="0" smtClean="0"/>
              <a:t>people </a:t>
            </a:r>
            <a:r>
              <a:rPr lang="en-US" dirty="0"/>
              <a:t>can have elevated levels as well, and the definitive diagnosis of </a:t>
            </a:r>
            <a:r>
              <a:rPr lang="en-US" dirty="0" smtClean="0"/>
              <a:t>gout</a:t>
            </a:r>
            <a:r>
              <a:rPr lang="tr-TR" dirty="0" smtClean="0"/>
              <a:t> </a:t>
            </a:r>
            <a:r>
              <a:rPr lang="en-US" dirty="0" smtClean="0"/>
              <a:t>depends </a:t>
            </a:r>
            <a:r>
              <a:rPr lang="en-US" dirty="0"/>
              <a:t>on demonstration of uric acid </a:t>
            </a:r>
            <a:r>
              <a:rPr lang="en-US" dirty="0" smtClean="0"/>
              <a:t>crystals</a:t>
            </a:r>
            <a:r>
              <a:rPr lang="en-US" dirty="0" smtClean="0">
                <a:solidFill>
                  <a:srgbClr val="FF0000"/>
                </a:solidFill>
              </a:rPr>
              <a:t> </a:t>
            </a:r>
            <a:r>
              <a:rPr lang="tr-TR" dirty="0" smtClean="0">
                <a:solidFill>
                  <a:srgbClr val="FF0000"/>
                </a:solidFill>
              </a:rPr>
              <a:t>(MSU)</a:t>
            </a:r>
            <a:r>
              <a:rPr lang="en-US" dirty="0" smtClean="0"/>
              <a:t> </a:t>
            </a:r>
            <a:r>
              <a:rPr lang="en-US" dirty="0"/>
              <a:t>in synovial </a:t>
            </a:r>
            <a:r>
              <a:rPr lang="en-US" dirty="0" smtClean="0"/>
              <a:t>fluid.</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51520" y="188640"/>
            <a:ext cx="4267248" cy="3199059"/>
          </a:xfrm>
          <a:prstGeom prst="rect">
            <a:avLst/>
          </a:prstGeom>
          <a:noFill/>
          <a:ln w="9525">
            <a:noFill/>
            <a:miter lim="800000"/>
            <a:headEnd/>
            <a:tailEnd/>
          </a:ln>
        </p:spPr>
      </p:pic>
      <p:sp>
        <p:nvSpPr>
          <p:cNvPr id="3" name="2 Dikdörtgen"/>
          <p:cNvSpPr/>
          <p:nvPr/>
        </p:nvSpPr>
        <p:spPr>
          <a:xfrm>
            <a:off x="1060511" y="3429000"/>
            <a:ext cx="2575385" cy="307777"/>
          </a:xfrm>
          <a:prstGeom prst="rect">
            <a:avLst/>
          </a:prstGeom>
        </p:spPr>
        <p:txBody>
          <a:bodyPr wrap="none">
            <a:spAutoFit/>
          </a:bodyPr>
          <a:lstStyle/>
          <a:p>
            <a:r>
              <a:rPr lang="en-US" sz="1400" dirty="0"/>
              <a:t>Uric acid crystals in synovial fluid</a:t>
            </a:r>
            <a:endParaRPr lang="tr-TR" sz="1400" dirty="0"/>
          </a:p>
        </p:txBody>
      </p:sp>
      <p:sp>
        <p:nvSpPr>
          <p:cNvPr id="4" name="3 Dikdörtgen"/>
          <p:cNvSpPr/>
          <p:nvPr/>
        </p:nvSpPr>
        <p:spPr>
          <a:xfrm>
            <a:off x="4572000" y="260648"/>
            <a:ext cx="4572000" cy="5509200"/>
          </a:xfrm>
          <a:prstGeom prst="rect">
            <a:avLst/>
          </a:prstGeom>
        </p:spPr>
        <p:txBody>
          <a:bodyPr>
            <a:spAutoFit/>
          </a:bodyPr>
          <a:lstStyle/>
          <a:p>
            <a:pPr>
              <a:buFont typeface="Wingdings" pitchFamily="2" charset="2"/>
              <a:buChar char="Ø"/>
            </a:pPr>
            <a:endParaRPr lang="tr-TR" sz="1600" dirty="0" smtClean="0"/>
          </a:p>
          <a:p>
            <a:pPr>
              <a:buFont typeface="Wingdings" pitchFamily="2" charset="2"/>
              <a:buChar char="Ø"/>
            </a:pPr>
            <a:r>
              <a:rPr lang="en-US" sz="1600" dirty="0" smtClean="0"/>
              <a:t>Several </a:t>
            </a:r>
            <a:r>
              <a:rPr lang="en-US" sz="1600" dirty="0"/>
              <a:t>classes of crystalline material are found in the joints</a:t>
            </a:r>
            <a:r>
              <a:rPr lang="en-US" sz="1600" dirty="0" smtClean="0"/>
              <a:t>,</a:t>
            </a:r>
            <a:r>
              <a:rPr lang="en-US" sz="1600" dirty="0"/>
              <a:t> </a:t>
            </a:r>
            <a:endParaRPr lang="tr-TR" sz="1600" dirty="0" smtClean="0"/>
          </a:p>
          <a:p>
            <a:pPr>
              <a:buFont typeface="Wingdings" pitchFamily="2" charset="2"/>
              <a:buChar char="Ø"/>
            </a:pPr>
            <a:r>
              <a:rPr lang="en-US" sz="1600" dirty="0" smtClean="0"/>
              <a:t>Monosodium </a:t>
            </a:r>
            <a:r>
              <a:rPr lang="en-US" sz="1600" dirty="0" err="1"/>
              <a:t>urate</a:t>
            </a:r>
            <a:r>
              <a:rPr lang="en-US" sz="1600" dirty="0"/>
              <a:t> monohydrate (MSU) crystals are needle-shaped, 5 </a:t>
            </a:r>
            <a:r>
              <a:rPr lang="en-US" sz="1600" dirty="0" smtClean="0"/>
              <a:t>to</a:t>
            </a:r>
            <a:r>
              <a:rPr lang="tr-TR" sz="1600" dirty="0" smtClean="0"/>
              <a:t> </a:t>
            </a:r>
            <a:r>
              <a:rPr lang="en-US" sz="1600" dirty="0" smtClean="0"/>
              <a:t>30 </a:t>
            </a:r>
            <a:r>
              <a:rPr lang="en-US" sz="1600" dirty="0" err="1"/>
              <a:t>μm</a:t>
            </a:r>
            <a:r>
              <a:rPr lang="en-US" sz="1600" dirty="0"/>
              <a:t> in length, and highly </a:t>
            </a:r>
            <a:r>
              <a:rPr lang="en-US" sz="1600" dirty="0" err="1"/>
              <a:t>birefringent</a:t>
            </a:r>
            <a:r>
              <a:rPr lang="en-US" sz="1600" dirty="0" smtClean="0"/>
              <a:t>.</a:t>
            </a:r>
            <a:r>
              <a:rPr lang="en-US" sz="1600" dirty="0"/>
              <a:t> </a:t>
            </a:r>
            <a:endParaRPr lang="tr-TR" sz="1600" dirty="0" smtClean="0"/>
          </a:p>
          <a:p>
            <a:pPr>
              <a:buFont typeface="Wingdings" pitchFamily="2" charset="2"/>
              <a:buChar char="Ø"/>
            </a:pPr>
            <a:r>
              <a:rPr lang="en-US" sz="1600" dirty="0" smtClean="0"/>
              <a:t>They </a:t>
            </a:r>
            <a:r>
              <a:rPr lang="en-US" sz="1600" dirty="0"/>
              <a:t>can be distinguished </a:t>
            </a:r>
            <a:r>
              <a:rPr lang="en-US" sz="1600" dirty="0" smtClean="0"/>
              <a:t>from</a:t>
            </a:r>
            <a:r>
              <a:rPr lang="tr-TR" sz="1600" dirty="0" smtClean="0"/>
              <a:t> </a:t>
            </a:r>
            <a:r>
              <a:rPr lang="en-US" sz="1600" dirty="0" smtClean="0"/>
              <a:t>other crystals</a:t>
            </a:r>
            <a:endParaRPr lang="tr-TR" sz="1600" dirty="0" smtClean="0"/>
          </a:p>
          <a:p>
            <a:r>
              <a:rPr lang="en-US" sz="1600" dirty="0" smtClean="0"/>
              <a:t>by </a:t>
            </a:r>
            <a:r>
              <a:rPr lang="en-US" sz="1600" dirty="0"/>
              <a:t>their properties in polarized light with an interference </a:t>
            </a:r>
            <a:r>
              <a:rPr lang="en-US" sz="1600" dirty="0" smtClean="0"/>
              <a:t>plate</a:t>
            </a:r>
            <a:r>
              <a:rPr lang="tr-TR" sz="1600" dirty="0" smtClean="0"/>
              <a:t> in </a:t>
            </a:r>
            <a:r>
              <a:rPr lang="tr-TR" sz="1600" dirty="0" err="1"/>
              <a:t>the</a:t>
            </a:r>
            <a:r>
              <a:rPr lang="tr-TR" sz="1600" dirty="0"/>
              <a:t> </a:t>
            </a:r>
            <a:r>
              <a:rPr lang="tr-TR" sz="1600" dirty="0" err="1"/>
              <a:t>system</a:t>
            </a:r>
            <a:r>
              <a:rPr lang="tr-TR" sz="1600" dirty="0" smtClean="0"/>
              <a:t>.</a:t>
            </a:r>
          </a:p>
          <a:p>
            <a:pPr>
              <a:buFont typeface="Wingdings" pitchFamily="2" charset="2"/>
              <a:buChar char="Ø"/>
            </a:pPr>
            <a:r>
              <a:rPr lang="tr-TR" sz="1600" dirty="0" smtClean="0"/>
              <a:t>U</a:t>
            </a:r>
            <a:r>
              <a:rPr lang="en-US" sz="1600" dirty="0" smtClean="0"/>
              <a:t>rate </a:t>
            </a:r>
            <a:r>
              <a:rPr lang="en-US" sz="1600" dirty="0"/>
              <a:t>crystals appear either yellow or blue depending on </a:t>
            </a:r>
            <a:r>
              <a:rPr lang="en-US" sz="1600" dirty="0" smtClean="0"/>
              <a:t>the</a:t>
            </a:r>
            <a:r>
              <a:rPr lang="tr-TR" sz="1600" dirty="0" smtClean="0"/>
              <a:t> </a:t>
            </a:r>
            <a:r>
              <a:rPr lang="en-US" sz="1600" dirty="0" smtClean="0"/>
              <a:t>direction </a:t>
            </a:r>
            <a:r>
              <a:rPr lang="en-US" sz="1600" dirty="0"/>
              <a:t>of their long axis of the polarizer; </a:t>
            </a:r>
            <a:r>
              <a:rPr lang="en-US" sz="1600" dirty="0" smtClean="0"/>
              <a:t>when</a:t>
            </a:r>
            <a:r>
              <a:rPr lang="tr-TR" sz="1600" dirty="0"/>
              <a:t> </a:t>
            </a:r>
            <a:r>
              <a:rPr lang="en-US" sz="1600" dirty="0" smtClean="0"/>
              <a:t>the </a:t>
            </a:r>
            <a:r>
              <a:rPr lang="en-US" sz="1600" dirty="0"/>
              <a:t>long axis of the </a:t>
            </a:r>
            <a:r>
              <a:rPr lang="en-US" sz="1600" dirty="0" smtClean="0"/>
              <a:t>polarizer</a:t>
            </a:r>
            <a:r>
              <a:rPr lang="tr-TR" sz="1600" dirty="0" smtClean="0"/>
              <a:t> </a:t>
            </a:r>
            <a:r>
              <a:rPr lang="en-US" sz="1600" dirty="0" smtClean="0"/>
              <a:t>is </a:t>
            </a:r>
            <a:r>
              <a:rPr lang="en-US" sz="1600" dirty="0"/>
              <a:t>parallel to the long axis of the MSU crystal, the crystal will be yellow</a:t>
            </a:r>
            <a:r>
              <a:rPr lang="en-US" sz="1600" dirty="0" smtClean="0"/>
              <a:t>.</a:t>
            </a:r>
            <a:endParaRPr lang="tr-TR" sz="1600" dirty="0" smtClean="0"/>
          </a:p>
          <a:p>
            <a:endParaRPr lang="en-US" sz="1600" dirty="0"/>
          </a:p>
          <a:p>
            <a:endParaRPr lang="tr-TR" sz="1600" dirty="0" smtClean="0"/>
          </a:p>
          <a:p>
            <a:pPr>
              <a:buFont typeface="Wingdings" pitchFamily="2" charset="2"/>
              <a:buChar char="Ø"/>
            </a:pPr>
            <a:r>
              <a:rPr lang="tr-TR" sz="1600" dirty="0" err="1" smtClean="0"/>
              <a:t>Other</a:t>
            </a:r>
            <a:r>
              <a:rPr lang="tr-TR" sz="1600" dirty="0" smtClean="0"/>
              <a:t> </a:t>
            </a:r>
            <a:r>
              <a:rPr lang="tr-TR" sz="1600" dirty="0" err="1"/>
              <a:t>crystals</a:t>
            </a:r>
            <a:r>
              <a:rPr lang="tr-TR" sz="1600" dirty="0"/>
              <a:t> (e.g., </a:t>
            </a:r>
            <a:r>
              <a:rPr lang="tr-TR" sz="1600" dirty="0" err="1"/>
              <a:t>calcium</a:t>
            </a:r>
            <a:r>
              <a:rPr lang="tr-TR" sz="1600" dirty="0"/>
              <a:t> </a:t>
            </a:r>
            <a:r>
              <a:rPr lang="tr-TR" sz="1600" dirty="0" err="1"/>
              <a:t>pyrophosphate</a:t>
            </a:r>
            <a:r>
              <a:rPr lang="tr-TR" sz="1600" dirty="0"/>
              <a:t> </a:t>
            </a:r>
            <a:r>
              <a:rPr lang="tr-TR" sz="1600" dirty="0" err="1"/>
              <a:t>dihydrate</a:t>
            </a:r>
            <a:r>
              <a:rPr lang="tr-TR" sz="1600" dirty="0"/>
              <a:t> [CPPD] </a:t>
            </a:r>
            <a:r>
              <a:rPr lang="tr-TR" sz="1600" dirty="0" err="1"/>
              <a:t>crystals</a:t>
            </a:r>
            <a:r>
              <a:rPr lang="tr-TR" sz="1600" dirty="0"/>
              <a:t>) </a:t>
            </a:r>
            <a:r>
              <a:rPr lang="tr-TR" sz="1600" dirty="0" err="1" smtClean="0"/>
              <a:t>are</a:t>
            </a:r>
            <a:r>
              <a:rPr lang="tr-TR" sz="1600" dirty="0" smtClean="0"/>
              <a:t> </a:t>
            </a:r>
            <a:r>
              <a:rPr lang="en-US" sz="1600" dirty="0" smtClean="0"/>
              <a:t>also </a:t>
            </a:r>
            <a:r>
              <a:rPr lang="en-US" sz="1600" dirty="0"/>
              <a:t>yellow and blue, but the direction of the long axis of yellow- </a:t>
            </a:r>
            <a:r>
              <a:rPr lang="en-US" sz="1600" dirty="0" smtClean="0"/>
              <a:t>and</a:t>
            </a:r>
            <a:r>
              <a:rPr lang="tr-TR" sz="1600" dirty="0" smtClean="0"/>
              <a:t> </a:t>
            </a:r>
            <a:r>
              <a:rPr lang="en-US" sz="1600" dirty="0" smtClean="0"/>
              <a:t>blue-appearing </a:t>
            </a:r>
            <a:r>
              <a:rPr lang="en-US" sz="1600" dirty="0"/>
              <a:t>crystals is reversed. </a:t>
            </a:r>
            <a:r>
              <a:rPr lang="tr-TR" sz="1600" b="1" dirty="0" smtClean="0">
                <a:solidFill>
                  <a:srgbClr val="FF0000"/>
                </a:solidFill>
              </a:rPr>
              <a:t>CPP </a:t>
            </a:r>
            <a:r>
              <a:rPr lang="tr-TR" sz="1600" b="1" dirty="0" err="1" smtClean="0">
                <a:solidFill>
                  <a:srgbClr val="FF0000"/>
                </a:solidFill>
              </a:rPr>
              <a:t>crystal</a:t>
            </a:r>
            <a:r>
              <a:rPr lang="tr-TR" sz="1600" b="1" dirty="0" smtClean="0">
                <a:solidFill>
                  <a:srgbClr val="FF0000"/>
                </a:solidFill>
              </a:rPr>
              <a:t> </a:t>
            </a:r>
            <a:r>
              <a:rPr lang="tr-TR" sz="1600" b="1" dirty="0" err="1" smtClean="0">
                <a:solidFill>
                  <a:srgbClr val="FF0000"/>
                </a:solidFill>
              </a:rPr>
              <a:t>showing</a:t>
            </a:r>
            <a:r>
              <a:rPr lang="tr-TR" sz="1600" b="1" dirty="0" smtClean="0">
                <a:solidFill>
                  <a:srgbClr val="FF0000"/>
                </a:solidFill>
              </a:rPr>
              <a:t> </a:t>
            </a:r>
            <a:r>
              <a:rPr lang="tr-TR" sz="1600" b="1" dirty="0" err="1" smtClean="0">
                <a:solidFill>
                  <a:srgbClr val="FF0000"/>
                </a:solidFill>
              </a:rPr>
              <a:t>weakly</a:t>
            </a:r>
            <a:r>
              <a:rPr lang="tr-TR" sz="1600" b="1" dirty="0" smtClean="0">
                <a:solidFill>
                  <a:srgbClr val="FF0000"/>
                </a:solidFill>
              </a:rPr>
              <a:t> </a:t>
            </a:r>
            <a:r>
              <a:rPr lang="tr-TR" sz="1600" b="1" dirty="0" err="1" smtClean="0">
                <a:solidFill>
                  <a:srgbClr val="FF0000"/>
                </a:solidFill>
              </a:rPr>
              <a:t>positive</a:t>
            </a:r>
            <a:r>
              <a:rPr lang="tr-TR" sz="1600" b="1" dirty="0" smtClean="0">
                <a:solidFill>
                  <a:srgbClr val="FF0000"/>
                </a:solidFill>
              </a:rPr>
              <a:t> </a:t>
            </a:r>
            <a:r>
              <a:rPr lang="tr-TR" sz="1600" b="1" dirty="0" err="1" smtClean="0">
                <a:solidFill>
                  <a:srgbClr val="FF0000"/>
                </a:solidFill>
              </a:rPr>
              <a:t>birefringence</a:t>
            </a:r>
            <a:r>
              <a:rPr lang="tr-TR" sz="1600" b="1" dirty="0" smtClean="0">
                <a:solidFill>
                  <a:srgbClr val="FF0000"/>
                </a:solidFill>
              </a:rPr>
              <a:t> in </a:t>
            </a:r>
            <a:r>
              <a:rPr lang="tr-TR" sz="1600" b="1" dirty="0" err="1" smtClean="0">
                <a:solidFill>
                  <a:srgbClr val="FF0000"/>
                </a:solidFill>
              </a:rPr>
              <a:t>compensated</a:t>
            </a:r>
            <a:r>
              <a:rPr lang="tr-TR" sz="1600" b="1" dirty="0" smtClean="0">
                <a:solidFill>
                  <a:srgbClr val="FF0000"/>
                </a:solidFill>
              </a:rPr>
              <a:t> </a:t>
            </a:r>
            <a:r>
              <a:rPr lang="tr-TR" sz="1600" b="1" dirty="0" err="1" smtClean="0">
                <a:solidFill>
                  <a:srgbClr val="FF0000"/>
                </a:solidFill>
              </a:rPr>
              <a:t>polarized</a:t>
            </a:r>
            <a:r>
              <a:rPr lang="tr-TR" sz="1600" b="1" dirty="0" smtClean="0">
                <a:solidFill>
                  <a:srgbClr val="FF0000"/>
                </a:solidFill>
              </a:rPr>
              <a:t> </a:t>
            </a:r>
            <a:r>
              <a:rPr lang="tr-TR" sz="1600" b="1" dirty="0" err="1" smtClean="0">
                <a:solidFill>
                  <a:srgbClr val="FF0000"/>
                </a:solidFill>
              </a:rPr>
              <a:t>light</a:t>
            </a:r>
            <a:r>
              <a:rPr lang="tr-TR" sz="1600" b="1" dirty="0" smtClean="0">
                <a:solidFill>
                  <a:srgbClr val="FF0000"/>
                </a:solidFill>
              </a:rPr>
              <a:t> </a:t>
            </a:r>
            <a:r>
              <a:rPr lang="tr-TR" sz="1600" b="1" dirty="0" err="1" smtClean="0">
                <a:solidFill>
                  <a:srgbClr val="FF0000"/>
                </a:solidFill>
              </a:rPr>
              <a:t>microscopy</a:t>
            </a:r>
            <a:r>
              <a:rPr lang="tr-TR" sz="1600" b="1" dirty="0" smtClean="0">
                <a:solidFill>
                  <a:srgbClr val="FF0000"/>
                </a:solidFill>
              </a:rPr>
              <a:t>.</a:t>
            </a:r>
            <a:endParaRPr lang="tr-TR" sz="1600" b="1" dirty="0">
              <a:solidFill>
                <a:srgbClr val="FF0000"/>
              </a:solidFill>
            </a:endParaRPr>
          </a:p>
        </p:txBody>
      </p:sp>
      <p:pic>
        <p:nvPicPr>
          <p:cNvPr id="1027" name="Picture 3"/>
          <p:cNvPicPr>
            <a:picLocks noChangeAspect="1" noChangeArrowheads="1"/>
          </p:cNvPicPr>
          <p:nvPr/>
        </p:nvPicPr>
        <p:blipFill>
          <a:blip r:embed="rId4" cstate="print"/>
          <a:srcRect/>
          <a:stretch>
            <a:fillRect/>
          </a:stretch>
        </p:blipFill>
        <p:spPr bwMode="auto">
          <a:xfrm>
            <a:off x="395536" y="3825577"/>
            <a:ext cx="3695700" cy="2771775"/>
          </a:xfrm>
          <a:prstGeom prst="rect">
            <a:avLst/>
          </a:prstGeom>
          <a:noFill/>
          <a:ln w="9525">
            <a:noFill/>
            <a:miter lim="800000"/>
            <a:headEnd/>
            <a:tailEnd/>
          </a:ln>
        </p:spPr>
      </p:pic>
      <p:sp>
        <p:nvSpPr>
          <p:cNvPr id="6" name="5 Dikdörtgen"/>
          <p:cNvSpPr/>
          <p:nvPr/>
        </p:nvSpPr>
        <p:spPr>
          <a:xfrm>
            <a:off x="4248472" y="5787261"/>
            <a:ext cx="4572000" cy="954107"/>
          </a:xfrm>
          <a:prstGeom prst="rect">
            <a:avLst/>
          </a:prstGeom>
        </p:spPr>
        <p:txBody>
          <a:bodyPr>
            <a:spAutoFit/>
          </a:bodyPr>
          <a:lstStyle/>
          <a:p>
            <a:r>
              <a:rPr lang="en-US" sz="1400" b="1" dirty="0">
                <a:solidFill>
                  <a:srgbClr val="FF0000"/>
                </a:solidFill>
              </a:rPr>
              <a:t>Note that </a:t>
            </a:r>
            <a:r>
              <a:rPr lang="en-US" sz="1400" b="1" dirty="0" smtClean="0">
                <a:solidFill>
                  <a:srgbClr val="FF0000"/>
                </a:solidFill>
              </a:rPr>
              <a:t>the</a:t>
            </a:r>
            <a:r>
              <a:rPr lang="tr-TR" sz="1400" b="1" dirty="0" smtClean="0">
                <a:solidFill>
                  <a:srgbClr val="FF0000"/>
                </a:solidFill>
              </a:rPr>
              <a:t> CPPD</a:t>
            </a:r>
            <a:r>
              <a:rPr lang="en-US" sz="1400" b="1" dirty="0" smtClean="0">
                <a:solidFill>
                  <a:srgbClr val="FF0000"/>
                </a:solidFill>
              </a:rPr>
              <a:t> </a:t>
            </a:r>
            <a:r>
              <a:rPr lang="en-US" sz="1400" b="1" dirty="0">
                <a:solidFill>
                  <a:srgbClr val="FF0000"/>
                </a:solidFill>
              </a:rPr>
              <a:t>crystals appear duller and that</a:t>
            </a:r>
          </a:p>
          <a:p>
            <a:r>
              <a:rPr lang="en-US" sz="1400" b="1" dirty="0">
                <a:solidFill>
                  <a:srgbClr val="FF0000"/>
                </a:solidFill>
              </a:rPr>
              <a:t>the apparent color of the crystal is the </a:t>
            </a:r>
            <a:r>
              <a:rPr lang="en-US" sz="1400" b="1" dirty="0" smtClean="0">
                <a:solidFill>
                  <a:srgbClr val="FF0000"/>
                </a:solidFill>
              </a:rPr>
              <a:t>opposite</a:t>
            </a:r>
            <a:endParaRPr lang="tr-TR" sz="1400" b="1" dirty="0" smtClean="0">
              <a:solidFill>
                <a:srgbClr val="FF0000"/>
              </a:solidFill>
            </a:endParaRPr>
          </a:p>
          <a:p>
            <a:r>
              <a:rPr lang="en-US" sz="1400" b="1" dirty="0" smtClean="0">
                <a:solidFill>
                  <a:srgbClr val="FF0000"/>
                </a:solidFill>
              </a:rPr>
              <a:t>of the</a:t>
            </a:r>
            <a:r>
              <a:rPr lang="tr-TR" sz="1400" b="1" dirty="0" smtClean="0">
                <a:solidFill>
                  <a:srgbClr val="FF0000"/>
                </a:solidFill>
              </a:rPr>
              <a:t> </a:t>
            </a:r>
            <a:r>
              <a:rPr lang="en-US" sz="1400" b="1" dirty="0" err="1" smtClean="0">
                <a:solidFill>
                  <a:srgbClr val="FF0000"/>
                </a:solidFill>
              </a:rPr>
              <a:t>urate</a:t>
            </a:r>
            <a:r>
              <a:rPr lang="en-US" sz="1400" b="1" dirty="0" smtClean="0">
                <a:solidFill>
                  <a:srgbClr val="FF0000"/>
                </a:solidFill>
              </a:rPr>
              <a:t> </a:t>
            </a:r>
            <a:r>
              <a:rPr lang="en-US" sz="1400" b="1" dirty="0">
                <a:solidFill>
                  <a:srgbClr val="FF0000"/>
                </a:solidFill>
              </a:rPr>
              <a:t>crystals when related to the </a:t>
            </a:r>
            <a:r>
              <a:rPr lang="en-US" sz="1400" b="1" dirty="0" smtClean="0">
                <a:solidFill>
                  <a:srgbClr val="FF0000"/>
                </a:solidFill>
              </a:rPr>
              <a:t>long</a:t>
            </a:r>
            <a:endParaRPr lang="tr-TR" sz="1400" b="1" dirty="0" smtClean="0">
              <a:solidFill>
                <a:srgbClr val="FF0000"/>
              </a:solidFill>
            </a:endParaRPr>
          </a:p>
          <a:p>
            <a:r>
              <a:rPr lang="en-US" sz="1400" b="1" dirty="0" smtClean="0">
                <a:solidFill>
                  <a:srgbClr val="FF0000"/>
                </a:solidFill>
              </a:rPr>
              <a:t>axis </a:t>
            </a:r>
            <a:r>
              <a:rPr lang="en-US" sz="1400" b="1" dirty="0">
                <a:solidFill>
                  <a:srgbClr val="FF0000"/>
                </a:solidFill>
              </a:rPr>
              <a:t>of </a:t>
            </a:r>
            <a:r>
              <a:rPr lang="en-US" sz="1400" b="1" dirty="0" smtClean="0">
                <a:solidFill>
                  <a:srgbClr val="FF0000"/>
                </a:solidFill>
              </a:rPr>
              <a:t>the</a:t>
            </a:r>
            <a:r>
              <a:rPr lang="tr-TR" sz="1400" b="1" dirty="0" smtClean="0">
                <a:solidFill>
                  <a:srgbClr val="FF0000"/>
                </a:solidFill>
              </a:rPr>
              <a:t> </a:t>
            </a:r>
            <a:r>
              <a:rPr lang="tr-TR" sz="1400" b="1" dirty="0" err="1" smtClean="0">
                <a:solidFill>
                  <a:srgbClr val="FF0000"/>
                </a:solidFill>
              </a:rPr>
              <a:t>crystal</a:t>
            </a:r>
            <a:r>
              <a:rPr lang="tr-TR" sz="1400" b="1" dirty="0">
                <a:solidFill>
                  <a:srgbClr val="FF0000"/>
                </a:solidFill>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en-US" sz="3600" b="1" dirty="0" smtClean="0">
                <a:solidFill>
                  <a:srgbClr val="FF0000"/>
                </a:solidFill>
              </a:rPr>
              <a:t>Calcium pyrophosphate </a:t>
            </a:r>
            <a:r>
              <a:rPr lang="en-US" sz="3600" b="1" dirty="0" err="1" smtClean="0">
                <a:solidFill>
                  <a:srgbClr val="FF0000"/>
                </a:solidFill>
              </a:rPr>
              <a:t>dihydrate</a:t>
            </a:r>
            <a:r>
              <a:rPr lang="en-US" sz="3600" b="1" dirty="0" smtClean="0">
                <a:solidFill>
                  <a:srgbClr val="FF0000"/>
                </a:solidFill>
              </a:rPr>
              <a:t> crystal deposition disease</a:t>
            </a:r>
            <a:r>
              <a:rPr lang="tr-TR" sz="3600" b="1" dirty="0" smtClean="0">
                <a:solidFill>
                  <a:srgbClr val="FF0000"/>
                </a:solidFill>
              </a:rPr>
              <a:t> (</a:t>
            </a:r>
            <a:r>
              <a:rPr lang="tr-TR" sz="3600" b="1" dirty="0" err="1" smtClean="0">
                <a:solidFill>
                  <a:srgbClr val="FF0000"/>
                </a:solidFill>
              </a:rPr>
              <a:t>Pseudogout</a:t>
            </a:r>
            <a:r>
              <a:rPr lang="tr-TR" sz="3600" b="1" dirty="0" smtClean="0">
                <a:solidFill>
                  <a:srgbClr val="FF0000"/>
                </a:solidFill>
              </a:rPr>
              <a:t>)</a:t>
            </a:r>
            <a:endParaRPr lang="tr-TR" sz="3600" b="1" dirty="0">
              <a:solidFill>
                <a:srgbClr val="FF0000"/>
              </a:solidFill>
            </a:endParaRPr>
          </a:p>
        </p:txBody>
      </p:sp>
      <p:sp>
        <p:nvSpPr>
          <p:cNvPr id="4" name="2 İçerik Yer Tutucusu"/>
          <p:cNvSpPr>
            <a:spLocks noGrp="1"/>
          </p:cNvSpPr>
          <p:nvPr>
            <p:ph idx="1"/>
          </p:nvPr>
        </p:nvSpPr>
        <p:spPr/>
        <p:txBody>
          <a:bodyPr>
            <a:normAutofit/>
          </a:bodyPr>
          <a:lstStyle/>
          <a:p>
            <a:r>
              <a:rPr lang="en-US" sz="2000" dirty="0"/>
              <a:t>Calcium pyrophosphate </a:t>
            </a:r>
            <a:r>
              <a:rPr lang="en-US" sz="2000" dirty="0" err="1"/>
              <a:t>dihydrate</a:t>
            </a:r>
            <a:r>
              <a:rPr lang="en-US" sz="2000" dirty="0"/>
              <a:t> crystal deposition disease (CPPD) is an inflammatory arthritis produced by the deposition of calcium pyrophosphate (CPP) crystals in the </a:t>
            </a:r>
            <a:r>
              <a:rPr lang="en-US" sz="2000" dirty="0" err="1"/>
              <a:t>synovium</a:t>
            </a:r>
            <a:r>
              <a:rPr lang="en-US" sz="2000" dirty="0"/>
              <a:t> and </a:t>
            </a:r>
            <a:r>
              <a:rPr lang="en-US" sz="2000" dirty="0" err="1"/>
              <a:t>periarticular</a:t>
            </a:r>
            <a:r>
              <a:rPr lang="en-US" sz="2000" dirty="0"/>
              <a:t> soft tissues</a:t>
            </a:r>
            <a:r>
              <a:rPr lang="en-US" sz="2000" dirty="0" smtClean="0"/>
              <a:t>.</a:t>
            </a:r>
            <a:endParaRPr lang="tr-TR" sz="2000" dirty="0" smtClean="0"/>
          </a:p>
          <a:p>
            <a:r>
              <a:rPr lang="en-US" sz="2000" dirty="0" smtClean="0"/>
              <a:t> </a:t>
            </a:r>
            <a:r>
              <a:rPr lang="en-US" sz="2000" dirty="0"/>
              <a:t>It is the third most common inflammatory arthritis. Diagnosis is suspected on the basis of the clinical picture and radiographic/laboratory findings. </a:t>
            </a:r>
            <a:endParaRPr lang="tr-TR" sz="2000" dirty="0" smtClean="0"/>
          </a:p>
          <a:p>
            <a:r>
              <a:rPr lang="en-US" sz="2000" dirty="0" smtClean="0"/>
              <a:t>The </a:t>
            </a:r>
            <a:r>
              <a:rPr lang="en-US" sz="2000" dirty="0"/>
              <a:t>reference standard for the diagnosis of CPPD is based on the identification of CPP crystals in synovial fluid by </a:t>
            </a:r>
            <a:r>
              <a:rPr lang="en-US" sz="2000" dirty="0" smtClean="0"/>
              <a:t> </a:t>
            </a:r>
            <a:r>
              <a:rPr lang="en-US" sz="2000" dirty="0"/>
              <a:t>compensated polarized light </a:t>
            </a:r>
            <a:r>
              <a:rPr lang="en-US" sz="2000" dirty="0" smtClean="0"/>
              <a:t>microscopy</a:t>
            </a:r>
            <a:r>
              <a:rPr lang="tr-TR" sz="2000" dirty="0" smtClean="0"/>
              <a:t>.</a:t>
            </a:r>
            <a:endParaRPr lang="tr-TR"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synovial fluid analysis ile ilgili görsel sonucu"/>
          <p:cNvPicPr>
            <a:picLocks noChangeAspect="1" noChangeArrowheads="1"/>
          </p:cNvPicPr>
          <p:nvPr/>
        </p:nvPicPr>
        <p:blipFill>
          <a:blip r:embed="rId2" cstate="print"/>
          <a:srcRect/>
          <a:stretch>
            <a:fillRect/>
          </a:stretch>
        </p:blipFill>
        <p:spPr bwMode="auto">
          <a:xfrm>
            <a:off x="600822" y="701426"/>
            <a:ext cx="7859610" cy="582391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err="1" smtClean="0">
                <a:solidFill>
                  <a:srgbClr val="FF0000"/>
                </a:solidFill>
              </a:rPr>
              <a:t>Acute</a:t>
            </a:r>
            <a:r>
              <a:rPr lang="tr-TR" b="1" dirty="0" smtClean="0">
                <a:solidFill>
                  <a:srgbClr val="FF0000"/>
                </a:solidFill>
              </a:rPr>
              <a:t>-</a:t>
            </a:r>
            <a:r>
              <a:rPr lang="tr-TR" b="1" dirty="0" err="1" smtClean="0">
                <a:solidFill>
                  <a:srgbClr val="FF0000"/>
                </a:solidFill>
              </a:rPr>
              <a:t>phase</a:t>
            </a:r>
            <a:r>
              <a:rPr lang="tr-TR" b="1" dirty="0" smtClean="0">
                <a:solidFill>
                  <a:srgbClr val="FF0000"/>
                </a:solidFill>
              </a:rPr>
              <a:t> </a:t>
            </a:r>
            <a:r>
              <a:rPr lang="tr-TR" b="1" dirty="0" err="1" smtClean="0">
                <a:solidFill>
                  <a:srgbClr val="FF0000"/>
                </a:solidFill>
              </a:rPr>
              <a:t>reactants</a:t>
            </a:r>
            <a:r>
              <a:rPr lang="tr-TR" b="1" dirty="0" smtClean="0"/>
              <a:t/>
            </a:r>
            <a:br>
              <a:rPr lang="tr-TR" b="1" dirty="0" smtClean="0"/>
            </a:br>
            <a:endParaRPr lang="tr-TR" dirty="0"/>
          </a:p>
        </p:txBody>
      </p:sp>
      <p:sp>
        <p:nvSpPr>
          <p:cNvPr id="3" name="2 İçerik Yer Tutucusu"/>
          <p:cNvSpPr>
            <a:spLocks noGrp="1"/>
          </p:cNvSpPr>
          <p:nvPr>
            <p:ph idx="1"/>
          </p:nvPr>
        </p:nvSpPr>
        <p:spPr/>
        <p:txBody>
          <a:bodyPr>
            <a:normAutofit fontScale="77500" lnSpcReduction="20000"/>
          </a:bodyPr>
          <a:lstStyle/>
          <a:p>
            <a:r>
              <a:rPr lang="en-US" dirty="0" smtClean="0"/>
              <a:t>The acute-phase response occurs in a wide variety of inflammatory conditions,</a:t>
            </a:r>
            <a:r>
              <a:rPr lang="tr-TR" dirty="0" smtClean="0"/>
              <a:t> </a:t>
            </a:r>
            <a:r>
              <a:rPr lang="en-US" dirty="0" smtClean="0"/>
              <a:t>including </a:t>
            </a:r>
            <a:r>
              <a:rPr lang="en-US" b="1" dirty="0" smtClean="0">
                <a:solidFill>
                  <a:srgbClr val="FF0000"/>
                </a:solidFill>
              </a:rPr>
              <a:t>various infections,  malignancies</a:t>
            </a:r>
            <a:r>
              <a:rPr lang="tr-TR" b="1" dirty="0" smtClean="0">
                <a:solidFill>
                  <a:srgbClr val="FF0000"/>
                </a:solidFill>
              </a:rPr>
              <a:t> </a:t>
            </a:r>
            <a:r>
              <a:rPr lang="tr-TR" b="1" dirty="0" err="1" smtClean="0">
                <a:solidFill>
                  <a:srgbClr val="FF0000"/>
                </a:solidFill>
              </a:rPr>
              <a:t>and</a:t>
            </a:r>
            <a:r>
              <a:rPr lang="en-US" b="1" dirty="0" smtClean="0">
                <a:solidFill>
                  <a:srgbClr val="FF0000"/>
                </a:solidFill>
              </a:rPr>
              <a:t> inflammatory rheumatic</a:t>
            </a:r>
            <a:r>
              <a:rPr lang="tr-TR" b="1" dirty="0" smtClean="0">
                <a:solidFill>
                  <a:srgbClr val="FF0000"/>
                </a:solidFill>
              </a:rPr>
              <a:t> </a:t>
            </a:r>
            <a:r>
              <a:rPr lang="en-US" b="1" dirty="0" smtClean="0">
                <a:solidFill>
                  <a:srgbClr val="FF0000"/>
                </a:solidFill>
              </a:rPr>
              <a:t>disorders. </a:t>
            </a:r>
            <a:endParaRPr lang="tr-TR" b="1" dirty="0" smtClean="0">
              <a:solidFill>
                <a:srgbClr val="FF0000"/>
              </a:solidFill>
            </a:endParaRPr>
          </a:p>
          <a:p>
            <a:r>
              <a:rPr lang="en-US" dirty="0" smtClean="0"/>
              <a:t>Currently, the most</a:t>
            </a:r>
            <a:r>
              <a:rPr lang="tr-TR" dirty="0" smtClean="0"/>
              <a:t> </a:t>
            </a:r>
            <a:r>
              <a:rPr lang="en-US" dirty="0" smtClean="0"/>
              <a:t>widely used laboratory tests to monitor inflammation are the erythrocyte</a:t>
            </a:r>
            <a:r>
              <a:rPr lang="tr-TR" dirty="0" smtClean="0"/>
              <a:t> </a:t>
            </a:r>
            <a:r>
              <a:rPr lang="en-US" b="1" dirty="0" smtClean="0">
                <a:solidFill>
                  <a:srgbClr val="FF0000"/>
                </a:solidFill>
              </a:rPr>
              <a:t>sedimentation rate (ESR) and C-reactive protein (CRP) level</a:t>
            </a:r>
            <a:r>
              <a:rPr lang="tr-TR" b="1" dirty="0" smtClean="0">
                <a:solidFill>
                  <a:srgbClr val="FF0000"/>
                </a:solidFill>
              </a:rPr>
              <a:t>.</a:t>
            </a:r>
          </a:p>
          <a:p>
            <a:r>
              <a:rPr lang="en-US" dirty="0" smtClean="0"/>
              <a:t>Of note, ESR</a:t>
            </a:r>
            <a:r>
              <a:rPr lang="tr-TR" dirty="0" smtClean="0"/>
              <a:t> </a:t>
            </a:r>
            <a:r>
              <a:rPr lang="en-US" dirty="0" smtClean="0"/>
              <a:t>levels are usually physiologically higher in women and increase with age</a:t>
            </a:r>
            <a:r>
              <a:rPr lang="tr-TR" dirty="0" smtClean="0"/>
              <a:t> </a:t>
            </a:r>
            <a:r>
              <a:rPr lang="en-US" dirty="0" smtClean="0"/>
              <a:t>and during pregnancy.</a:t>
            </a:r>
            <a:endParaRPr lang="tr-TR" dirty="0" smtClean="0"/>
          </a:p>
          <a:p>
            <a:r>
              <a:rPr lang="en-US" dirty="0" smtClean="0"/>
              <a:t>CRP levels in particular have been reported to be</a:t>
            </a:r>
            <a:r>
              <a:rPr lang="tr-TR" dirty="0" smtClean="0"/>
              <a:t> </a:t>
            </a:r>
            <a:r>
              <a:rPr lang="tr-TR" dirty="0" err="1" smtClean="0"/>
              <a:t>higher</a:t>
            </a:r>
            <a:r>
              <a:rPr lang="tr-TR" dirty="0" smtClean="0"/>
              <a:t> </a:t>
            </a:r>
            <a:r>
              <a:rPr lang="tr-TR" dirty="0" err="1" smtClean="0"/>
              <a:t>among</a:t>
            </a:r>
            <a:r>
              <a:rPr lang="tr-TR" dirty="0" smtClean="0"/>
              <a:t> </a:t>
            </a:r>
            <a:r>
              <a:rPr lang="tr-TR" dirty="0" err="1" smtClean="0"/>
              <a:t>obese</a:t>
            </a:r>
            <a:r>
              <a:rPr lang="tr-TR" dirty="0" smtClean="0"/>
              <a:t> </a:t>
            </a:r>
            <a:r>
              <a:rPr lang="tr-TR" dirty="0" err="1" smtClean="0"/>
              <a:t>patients</a:t>
            </a:r>
            <a:r>
              <a:rPr lang="tr-TR" dirty="0" smtClean="0"/>
              <a:t>.</a:t>
            </a:r>
          </a:p>
          <a:p>
            <a:r>
              <a:rPr lang="tr-TR" dirty="0" smtClean="0"/>
              <a:t> </a:t>
            </a:r>
            <a:r>
              <a:rPr lang="tr-TR" dirty="0" err="1" smtClean="0"/>
              <a:t>Therefore</a:t>
            </a:r>
            <a:r>
              <a:rPr lang="tr-TR" dirty="0" smtClean="0"/>
              <a:t> ESR </a:t>
            </a:r>
            <a:r>
              <a:rPr lang="tr-TR" dirty="0" err="1" smtClean="0"/>
              <a:t>and</a:t>
            </a:r>
            <a:r>
              <a:rPr lang="tr-TR" dirty="0" smtClean="0"/>
              <a:t> CRP </a:t>
            </a:r>
            <a:r>
              <a:rPr lang="tr-TR" dirty="0" err="1" smtClean="0"/>
              <a:t>are</a:t>
            </a:r>
            <a:r>
              <a:rPr lang="tr-TR" dirty="0" smtClean="0"/>
              <a:t> </a:t>
            </a:r>
            <a:r>
              <a:rPr lang="tr-TR" dirty="0" err="1" smtClean="0"/>
              <a:t>non</a:t>
            </a:r>
            <a:r>
              <a:rPr lang="tr-TR" dirty="0" smtClean="0"/>
              <a:t>-</a:t>
            </a:r>
            <a:r>
              <a:rPr lang="tr-TR" dirty="0" err="1" smtClean="0"/>
              <a:t>specific</a:t>
            </a:r>
            <a:r>
              <a:rPr lang="tr-TR" dirty="0" smtClean="0"/>
              <a:t> </a:t>
            </a:r>
            <a:r>
              <a:rPr lang="tr-TR" dirty="0" err="1" smtClean="0"/>
              <a:t>acute</a:t>
            </a:r>
            <a:r>
              <a:rPr lang="tr-TR" dirty="0" smtClean="0"/>
              <a:t> </a:t>
            </a:r>
            <a:r>
              <a:rPr lang="tr-TR" dirty="0" err="1" smtClean="0"/>
              <a:t>phase</a:t>
            </a:r>
            <a:r>
              <a:rPr lang="tr-TR" dirty="0" smtClean="0"/>
              <a:t> </a:t>
            </a:r>
            <a:r>
              <a:rPr lang="tr-TR" dirty="0" err="1" smtClean="0"/>
              <a:t>reactants</a:t>
            </a:r>
            <a:r>
              <a:rPr lang="tr-TR" dirty="0" smtClean="0"/>
              <a:t> </a:t>
            </a:r>
            <a:r>
              <a:rPr lang="tr-TR" dirty="0" err="1" smtClean="0"/>
              <a:t>for</a:t>
            </a:r>
            <a:r>
              <a:rPr lang="tr-TR" dirty="0" smtClean="0"/>
              <a:t> </a:t>
            </a:r>
            <a:r>
              <a:rPr lang="tr-TR" dirty="0" err="1" smtClean="0"/>
              <a:t>inflammatory</a:t>
            </a:r>
            <a:r>
              <a:rPr lang="tr-TR" dirty="0" smtClean="0"/>
              <a:t> </a:t>
            </a:r>
            <a:r>
              <a:rPr lang="tr-TR" dirty="0" err="1" smtClean="0"/>
              <a:t>rheumatic</a:t>
            </a:r>
            <a:r>
              <a:rPr lang="tr-TR" dirty="0" smtClean="0"/>
              <a:t> </a:t>
            </a:r>
            <a:r>
              <a:rPr lang="tr-TR" dirty="0" err="1" smtClean="0"/>
              <a:t>diseases</a:t>
            </a:r>
            <a:r>
              <a:rPr lang="tr-TR" dirty="0" smtClean="0"/>
              <a:t>.</a:t>
            </a:r>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251520" y="1351309"/>
            <a:ext cx="8507288" cy="4525963"/>
          </a:xfrm>
        </p:spPr>
        <p:txBody>
          <a:bodyPr>
            <a:noAutofit/>
          </a:bodyPr>
          <a:lstStyle/>
          <a:p>
            <a:r>
              <a:rPr lang="en-US" sz="2400" dirty="0" smtClean="0"/>
              <a:t>The acute-phase proteins are mainly produced by </a:t>
            </a:r>
            <a:r>
              <a:rPr lang="en-US" sz="2400" dirty="0" err="1" smtClean="0"/>
              <a:t>hepatocytes</a:t>
            </a:r>
            <a:r>
              <a:rPr lang="en-US" sz="2400" dirty="0" smtClean="0"/>
              <a:t> upon</a:t>
            </a:r>
            <a:r>
              <a:rPr lang="tr-TR" sz="2400" dirty="0" smtClean="0"/>
              <a:t> </a:t>
            </a:r>
            <a:r>
              <a:rPr lang="en-US" sz="2400" dirty="0" smtClean="0"/>
              <a:t>stimulation by cytokines (e.g., interleukin-6, interleukin-1, and tumor necrosis</a:t>
            </a:r>
            <a:r>
              <a:rPr lang="tr-TR" sz="2400" dirty="0" smtClean="0"/>
              <a:t> </a:t>
            </a:r>
            <a:r>
              <a:rPr lang="en-US" sz="2400" dirty="0" smtClean="0"/>
              <a:t>factor). </a:t>
            </a:r>
            <a:endParaRPr lang="tr-TR" sz="2400" dirty="0" smtClean="0"/>
          </a:p>
          <a:p>
            <a:r>
              <a:rPr lang="en-US" sz="2400" dirty="0" smtClean="0"/>
              <a:t>The most important acute-phase proteins whose levels increase during</a:t>
            </a:r>
            <a:r>
              <a:rPr lang="tr-TR" sz="2400" dirty="0" smtClean="0"/>
              <a:t> </a:t>
            </a:r>
            <a:r>
              <a:rPr lang="en-US" sz="2400" dirty="0" smtClean="0"/>
              <a:t>inflammation (positive reactants) </a:t>
            </a:r>
            <a:r>
              <a:rPr lang="en-US" sz="2400" dirty="0" smtClean="0">
                <a:solidFill>
                  <a:srgbClr val="FF0000"/>
                </a:solidFill>
              </a:rPr>
              <a:t>are CRP, fibrinogen, S100 proteins, </a:t>
            </a:r>
            <a:r>
              <a:rPr lang="en-US" sz="2400" dirty="0" err="1" smtClean="0">
                <a:solidFill>
                  <a:srgbClr val="FF0000"/>
                </a:solidFill>
              </a:rPr>
              <a:t>ferritin</a:t>
            </a:r>
            <a:r>
              <a:rPr lang="en-US" sz="2400" dirty="0" smtClean="0">
                <a:solidFill>
                  <a:srgbClr val="FF0000"/>
                </a:solidFill>
              </a:rPr>
              <a:t>,</a:t>
            </a:r>
            <a:r>
              <a:rPr lang="tr-TR" sz="2400" dirty="0" smtClean="0">
                <a:solidFill>
                  <a:srgbClr val="FF0000"/>
                </a:solidFill>
              </a:rPr>
              <a:t> </a:t>
            </a:r>
            <a:r>
              <a:rPr lang="en-US" sz="2400" dirty="0" smtClean="0">
                <a:solidFill>
                  <a:srgbClr val="FF0000"/>
                </a:solidFill>
              </a:rPr>
              <a:t>serum </a:t>
            </a:r>
            <a:r>
              <a:rPr lang="en-US" sz="2400" dirty="0" err="1" smtClean="0">
                <a:solidFill>
                  <a:srgbClr val="FF0000"/>
                </a:solidFill>
              </a:rPr>
              <a:t>amyloid</a:t>
            </a:r>
            <a:r>
              <a:rPr lang="en-US" sz="2400" dirty="0" smtClean="0">
                <a:solidFill>
                  <a:srgbClr val="FF0000"/>
                </a:solidFill>
              </a:rPr>
              <a:t> protein A, and several complement components, especially</a:t>
            </a:r>
            <a:r>
              <a:rPr lang="tr-TR" sz="2400" dirty="0" smtClean="0">
                <a:solidFill>
                  <a:srgbClr val="FF0000"/>
                </a:solidFill>
              </a:rPr>
              <a:t> </a:t>
            </a:r>
            <a:r>
              <a:rPr lang="en-US" sz="2400" dirty="0" smtClean="0">
                <a:solidFill>
                  <a:srgbClr val="FF0000"/>
                </a:solidFill>
              </a:rPr>
              <a:t>C3. </a:t>
            </a:r>
            <a:endParaRPr lang="tr-TR" sz="2400" dirty="0" smtClean="0">
              <a:solidFill>
                <a:srgbClr val="FF0000"/>
              </a:solidFill>
            </a:endParaRPr>
          </a:p>
          <a:p>
            <a:r>
              <a:rPr lang="en-US" sz="2400" dirty="0" smtClean="0"/>
              <a:t>In inflammatory conditions, increased plasma levels of fibrinogen and</a:t>
            </a:r>
            <a:r>
              <a:rPr lang="tr-TR" sz="2400" dirty="0" smtClean="0"/>
              <a:t> </a:t>
            </a:r>
            <a:r>
              <a:rPr lang="en-US" sz="2400" dirty="0" err="1" smtClean="0"/>
              <a:t>immunoglobulins</a:t>
            </a:r>
            <a:r>
              <a:rPr lang="en-US" sz="2400" dirty="0" smtClean="0"/>
              <a:t> as well as a frequently associated anemia can increase the</a:t>
            </a:r>
            <a:r>
              <a:rPr lang="tr-TR" sz="2400" dirty="0" smtClean="0"/>
              <a:t> ESR.</a:t>
            </a:r>
          </a:p>
          <a:p>
            <a:r>
              <a:rPr lang="en-US" sz="2400" dirty="0" smtClean="0"/>
              <a:t>Serial measurements of ESR and CRP are valuable for monitoring the</a:t>
            </a:r>
            <a:r>
              <a:rPr lang="tr-TR" sz="2400" dirty="0" smtClean="0"/>
              <a:t> </a:t>
            </a:r>
            <a:r>
              <a:rPr lang="en-US" sz="2400" dirty="0" smtClean="0"/>
              <a:t>level of inflammation in patients with </a:t>
            </a:r>
            <a:r>
              <a:rPr lang="tr-TR" sz="2400" dirty="0" err="1" smtClean="0"/>
              <a:t>inflammatory</a:t>
            </a:r>
            <a:r>
              <a:rPr lang="tr-TR" sz="2400" dirty="0" smtClean="0"/>
              <a:t> </a:t>
            </a:r>
            <a:r>
              <a:rPr lang="tr-TR" sz="2400" dirty="0" err="1" smtClean="0"/>
              <a:t>rheumatic</a:t>
            </a:r>
            <a:r>
              <a:rPr lang="tr-TR" sz="2400" dirty="0" smtClean="0"/>
              <a:t> </a:t>
            </a:r>
            <a:r>
              <a:rPr lang="tr-TR" sz="2400" dirty="0" err="1" smtClean="0"/>
              <a:t>diseases</a:t>
            </a:r>
            <a:r>
              <a:rPr lang="en-US" sz="2400" dirty="0" smtClean="0"/>
              <a:t> such as RA.</a:t>
            </a:r>
            <a:endParaRPr lang="tr-TR"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FF0000"/>
                </a:solidFill>
              </a:rPr>
              <a:t>SEROLOGIC TESTING</a:t>
            </a:r>
            <a:br>
              <a:rPr lang="tr-TR" b="1" dirty="0" smtClean="0">
                <a:solidFill>
                  <a:srgbClr val="FF0000"/>
                </a:solidFill>
              </a:rPr>
            </a:br>
            <a:r>
              <a:rPr lang="tr-TR" b="1" dirty="0" smtClean="0">
                <a:solidFill>
                  <a:srgbClr val="FF0000"/>
                </a:solidFill>
              </a:rPr>
              <a:t>AUTOANTIBODIES</a:t>
            </a:r>
            <a:endParaRPr lang="tr-TR" dirty="0">
              <a:solidFill>
                <a:srgbClr val="FF0000"/>
              </a:solidFill>
            </a:endParaRPr>
          </a:p>
        </p:txBody>
      </p:sp>
      <p:sp>
        <p:nvSpPr>
          <p:cNvPr id="3" name="2 İçerik Yer Tutucusu"/>
          <p:cNvSpPr>
            <a:spLocks noGrp="1"/>
          </p:cNvSpPr>
          <p:nvPr>
            <p:ph idx="1"/>
          </p:nvPr>
        </p:nvSpPr>
        <p:spPr/>
        <p:txBody>
          <a:bodyPr>
            <a:normAutofit lnSpcReduction="10000"/>
          </a:bodyPr>
          <a:lstStyle/>
          <a:p>
            <a:pPr>
              <a:buNone/>
            </a:pPr>
            <a:r>
              <a:rPr lang="tr-TR" b="1" dirty="0" smtClean="0"/>
              <a:t>	</a:t>
            </a:r>
            <a:r>
              <a:rPr lang="tr-TR" b="1" dirty="0" err="1" smtClean="0">
                <a:solidFill>
                  <a:srgbClr val="FF0000"/>
                </a:solidFill>
              </a:rPr>
              <a:t>Rheumatoid</a:t>
            </a:r>
            <a:r>
              <a:rPr lang="tr-TR" b="1" dirty="0" smtClean="0">
                <a:solidFill>
                  <a:srgbClr val="FF0000"/>
                </a:solidFill>
              </a:rPr>
              <a:t> </a:t>
            </a:r>
            <a:r>
              <a:rPr lang="tr-TR" b="1" dirty="0" err="1" smtClean="0">
                <a:solidFill>
                  <a:srgbClr val="FF0000"/>
                </a:solidFill>
              </a:rPr>
              <a:t>factor</a:t>
            </a:r>
            <a:endParaRPr lang="tr-TR" b="1" dirty="0" smtClean="0">
              <a:solidFill>
                <a:srgbClr val="FF0000"/>
              </a:solidFill>
            </a:endParaRPr>
          </a:p>
          <a:p>
            <a:r>
              <a:rPr lang="en-US" i="1" dirty="0" smtClean="0"/>
              <a:t>Rheumatoid factor (RF) is the traditional designation for </a:t>
            </a:r>
            <a:r>
              <a:rPr lang="en-US" i="1" dirty="0" err="1" smtClean="0"/>
              <a:t>autoantibodies</a:t>
            </a:r>
            <a:r>
              <a:rPr lang="tr-TR" i="1" dirty="0" smtClean="0"/>
              <a:t> </a:t>
            </a:r>
            <a:r>
              <a:rPr lang="en-US" dirty="0" smtClean="0"/>
              <a:t>directed at the </a:t>
            </a:r>
            <a:r>
              <a:rPr lang="en-US" dirty="0" err="1" smtClean="0"/>
              <a:t>Fcγ</a:t>
            </a:r>
            <a:r>
              <a:rPr lang="en-US" dirty="0" smtClean="0"/>
              <a:t> chains of </a:t>
            </a:r>
            <a:r>
              <a:rPr lang="en-US" dirty="0" err="1" smtClean="0"/>
              <a:t>IgG</a:t>
            </a:r>
            <a:r>
              <a:rPr lang="en-US" dirty="0" smtClean="0"/>
              <a:t> molecules. </a:t>
            </a:r>
            <a:endParaRPr lang="tr-TR" dirty="0" smtClean="0"/>
          </a:p>
          <a:p>
            <a:r>
              <a:rPr lang="en-US" dirty="0" smtClean="0"/>
              <a:t>The most commonly measured autoantibody is the </a:t>
            </a:r>
            <a:r>
              <a:rPr lang="en-US" dirty="0" err="1" smtClean="0"/>
              <a:t>IgM</a:t>
            </a:r>
            <a:r>
              <a:rPr lang="en-US" dirty="0" smtClean="0"/>
              <a:t> </a:t>
            </a:r>
            <a:r>
              <a:rPr lang="en-US" dirty="0" err="1" smtClean="0"/>
              <a:t>isotype</a:t>
            </a:r>
            <a:r>
              <a:rPr lang="en-US" dirty="0" smtClean="0"/>
              <a:t>. </a:t>
            </a:r>
            <a:endParaRPr lang="tr-TR" dirty="0" smtClean="0"/>
          </a:p>
          <a:p>
            <a:r>
              <a:rPr lang="en-US" dirty="0" smtClean="0"/>
              <a:t>In clinical practice, laboratories</a:t>
            </a:r>
            <a:r>
              <a:rPr lang="tr-TR" dirty="0" smtClean="0"/>
              <a:t> </a:t>
            </a:r>
            <a:r>
              <a:rPr lang="en-US" dirty="0" smtClean="0"/>
              <a:t>tend to test only for </a:t>
            </a:r>
            <a:r>
              <a:rPr lang="en-US" dirty="0" err="1" smtClean="0"/>
              <a:t>IgM</a:t>
            </a:r>
            <a:r>
              <a:rPr lang="en-US" dirty="0" smtClean="0"/>
              <a:t> RF, but RF can belong to all major immunoglobulin</a:t>
            </a:r>
            <a:r>
              <a:rPr lang="tr-TR" dirty="0" smtClean="0"/>
              <a:t> </a:t>
            </a:r>
            <a:r>
              <a:rPr lang="en-US" dirty="0" smtClean="0"/>
              <a:t>classes (</a:t>
            </a:r>
            <a:r>
              <a:rPr lang="en-US" dirty="0" err="1" smtClean="0"/>
              <a:t>IgG</a:t>
            </a:r>
            <a:r>
              <a:rPr lang="en-US" dirty="0" smtClean="0"/>
              <a:t>, </a:t>
            </a:r>
            <a:r>
              <a:rPr lang="en-US" dirty="0" err="1" smtClean="0"/>
              <a:t>IgA</a:t>
            </a:r>
            <a:r>
              <a:rPr lang="en-US" dirty="0" smtClean="0"/>
              <a:t>, </a:t>
            </a:r>
            <a:r>
              <a:rPr lang="en-US" dirty="0" err="1" smtClean="0"/>
              <a:t>IgM</a:t>
            </a:r>
            <a:r>
              <a:rPr lang="en-US" dirty="0" smtClean="0"/>
              <a:t>). </a:t>
            </a:r>
            <a:endParaRPr lang="tr-TR"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err="1" smtClean="0">
                <a:solidFill>
                  <a:srgbClr val="FF0000"/>
                </a:solidFill>
              </a:rPr>
              <a:t>Laboratory</a:t>
            </a:r>
            <a:r>
              <a:rPr lang="tr-TR" dirty="0" smtClean="0">
                <a:solidFill>
                  <a:srgbClr val="FF0000"/>
                </a:solidFill>
              </a:rPr>
              <a:t> </a:t>
            </a:r>
            <a:r>
              <a:rPr lang="tr-TR" dirty="0" err="1" smtClean="0">
                <a:solidFill>
                  <a:srgbClr val="FF0000"/>
                </a:solidFill>
              </a:rPr>
              <a:t>tests</a:t>
            </a:r>
            <a:endParaRPr lang="tr-TR" dirty="0">
              <a:solidFill>
                <a:srgbClr val="FF0000"/>
              </a:solidFill>
            </a:endParaRPr>
          </a:p>
        </p:txBody>
      </p:sp>
      <p:sp>
        <p:nvSpPr>
          <p:cNvPr id="3" name="2 İçerik Yer Tutucusu"/>
          <p:cNvSpPr>
            <a:spLocks noGrp="1"/>
          </p:cNvSpPr>
          <p:nvPr>
            <p:ph idx="1"/>
          </p:nvPr>
        </p:nvSpPr>
        <p:spPr/>
        <p:txBody>
          <a:bodyPr>
            <a:normAutofit fontScale="92500"/>
          </a:bodyPr>
          <a:lstStyle/>
          <a:p>
            <a:r>
              <a:rPr lang="en-US" sz="2600" dirty="0" smtClean="0"/>
              <a:t>Laboratory results are considered in combination with</a:t>
            </a:r>
            <a:r>
              <a:rPr lang="tr-TR" sz="2600" dirty="0" smtClean="0"/>
              <a:t> </a:t>
            </a:r>
            <a:r>
              <a:rPr lang="en-US" sz="2600" dirty="0" smtClean="0"/>
              <a:t>clinical signs and symptoms and should not replace a thorough history and</a:t>
            </a:r>
            <a:r>
              <a:rPr lang="tr-TR" sz="2600" dirty="0" smtClean="0"/>
              <a:t> </a:t>
            </a:r>
            <a:r>
              <a:rPr lang="en-US" sz="2600" dirty="0" smtClean="0"/>
              <a:t>physical examination in the diagnostic evaluation.</a:t>
            </a:r>
            <a:endParaRPr lang="tr-TR" sz="2600" dirty="0" smtClean="0"/>
          </a:p>
          <a:p>
            <a:r>
              <a:rPr lang="en-US" sz="2600" dirty="0" smtClean="0"/>
              <a:t> </a:t>
            </a:r>
            <a:r>
              <a:rPr lang="en-US" sz="2600" dirty="0"/>
              <a:t>Measurement of biomarkers can also be useful for monitoring </a:t>
            </a:r>
            <a:r>
              <a:rPr lang="en-US" sz="2600" dirty="0" smtClean="0"/>
              <a:t>of</a:t>
            </a:r>
            <a:r>
              <a:rPr lang="tr-TR" sz="2600" dirty="0" smtClean="0"/>
              <a:t> </a:t>
            </a:r>
            <a:r>
              <a:rPr lang="en-US" sz="2600" dirty="0" smtClean="0"/>
              <a:t>treatment </a:t>
            </a:r>
            <a:r>
              <a:rPr lang="en-US" sz="2600" dirty="0"/>
              <a:t>efficacy and safety as well as for stratification of patients to </a:t>
            </a:r>
            <a:r>
              <a:rPr lang="en-US" sz="2600" dirty="0" smtClean="0"/>
              <a:t>predict</a:t>
            </a:r>
            <a:r>
              <a:rPr lang="tr-TR" sz="2600" dirty="0" smtClean="0"/>
              <a:t> </a:t>
            </a:r>
            <a:r>
              <a:rPr lang="tr-TR" sz="2600" dirty="0" err="1" smtClean="0"/>
              <a:t>prognosis</a:t>
            </a:r>
            <a:r>
              <a:rPr lang="tr-TR" sz="2600" dirty="0" smtClean="0"/>
              <a:t> </a:t>
            </a:r>
            <a:r>
              <a:rPr lang="tr-TR" sz="2600" dirty="0" err="1"/>
              <a:t>and</a:t>
            </a:r>
            <a:r>
              <a:rPr lang="tr-TR" sz="2600" dirty="0"/>
              <a:t> </a:t>
            </a:r>
            <a:r>
              <a:rPr lang="tr-TR" sz="2600" dirty="0" err="1"/>
              <a:t>treatment</a:t>
            </a:r>
            <a:r>
              <a:rPr lang="tr-TR" sz="2600" dirty="0"/>
              <a:t> </a:t>
            </a:r>
            <a:r>
              <a:rPr lang="tr-TR" sz="2600" dirty="0" err="1"/>
              <a:t>response</a:t>
            </a:r>
            <a:r>
              <a:rPr lang="tr-TR" sz="2600" dirty="0" smtClean="0"/>
              <a:t>.</a:t>
            </a:r>
          </a:p>
          <a:p>
            <a:r>
              <a:rPr lang="en-US" sz="2600" dirty="0" smtClean="0"/>
              <a:t>The most common use of blood cell counts and measurements of biochemical</a:t>
            </a:r>
            <a:r>
              <a:rPr lang="tr-TR" sz="2600" dirty="0" smtClean="0"/>
              <a:t> </a:t>
            </a:r>
            <a:r>
              <a:rPr lang="en-US" sz="2600" dirty="0" smtClean="0"/>
              <a:t>markers is to monitor adverse effects of the various immunosuppressive</a:t>
            </a:r>
            <a:r>
              <a:rPr lang="tr-TR" sz="2600" dirty="0" smtClean="0"/>
              <a:t> </a:t>
            </a:r>
            <a:r>
              <a:rPr lang="en-US" sz="2600" dirty="0" smtClean="0"/>
              <a:t>medications used for the treatment of rheumatic conditions.</a:t>
            </a:r>
            <a:endParaRPr lang="tr-TR" sz="2600" dirty="0" smtClean="0"/>
          </a:p>
          <a:p>
            <a:endParaRPr lang="tr-TR"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solidFill>
                  <a:srgbClr val="FF0000"/>
                </a:solidFill>
              </a:rPr>
              <a:t>Rheumatoid</a:t>
            </a:r>
            <a:r>
              <a:rPr lang="tr-TR" b="1" dirty="0" smtClean="0">
                <a:solidFill>
                  <a:srgbClr val="FF0000"/>
                </a:solidFill>
              </a:rPr>
              <a:t> </a:t>
            </a:r>
            <a:r>
              <a:rPr lang="tr-TR" b="1" dirty="0" err="1" smtClean="0">
                <a:solidFill>
                  <a:srgbClr val="FF0000"/>
                </a:solidFill>
              </a:rPr>
              <a:t>factor</a:t>
            </a:r>
            <a:endParaRPr lang="tr-TR" dirty="0"/>
          </a:p>
        </p:txBody>
      </p:sp>
      <p:sp>
        <p:nvSpPr>
          <p:cNvPr id="3" name="2 İçerik Yer Tutucusu"/>
          <p:cNvSpPr>
            <a:spLocks noGrp="1"/>
          </p:cNvSpPr>
          <p:nvPr>
            <p:ph idx="1"/>
          </p:nvPr>
        </p:nvSpPr>
        <p:spPr>
          <a:xfrm>
            <a:off x="395536" y="1196752"/>
            <a:ext cx="8229600" cy="5328000"/>
          </a:xfrm>
        </p:spPr>
        <p:txBody>
          <a:bodyPr>
            <a:normAutofit/>
          </a:bodyPr>
          <a:lstStyle/>
          <a:p>
            <a:pPr>
              <a:buNone/>
            </a:pPr>
            <a:endParaRPr lang="tr-TR" sz="2400" dirty="0" smtClean="0"/>
          </a:p>
          <a:p>
            <a:r>
              <a:rPr lang="en-US" sz="2400" dirty="0" smtClean="0"/>
              <a:t>The main indications for RF testing in diagnosis are suspicion of RA or</a:t>
            </a:r>
            <a:r>
              <a:rPr lang="tr-TR" sz="2400" dirty="0" smtClean="0"/>
              <a:t> </a:t>
            </a:r>
            <a:r>
              <a:rPr lang="tr-TR" sz="2400" dirty="0" err="1" smtClean="0"/>
              <a:t>Sjögren</a:t>
            </a:r>
            <a:r>
              <a:rPr lang="tr-TR" sz="2400" dirty="0" smtClean="0"/>
              <a:t> </a:t>
            </a:r>
            <a:r>
              <a:rPr lang="tr-TR" sz="2400" dirty="0" err="1" smtClean="0"/>
              <a:t>syndrome</a:t>
            </a:r>
            <a:r>
              <a:rPr lang="tr-TR" sz="2400" dirty="0" smtClean="0"/>
              <a:t>.</a:t>
            </a:r>
            <a:r>
              <a:rPr lang="en-US" sz="2400" dirty="0" smtClean="0"/>
              <a:t> The sensitivity of RF for RA ranges from </a:t>
            </a:r>
            <a:r>
              <a:rPr lang="tr-TR" sz="2400" dirty="0" smtClean="0"/>
              <a:t>7</a:t>
            </a:r>
            <a:r>
              <a:rPr lang="en-US" sz="2400" dirty="0" smtClean="0"/>
              <a:t>0% to 8</a:t>
            </a:r>
            <a:r>
              <a:rPr lang="tr-TR" sz="2400" dirty="0" smtClean="0"/>
              <a:t>0</a:t>
            </a:r>
            <a:r>
              <a:rPr lang="en-US" sz="2400" dirty="0" smtClean="0"/>
              <a:t>%. </a:t>
            </a:r>
            <a:endParaRPr lang="tr-TR" sz="2400" dirty="0" smtClean="0"/>
          </a:p>
          <a:p>
            <a:r>
              <a:rPr lang="en-US" sz="2400" dirty="0" smtClean="0"/>
              <a:t>RF also commonly appears in mixed connective tissue</a:t>
            </a:r>
            <a:r>
              <a:rPr lang="tr-TR" sz="2400" dirty="0" smtClean="0"/>
              <a:t> </a:t>
            </a:r>
            <a:r>
              <a:rPr lang="tr-TR" sz="2400" dirty="0" err="1" smtClean="0"/>
              <a:t>disease</a:t>
            </a:r>
            <a:r>
              <a:rPr lang="tr-TR" sz="2400" dirty="0" smtClean="0"/>
              <a:t>, SLE, </a:t>
            </a:r>
            <a:r>
              <a:rPr lang="tr-TR" sz="2400" dirty="0" err="1" smtClean="0"/>
              <a:t>cryoglobulinemia</a:t>
            </a:r>
            <a:r>
              <a:rPr lang="tr-TR" sz="2400" dirty="0" smtClean="0"/>
              <a:t>.</a:t>
            </a:r>
          </a:p>
          <a:p>
            <a:r>
              <a:rPr lang="en-US" sz="2400" b="1" dirty="0" smtClean="0">
                <a:solidFill>
                  <a:srgbClr val="FF0000"/>
                </a:solidFill>
              </a:rPr>
              <a:t>It is thus apparent that the specificity of RF in differentiating</a:t>
            </a:r>
            <a:r>
              <a:rPr lang="tr-TR" sz="2400" b="1" dirty="0" smtClean="0">
                <a:solidFill>
                  <a:srgbClr val="FF0000"/>
                </a:solidFill>
              </a:rPr>
              <a:t> </a:t>
            </a:r>
            <a:r>
              <a:rPr lang="en-US" sz="2400" b="1" dirty="0" smtClean="0">
                <a:solidFill>
                  <a:srgbClr val="FF0000"/>
                </a:solidFill>
              </a:rPr>
              <a:t>RA from some other rheumatologic conditions is poor. However, with</a:t>
            </a:r>
            <a:r>
              <a:rPr lang="tr-TR" sz="2400" b="1" dirty="0" smtClean="0">
                <a:solidFill>
                  <a:srgbClr val="FF0000"/>
                </a:solidFill>
              </a:rPr>
              <a:t> </a:t>
            </a:r>
            <a:r>
              <a:rPr lang="en-US" sz="2400" b="1" dirty="0" smtClean="0">
                <a:solidFill>
                  <a:srgbClr val="FF0000"/>
                </a:solidFill>
              </a:rPr>
              <a:t>higher titers of RF, the specificity increases, and RF testing becomes a more</a:t>
            </a:r>
            <a:r>
              <a:rPr lang="tr-TR" sz="2400" b="1" dirty="0" smtClean="0">
                <a:solidFill>
                  <a:srgbClr val="FF0000"/>
                </a:solidFill>
              </a:rPr>
              <a:t> </a:t>
            </a:r>
            <a:r>
              <a:rPr lang="tr-TR" sz="2400" b="1" dirty="0" err="1" smtClean="0">
                <a:solidFill>
                  <a:srgbClr val="FF0000"/>
                </a:solidFill>
              </a:rPr>
              <a:t>useful</a:t>
            </a:r>
            <a:r>
              <a:rPr lang="tr-TR" sz="2400" b="1" dirty="0" smtClean="0">
                <a:solidFill>
                  <a:srgbClr val="FF0000"/>
                </a:solidFill>
              </a:rPr>
              <a:t> </a:t>
            </a:r>
            <a:r>
              <a:rPr lang="tr-TR" sz="2400" b="1" dirty="0" err="1" smtClean="0">
                <a:solidFill>
                  <a:srgbClr val="FF0000"/>
                </a:solidFill>
              </a:rPr>
              <a:t>laboratory</a:t>
            </a:r>
            <a:r>
              <a:rPr lang="tr-TR" sz="2400" b="1" dirty="0" smtClean="0">
                <a:solidFill>
                  <a:srgbClr val="FF0000"/>
                </a:solidFill>
              </a:rPr>
              <a:t> </a:t>
            </a:r>
            <a:r>
              <a:rPr lang="tr-TR" sz="2400" b="1" dirty="0" err="1" smtClean="0">
                <a:solidFill>
                  <a:srgbClr val="FF0000"/>
                </a:solidFill>
              </a:rPr>
              <a:t>tool</a:t>
            </a:r>
            <a:r>
              <a:rPr lang="tr-TR" sz="2400" b="1" dirty="0" smtClean="0">
                <a:solidFill>
                  <a:srgbClr val="FF0000"/>
                </a:solidFill>
              </a:rPr>
              <a:t> </a:t>
            </a:r>
            <a:r>
              <a:rPr lang="tr-TR" sz="2400" b="1" dirty="0" err="1" smtClean="0">
                <a:solidFill>
                  <a:srgbClr val="FF0000"/>
                </a:solidFill>
              </a:rPr>
              <a:t>for</a:t>
            </a:r>
            <a:r>
              <a:rPr lang="tr-TR" sz="2400" b="1" dirty="0" smtClean="0">
                <a:solidFill>
                  <a:srgbClr val="FF0000"/>
                </a:solidFill>
              </a:rPr>
              <a:t> </a:t>
            </a:r>
            <a:r>
              <a:rPr lang="tr-TR" sz="2400" b="1" dirty="0" err="1" smtClean="0">
                <a:solidFill>
                  <a:srgbClr val="FF0000"/>
                </a:solidFill>
              </a:rPr>
              <a:t>the</a:t>
            </a:r>
            <a:r>
              <a:rPr lang="tr-TR" sz="2400" b="1" dirty="0" smtClean="0">
                <a:solidFill>
                  <a:srgbClr val="FF0000"/>
                </a:solidFill>
              </a:rPr>
              <a:t> </a:t>
            </a:r>
            <a:r>
              <a:rPr lang="tr-TR" sz="2400" b="1" dirty="0" err="1" smtClean="0">
                <a:solidFill>
                  <a:srgbClr val="FF0000"/>
                </a:solidFill>
              </a:rPr>
              <a:t>diagnosis</a:t>
            </a:r>
            <a:r>
              <a:rPr lang="tr-TR" sz="2400" b="1" dirty="0" smtClean="0">
                <a:solidFill>
                  <a:srgbClr val="FF0000"/>
                </a:solidFill>
              </a:rPr>
              <a:t> of RA.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solidFill>
                  <a:srgbClr val="FF0000"/>
                </a:solidFill>
              </a:rPr>
              <a:t>Rheumatoid</a:t>
            </a:r>
            <a:r>
              <a:rPr lang="tr-TR" b="1" dirty="0" smtClean="0">
                <a:solidFill>
                  <a:srgbClr val="FF0000"/>
                </a:solidFill>
              </a:rPr>
              <a:t> </a:t>
            </a:r>
            <a:r>
              <a:rPr lang="tr-TR" b="1" dirty="0" err="1" smtClean="0">
                <a:solidFill>
                  <a:srgbClr val="FF0000"/>
                </a:solidFill>
              </a:rPr>
              <a:t>factor</a:t>
            </a:r>
            <a:endParaRPr lang="tr-TR" dirty="0"/>
          </a:p>
        </p:txBody>
      </p:sp>
      <p:sp>
        <p:nvSpPr>
          <p:cNvPr id="3" name="2 İçerik Yer Tutucusu"/>
          <p:cNvSpPr>
            <a:spLocks noGrp="1"/>
          </p:cNvSpPr>
          <p:nvPr>
            <p:ph idx="1"/>
          </p:nvPr>
        </p:nvSpPr>
        <p:spPr/>
        <p:txBody>
          <a:bodyPr>
            <a:normAutofit/>
          </a:bodyPr>
          <a:lstStyle/>
          <a:p>
            <a:r>
              <a:rPr lang="en-US" sz="2400" dirty="0" smtClean="0"/>
              <a:t>Increased polyclonal immunoglobulin production in diverse </a:t>
            </a:r>
            <a:r>
              <a:rPr lang="en-US" sz="2400" dirty="0" err="1" smtClean="0"/>
              <a:t>nonrheumatic</a:t>
            </a:r>
            <a:r>
              <a:rPr lang="en-US" sz="2400" dirty="0" smtClean="0"/>
              <a:t> diseases can cause a positive RF</a:t>
            </a:r>
            <a:r>
              <a:rPr lang="tr-TR" sz="2400" dirty="0" smtClean="0"/>
              <a:t>.</a:t>
            </a:r>
          </a:p>
          <a:p>
            <a:r>
              <a:rPr lang="en-US" sz="2400" dirty="0" smtClean="0"/>
              <a:t> This phenomenon can be seen in primary </a:t>
            </a:r>
            <a:r>
              <a:rPr lang="en-US" sz="2400" dirty="0" err="1" smtClean="0"/>
              <a:t>biliary</a:t>
            </a:r>
            <a:r>
              <a:rPr lang="en-US" sz="2400" dirty="0" smtClean="0"/>
              <a:t> cirrhosis, </a:t>
            </a:r>
            <a:r>
              <a:rPr lang="en-US" sz="2400" dirty="0" err="1" smtClean="0"/>
              <a:t>sarcoidosis</a:t>
            </a:r>
            <a:r>
              <a:rPr lang="en-US" sz="2400" dirty="0" smtClean="0"/>
              <a:t>, malignancies, and infections such as hepatitis</a:t>
            </a:r>
            <a:r>
              <a:rPr lang="tr-TR" sz="2400" dirty="0" smtClean="0"/>
              <a:t> B </a:t>
            </a:r>
            <a:r>
              <a:rPr lang="tr-TR" sz="2400" dirty="0" err="1" smtClean="0"/>
              <a:t>and</a:t>
            </a:r>
            <a:r>
              <a:rPr lang="en-US" sz="2400" dirty="0" smtClean="0"/>
              <a:t> C, tuberculosis, </a:t>
            </a:r>
            <a:r>
              <a:rPr lang="en-US" sz="2400" dirty="0" err="1" smtClean="0"/>
              <a:t>infecti</a:t>
            </a:r>
            <a:r>
              <a:rPr lang="tr-TR" sz="2400" dirty="0" smtClean="0"/>
              <a:t>ve</a:t>
            </a:r>
            <a:r>
              <a:rPr lang="en-US" sz="2400" dirty="0" smtClean="0"/>
              <a:t> </a:t>
            </a:r>
            <a:r>
              <a:rPr lang="en-US" sz="2400" dirty="0" err="1" smtClean="0"/>
              <a:t>endocarditis</a:t>
            </a:r>
            <a:r>
              <a:rPr lang="tr-TR" sz="2400" dirty="0" smtClean="0"/>
              <a:t>.</a:t>
            </a:r>
          </a:p>
          <a:p>
            <a:r>
              <a:rPr lang="en-US" sz="2400" dirty="0" smtClean="0"/>
              <a:t>An increased prevalence of RF is also found in smokers and in the healthy elderly population.</a:t>
            </a:r>
            <a:endParaRPr lang="tr-TR" sz="2400" dirty="0" smtClean="0"/>
          </a:p>
          <a:p>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en-US" b="1" dirty="0" smtClean="0">
                <a:solidFill>
                  <a:srgbClr val="FF0000"/>
                </a:solidFill>
              </a:rPr>
              <a:t>Anti-</a:t>
            </a:r>
            <a:r>
              <a:rPr lang="en-US" b="1" dirty="0" err="1" smtClean="0">
                <a:solidFill>
                  <a:srgbClr val="FF0000"/>
                </a:solidFill>
              </a:rPr>
              <a:t>citrullinated</a:t>
            </a:r>
            <a:r>
              <a:rPr lang="en-US" b="1" dirty="0" smtClean="0">
                <a:solidFill>
                  <a:srgbClr val="FF0000"/>
                </a:solidFill>
              </a:rPr>
              <a:t> protein </a:t>
            </a:r>
            <a:r>
              <a:rPr lang="tr-TR" b="1" dirty="0" smtClean="0">
                <a:solidFill>
                  <a:srgbClr val="FF0000"/>
                </a:solidFill>
              </a:rPr>
              <a:t/>
            </a:r>
            <a:br>
              <a:rPr lang="tr-TR" b="1" dirty="0" smtClean="0">
                <a:solidFill>
                  <a:srgbClr val="FF0000"/>
                </a:solidFill>
              </a:rPr>
            </a:br>
            <a:r>
              <a:rPr lang="en-US" b="1" dirty="0" smtClean="0">
                <a:solidFill>
                  <a:srgbClr val="FF0000"/>
                </a:solidFill>
              </a:rPr>
              <a:t>antibodies</a:t>
            </a:r>
            <a:r>
              <a:rPr lang="tr-TR" b="1" dirty="0" smtClean="0">
                <a:solidFill>
                  <a:srgbClr val="FF0000"/>
                </a:solidFill>
              </a:rPr>
              <a:t> (</a:t>
            </a:r>
            <a:r>
              <a:rPr lang="tr-TR" b="1" dirty="0" err="1" smtClean="0">
                <a:solidFill>
                  <a:srgbClr val="FF0000"/>
                </a:solidFill>
              </a:rPr>
              <a:t>ACPAs</a:t>
            </a:r>
            <a:r>
              <a:rPr lang="tr-TR" b="1" dirty="0" smtClean="0">
                <a:solidFill>
                  <a:srgbClr val="FF0000"/>
                </a:solidFill>
              </a:rPr>
              <a:t>)</a:t>
            </a:r>
            <a:endParaRPr lang="tr-TR" dirty="0"/>
          </a:p>
        </p:txBody>
      </p:sp>
      <p:sp>
        <p:nvSpPr>
          <p:cNvPr id="3" name="2 İçerik Yer Tutucusu"/>
          <p:cNvSpPr>
            <a:spLocks noGrp="1"/>
          </p:cNvSpPr>
          <p:nvPr>
            <p:ph idx="1"/>
          </p:nvPr>
        </p:nvSpPr>
        <p:spPr>
          <a:xfrm>
            <a:off x="457200" y="1600200"/>
            <a:ext cx="8579296" cy="4525963"/>
          </a:xfrm>
        </p:spPr>
        <p:txBody>
          <a:bodyPr>
            <a:normAutofit/>
          </a:bodyPr>
          <a:lstStyle/>
          <a:p>
            <a:r>
              <a:rPr lang="en-US" sz="2000" dirty="0" smtClean="0">
                <a:solidFill>
                  <a:srgbClr val="FF0000"/>
                </a:solidFill>
              </a:rPr>
              <a:t> ACPAs are </a:t>
            </a:r>
            <a:r>
              <a:rPr lang="tr-TR" sz="2000" dirty="0" err="1" smtClean="0">
                <a:solidFill>
                  <a:srgbClr val="FF0000"/>
                </a:solidFill>
              </a:rPr>
              <a:t>autoantibodies</a:t>
            </a:r>
            <a:r>
              <a:rPr lang="en-US" sz="2000" dirty="0" smtClean="0">
                <a:solidFill>
                  <a:srgbClr val="FF0000"/>
                </a:solidFill>
              </a:rPr>
              <a:t> </a:t>
            </a:r>
            <a:r>
              <a:rPr lang="tr-TR" sz="2000" dirty="0" smtClean="0">
                <a:solidFill>
                  <a:srgbClr val="FF0000"/>
                </a:solidFill>
              </a:rPr>
              <a:t>(</a:t>
            </a:r>
            <a:r>
              <a:rPr lang="tr-TR" sz="2000" dirty="0" err="1" smtClean="0">
                <a:solidFill>
                  <a:srgbClr val="FF0000"/>
                </a:solidFill>
              </a:rPr>
              <a:t>antibodies</a:t>
            </a:r>
            <a:r>
              <a:rPr lang="en-US" sz="2000" dirty="0" smtClean="0">
                <a:solidFill>
                  <a:srgbClr val="FF0000"/>
                </a:solidFill>
              </a:rPr>
              <a:t> to an individual’s own proteins)</a:t>
            </a:r>
            <a:endParaRPr lang="tr-TR" sz="2000" dirty="0" smtClean="0">
              <a:solidFill>
                <a:srgbClr val="FF0000"/>
              </a:solidFill>
            </a:endParaRPr>
          </a:p>
          <a:p>
            <a:pPr>
              <a:buNone/>
            </a:pPr>
            <a:r>
              <a:rPr lang="tr-TR" sz="2000" dirty="0" smtClean="0">
                <a:solidFill>
                  <a:srgbClr val="FF0000"/>
                </a:solidFill>
              </a:rPr>
              <a:t>	</a:t>
            </a:r>
            <a:r>
              <a:rPr lang="en-US" sz="2000" dirty="0" smtClean="0">
                <a:solidFill>
                  <a:srgbClr val="FF0000"/>
                </a:solidFill>
              </a:rPr>
              <a:t> that are directed</a:t>
            </a:r>
            <a:r>
              <a:rPr lang="tr-TR" sz="2000" dirty="0" smtClean="0">
                <a:solidFill>
                  <a:srgbClr val="FF0000"/>
                </a:solidFill>
              </a:rPr>
              <a:t> </a:t>
            </a:r>
            <a:r>
              <a:rPr lang="en-US" sz="2000" dirty="0" smtClean="0">
                <a:solidFill>
                  <a:srgbClr val="FF0000"/>
                </a:solidFill>
              </a:rPr>
              <a:t>against </a:t>
            </a:r>
            <a:r>
              <a:rPr lang="en-US" sz="2000" dirty="0" err="1" smtClean="0">
                <a:solidFill>
                  <a:srgbClr val="FF0000"/>
                </a:solidFill>
              </a:rPr>
              <a:t>peptid</a:t>
            </a:r>
            <a:r>
              <a:rPr lang="tr-TR" sz="2000" dirty="0" smtClean="0">
                <a:solidFill>
                  <a:srgbClr val="FF0000"/>
                </a:solidFill>
              </a:rPr>
              <a:t>es</a:t>
            </a:r>
            <a:r>
              <a:rPr lang="en-US" sz="2000" dirty="0" smtClean="0">
                <a:solidFill>
                  <a:srgbClr val="FF0000"/>
                </a:solidFill>
              </a:rPr>
              <a:t> and proteins that are </a:t>
            </a:r>
            <a:r>
              <a:rPr lang="en-US" sz="2000" dirty="0" err="1" smtClean="0">
                <a:solidFill>
                  <a:srgbClr val="FF0000"/>
                </a:solidFill>
              </a:rPr>
              <a:t>citrullinated</a:t>
            </a:r>
            <a:r>
              <a:rPr lang="en-US" sz="2000" dirty="0" smtClean="0">
                <a:solidFill>
                  <a:srgbClr val="FF0000"/>
                </a:solidFill>
              </a:rPr>
              <a:t>. </a:t>
            </a:r>
            <a:endParaRPr lang="tr-TR" sz="2000" dirty="0" smtClean="0">
              <a:solidFill>
                <a:srgbClr val="FF0000"/>
              </a:solidFill>
            </a:endParaRPr>
          </a:p>
          <a:p>
            <a:r>
              <a:rPr lang="tr-TR" sz="2000" dirty="0" err="1" smtClean="0"/>
              <a:t>ACPAs</a:t>
            </a:r>
            <a:r>
              <a:rPr lang="tr-TR" sz="2000" dirty="0" smtClean="0"/>
              <a:t> </a:t>
            </a:r>
            <a:r>
              <a:rPr lang="tr-TR" sz="2000" dirty="0" err="1" smtClean="0"/>
              <a:t>recognize</a:t>
            </a:r>
            <a:r>
              <a:rPr lang="tr-TR" sz="2000" dirty="0" smtClean="0"/>
              <a:t> </a:t>
            </a:r>
            <a:r>
              <a:rPr lang="tr-TR" sz="2000" dirty="0" err="1" smtClean="0"/>
              <a:t>peptides</a:t>
            </a:r>
            <a:r>
              <a:rPr lang="tr-TR" sz="2000" dirty="0" smtClean="0"/>
              <a:t> </a:t>
            </a:r>
            <a:r>
              <a:rPr lang="tr-TR" sz="2000" dirty="0" err="1" smtClean="0"/>
              <a:t>and</a:t>
            </a:r>
            <a:r>
              <a:rPr lang="tr-TR" sz="2000" dirty="0" smtClean="0"/>
              <a:t> </a:t>
            </a:r>
            <a:r>
              <a:rPr lang="tr-TR" sz="2000" dirty="0" err="1" smtClean="0"/>
              <a:t>proteins</a:t>
            </a:r>
            <a:r>
              <a:rPr lang="tr-TR" sz="2000" dirty="0" smtClean="0"/>
              <a:t> </a:t>
            </a:r>
            <a:r>
              <a:rPr lang="tr-TR" sz="2000" dirty="0" err="1" smtClean="0"/>
              <a:t>containing</a:t>
            </a:r>
            <a:r>
              <a:rPr lang="tr-TR" sz="2000" dirty="0" smtClean="0"/>
              <a:t> </a:t>
            </a:r>
            <a:r>
              <a:rPr lang="tr-TR" sz="2000" dirty="0" err="1" smtClean="0"/>
              <a:t>citrulline</a:t>
            </a:r>
            <a:r>
              <a:rPr lang="tr-TR" sz="2000" dirty="0" smtClean="0"/>
              <a:t>, a </a:t>
            </a:r>
            <a:r>
              <a:rPr lang="tr-TR" sz="2000" dirty="0" err="1" smtClean="0"/>
              <a:t>non</a:t>
            </a:r>
            <a:r>
              <a:rPr lang="tr-TR" sz="2000" dirty="0" smtClean="0"/>
              <a:t>-</a:t>
            </a:r>
            <a:r>
              <a:rPr lang="tr-TR" sz="2000" dirty="0" err="1" smtClean="0"/>
              <a:t>standard</a:t>
            </a:r>
            <a:r>
              <a:rPr lang="tr-TR" sz="2000" dirty="0" smtClean="0"/>
              <a:t> amino </a:t>
            </a:r>
            <a:r>
              <a:rPr lang="tr-TR" sz="2000" dirty="0" err="1" smtClean="0"/>
              <a:t>acid</a:t>
            </a:r>
            <a:r>
              <a:rPr lang="tr-TR" sz="2000" dirty="0" smtClean="0"/>
              <a:t> </a:t>
            </a:r>
            <a:r>
              <a:rPr lang="tr-TR" sz="2000" dirty="0" err="1" smtClean="0"/>
              <a:t>generated</a:t>
            </a:r>
            <a:r>
              <a:rPr lang="tr-TR" sz="2000" dirty="0" smtClean="0"/>
              <a:t> </a:t>
            </a:r>
            <a:r>
              <a:rPr lang="tr-TR" sz="2000" dirty="0" err="1" smtClean="0"/>
              <a:t>by</a:t>
            </a:r>
            <a:r>
              <a:rPr lang="tr-TR" sz="2000" dirty="0" smtClean="0"/>
              <a:t> </a:t>
            </a:r>
            <a:r>
              <a:rPr lang="tr-TR" sz="2000" dirty="0" err="1" smtClean="0"/>
              <a:t>the</a:t>
            </a:r>
            <a:r>
              <a:rPr lang="tr-TR" sz="2000" dirty="0" smtClean="0"/>
              <a:t> </a:t>
            </a:r>
            <a:r>
              <a:rPr lang="tr-TR" sz="2000" dirty="0" err="1" smtClean="0"/>
              <a:t>posttranslational</a:t>
            </a:r>
            <a:r>
              <a:rPr lang="tr-TR" sz="2000" dirty="0" smtClean="0"/>
              <a:t> </a:t>
            </a:r>
            <a:r>
              <a:rPr lang="tr-TR" sz="2000" dirty="0" err="1" smtClean="0"/>
              <a:t>modification</a:t>
            </a:r>
            <a:r>
              <a:rPr lang="tr-TR" sz="2000" dirty="0" smtClean="0"/>
              <a:t> of </a:t>
            </a:r>
            <a:r>
              <a:rPr lang="tr-TR" sz="2000" dirty="0" err="1" smtClean="0"/>
              <a:t>arginine</a:t>
            </a:r>
            <a:r>
              <a:rPr lang="tr-TR" sz="2000" dirty="0" smtClean="0"/>
              <a:t> </a:t>
            </a:r>
          </a:p>
          <a:p>
            <a:pPr>
              <a:buNone/>
            </a:pPr>
            <a:r>
              <a:rPr lang="tr-TR" sz="2000" dirty="0" smtClean="0"/>
              <a:t>	</a:t>
            </a:r>
            <a:r>
              <a:rPr lang="tr-TR" sz="2000" dirty="0" err="1" smtClean="0"/>
              <a:t>by</a:t>
            </a:r>
            <a:r>
              <a:rPr lang="tr-TR" sz="2000" dirty="0" smtClean="0"/>
              <a:t> </a:t>
            </a:r>
            <a:r>
              <a:rPr lang="tr-TR" sz="2000" dirty="0" err="1" smtClean="0"/>
              <a:t>peptidylarginine</a:t>
            </a:r>
            <a:r>
              <a:rPr lang="tr-TR" sz="2000" dirty="0" smtClean="0"/>
              <a:t> </a:t>
            </a:r>
            <a:r>
              <a:rPr lang="tr-TR" sz="2000" dirty="0" err="1" smtClean="0"/>
              <a:t>deiminase</a:t>
            </a:r>
            <a:r>
              <a:rPr lang="tr-TR" sz="2000" dirty="0" smtClean="0"/>
              <a:t> </a:t>
            </a:r>
            <a:r>
              <a:rPr lang="tr-TR" sz="2000" dirty="0" err="1" smtClean="0"/>
              <a:t>enzymes</a:t>
            </a:r>
            <a:r>
              <a:rPr lang="tr-TR" sz="2000" dirty="0" smtClean="0"/>
              <a:t>, in a </a:t>
            </a:r>
            <a:r>
              <a:rPr lang="tr-TR" sz="2000" dirty="0" err="1" smtClean="0"/>
              <a:t>calcium</a:t>
            </a:r>
            <a:r>
              <a:rPr lang="tr-TR" sz="2000" dirty="0" smtClean="0"/>
              <a:t>-</a:t>
            </a:r>
            <a:r>
              <a:rPr lang="tr-TR" sz="2000" dirty="0" err="1" smtClean="0"/>
              <a:t>dependent</a:t>
            </a:r>
            <a:r>
              <a:rPr lang="tr-TR" sz="2000" dirty="0" smtClean="0"/>
              <a:t> </a:t>
            </a:r>
            <a:r>
              <a:rPr lang="tr-TR" sz="2000" dirty="0" err="1" smtClean="0"/>
              <a:t>process</a:t>
            </a:r>
            <a:r>
              <a:rPr lang="tr-TR" sz="2000" dirty="0" smtClean="0"/>
              <a:t> </a:t>
            </a:r>
            <a:r>
              <a:rPr lang="tr-TR" sz="2000" dirty="0" err="1" smtClean="0"/>
              <a:t>known</a:t>
            </a:r>
            <a:r>
              <a:rPr lang="tr-TR" sz="2000" dirty="0" smtClean="0"/>
              <a:t> as </a:t>
            </a:r>
            <a:r>
              <a:rPr lang="tr-TR" sz="2000" dirty="0" err="1" smtClean="0"/>
              <a:t>citrullination</a:t>
            </a:r>
            <a:r>
              <a:rPr lang="tr-TR" sz="2000" dirty="0" smtClean="0"/>
              <a:t>.</a:t>
            </a:r>
          </a:p>
          <a:p>
            <a:r>
              <a:rPr lang="en-US" sz="2000" dirty="0" smtClean="0"/>
              <a:t>They are present in the majority of patients with rheumatoid arthritis. </a:t>
            </a:r>
            <a:r>
              <a:rPr lang="en-US" sz="2000" dirty="0" smtClean="0">
                <a:solidFill>
                  <a:srgbClr val="FF0000"/>
                </a:solidFill>
              </a:rPr>
              <a:t>Clinically, cyclic </a:t>
            </a:r>
            <a:r>
              <a:rPr lang="en-US" sz="2000" dirty="0" err="1" smtClean="0">
                <a:solidFill>
                  <a:srgbClr val="FF0000"/>
                </a:solidFill>
              </a:rPr>
              <a:t>citrullinated</a:t>
            </a:r>
            <a:r>
              <a:rPr lang="en-US" sz="2000" dirty="0" smtClean="0">
                <a:solidFill>
                  <a:srgbClr val="FF0000"/>
                </a:solidFill>
              </a:rPr>
              <a:t> peptides (CCP) are frequently used to detect these antibodies</a:t>
            </a:r>
            <a:r>
              <a:rPr lang="tr-TR" sz="2000" dirty="0" smtClean="0">
                <a:solidFill>
                  <a:srgbClr val="FF0000"/>
                </a:solidFill>
              </a:rPr>
              <a:t> (</a:t>
            </a:r>
            <a:r>
              <a:rPr lang="tr-TR" sz="2000" dirty="0" err="1" smtClean="0">
                <a:solidFill>
                  <a:srgbClr val="FF0000"/>
                </a:solidFill>
              </a:rPr>
              <a:t>ACPAs</a:t>
            </a:r>
            <a:r>
              <a:rPr lang="tr-TR" sz="2000" dirty="0" smtClean="0">
                <a:solidFill>
                  <a:srgbClr val="FF0000"/>
                </a:solidFill>
              </a:rPr>
              <a:t>)</a:t>
            </a:r>
            <a:r>
              <a:rPr lang="en-US" sz="2000" dirty="0" smtClean="0">
                <a:solidFill>
                  <a:srgbClr val="FF0000"/>
                </a:solidFill>
              </a:rPr>
              <a:t> in patient serum or plasma (then referred to as anti–</a:t>
            </a:r>
            <a:r>
              <a:rPr lang="en-US" sz="2000" dirty="0" err="1" smtClean="0">
                <a:solidFill>
                  <a:srgbClr val="FF0000"/>
                </a:solidFill>
              </a:rPr>
              <a:t>citrullinated</a:t>
            </a:r>
            <a:r>
              <a:rPr lang="en-US" sz="2000" dirty="0" smtClean="0">
                <a:solidFill>
                  <a:srgbClr val="FF0000"/>
                </a:solidFill>
              </a:rPr>
              <a:t> peptide antibodies)</a:t>
            </a:r>
            <a:r>
              <a:rPr lang="tr-TR" sz="2000" dirty="0" smtClean="0">
                <a:solidFill>
                  <a:srgbClr val="FF0000"/>
                </a:solidFill>
              </a:rPr>
              <a:t>.</a:t>
            </a:r>
          </a:p>
          <a:p>
            <a:r>
              <a:rPr lang="en-US" sz="2000" dirty="0" smtClean="0"/>
              <a:t>ACPA</a:t>
            </a:r>
            <a:r>
              <a:rPr lang="tr-TR" sz="2000" dirty="0" smtClean="0"/>
              <a:t>s</a:t>
            </a:r>
            <a:r>
              <a:rPr lang="en-US" sz="2000" dirty="0" smtClean="0"/>
              <a:t> are detected in approximately 2/3 of RA patients with a diagnostic specificity of 98%</a:t>
            </a:r>
            <a:r>
              <a:rPr lang="tr-TR" sz="2000" dirty="0" smtClean="0"/>
              <a:t>.</a:t>
            </a:r>
            <a:endParaRPr lang="tr-TR"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b="1" dirty="0" smtClean="0">
                <a:solidFill>
                  <a:srgbClr val="FF0000"/>
                </a:solidFill>
              </a:rPr>
              <a:t>A</a:t>
            </a:r>
            <a:r>
              <a:rPr lang="en-US" sz="2800" b="1" dirty="0" err="1" smtClean="0">
                <a:solidFill>
                  <a:srgbClr val="FF0000"/>
                </a:solidFill>
              </a:rPr>
              <a:t>nti</a:t>
            </a:r>
            <a:r>
              <a:rPr lang="en-US" sz="2800" b="1" dirty="0" smtClean="0">
                <a:solidFill>
                  <a:srgbClr val="FF0000"/>
                </a:solidFill>
              </a:rPr>
              <a:t>-cyclic </a:t>
            </a:r>
            <a:r>
              <a:rPr lang="en-US" sz="2800" b="1" dirty="0" err="1" smtClean="0">
                <a:solidFill>
                  <a:srgbClr val="FF0000"/>
                </a:solidFill>
              </a:rPr>
              <a:t>citrullinated</a:t>
            </a:r>
            <a:r>
              <a:rPr lang="tr-TR" sz="2800" b="1" dirty="0" smtClean="0">
                <a:solidFill>
                  <a:srgbClr val="FF0000"/>
                </a:solidFill>
              </a:rPr>
              <a:t/>
            </a:r>
            <a:br>
              <a:rPr lang="tr-TR" sz="2800" b="1" dirty="0" smtClean="0">
                <a:solidFill>
                  <a:srgbClr val="FF0000"/>
                </a:solidFill>
              </a:rPr>
            </a:br>
            <a:r>
              <a:rPr lang="en-US" sz="2800" b="1" dirty="0" smtClean="0">
                <a:solidFill>
                  <a:srgbClr val="FF0000"/>
                </a:solidFill>
              </a:rPr>
              <a:t> antibody</a:t>
            </a:r>
            <a:r>
              <a:rPr lang="tr-TR" sz="2800" b="1" dirty="0" smtClean="0">
                <a:solidFill>
                  <a:srgbClr val="FF0000"/>
                </a:solidFill>
              </a:rPr>
              <a:t> (A</a:t>
            </a:r>
            <a:r>
              <a:rPr lang="en-US" sz="2800" b="1" dirty="0" err="1" smtClean="0">
                <a:solidFill>
                  <a:srgbClr val="FF0000"/>
                </a:solidFill>
              </a:rPr>
              <a:t>nti</a:t>
            </a:r>
            <a:r>
              <a:rPr lang="en-US" sz="2800" b="1" dirty="0" smtClean="0">
                <a:solidFill>
                  <a:srgbClr val="FF0000"/>
                </a:solidFill>
              </a:rPr>
              <a:t>-CCP antibody</a:t>
            </a:r>
            <a:r>
              <a:rPr lang="tr-TR" sz="2800" b="1" dirty="0" smtClean="0">
                <a:solidFill>
                  <a:srgbClr val="FF0000"/>
                </a:solidFill>
              </a:rPr>
              <a:t>) ELISA </a:t>
            </a:r>
            <a:endParaRPr lang="tr-TR" sz="2800" b="1" dirty="0">
              <a:solidFill>
                <a:srgbClr val="FF0000"/>
              </a:solidFill>
            </a:endParaRPr>
          </a:p>
        </p:txBody>
      </p:sp>
      <p:sp>
        <p:nvSpPr>
          <p:cNvPr id="3" name="2 İçerik Yer Tutucusu"/>
          <p:cNvSpPr>
            <a:spLocks noGrp="1"/>
          </p:cNvSpPr>
          <p:nvPr>
            <p:ph idx="1"/>
          </p:nvPr>
        </p:nvSpPr>
        <p:spPr/>
        <p:txBody>
          <a:bodyPr>
            <a:normAutofit fontScale="77500" lnSpcReduction="20000"/>
          </a:bodyPr>
          <a:lstStyle/>
          <a:p>
            <a:r>
              <a:rPr lang="tr-TR" sz="2900" dirty="0" err="1" smtClean="0"/>
              <a:t>The</a:t>
            </a:r>
            <a:r>
              <a:rPr lang="tr-TR" sz="2900" dirty="0" smtClean="0"/>
              <a:t> </a:t>
            </a:r>
            <a:r>
              <a:rPr lang="en-US" sz="2900" dirty="0" smtClean="0"/>
              <a:t>used the 2nd generation anti-CCP </a:t>
            </a:r>
            <a:r>
              <a:rPr lang="tr-TR" sz="2900" dirty="0" smtClean="0"/>
              <a:t>(anti-CCP2) </a:t>
            </a:r>
            <a:r>
              <a:rPr lang="en-US" sz="2900" dirty="0" smtClean="0"/>
              <a:t>enzyme-linked </a:t>
            </a:r>
            <a:r>
              <a:rPr lang="en-US" sz="2900" dirty="0" err="1" smtClean="0"/>
              <a:t>immunosorbent</a:t>
            </a:r>
            <a:r>
              <a:rPr lang="en-US" sz="2900" dirty="0" smtClean="0"/>
              <a:t> test (ELISA</a:t>
            </a:r>
            <a:r>
              <a:rPr lang="tr-TR" sz="2900" dirty="0" smtClean="0"/>
              <a:t>) </a:t>
            </a:r>
            <a:r>
              <a:rPr lang="tr-TR" sz="2900" dirty="0" err="1" smtClean="0"/>
              <a:t>allowed</a:t>
            </a:r>
            <a:r>
              <a:rPr lang="tr-TR" sz="2900" dirty="0" smtClean="0"/>
              <a:t> </a:t>
            </a:r>
            <a:r>
              <a:rPr lang="tr-TR" sz="2900" dirty="0" err="1" smtClean="0"/>
              <a:t>the</a:t>
            </a:r>
            <a:r>
              <a:rPr lang="tr-TR" sz="2900" dirty="0" smtClean="0"/>
              <a:t> </a:t>
            </a:r>
            <a:r>
              <a:rPr lang="tr-TR" sz="2900" dirty="0" err="1" smtClean="0"/>
              <a:t>widespread</a:t>
            </a:r>
            <a:r>
              <a:rPr lang="tr-TR" sz="2900" dirty="0" smtClean="0"/>
              <a:t> </a:t>
            </a:r>
            <a:r>
              <a:rPr lang="tr-TR" sz="2900" dirty="0" err="1" smtClean="0"/>
              <a:t>routine</a:t>
            </a:r>
            <a:r>
              <a:rPr lang="tr-TR" sz="2900" dirty="0" smtClean="0"/>
              <a:t> </a:t>
            </a:r>
            <a:r>
              <a:rPr lang="tr-TR" sz="2900" dirty="0" err="1" smtClean="0"/>
              <a:t>testing</a:t>
            </a:r>
            <a:r>
              <a:rPr lang="tr-TR" sz="2900" dirty="0" smtClean="0"/>
              <a:t> </a:t>
            </a:r>
            <a:r>
              <a:rPr lang="tr-TR" sz="2900" dirty="0" err="1" smtClean="0"/>
              <a:t>for</a:t>
            </a:r>
            <a:r>
              <a:rPr lang="tr-TR" sz="2900" dirty="0" smtClean="0"/>
              <a:t> </a:t>
            </a:r>
            <a:r>
              <a:rPr lang="tr-TR" sz="2900" dirty="0" err="1" smtClean="0"/>
              <a:t>antibodies</a:t>
            </a:r>
            <a:r>
              <a:rPr lang="tr-TR" sz="2900" dirty="0" smtClean="0"/>
              <a:t> </a:t>
            </a:r>
            <a:r>
              <a:rPr lang="tr-TR" sz="2900" dirty="0" err="1" smtClean="0"/>
              <a:t>directed</a:t>
            </a:r>
            <a:r>
              <a:rPr lang="tr-TR" sz="2900" dirty="0" smtClean="0"/>
              <a:t> </a:t>
            </a:r>
            <a:r>
              <a:rPr lang="tr-TR" sz="2900" dirty="0" err="1" smtClean="0"/>
              <a:t>against</a:t>
            </a:r>
            <a:r>
              <a:rPr lang="tr-TR" sz="2900" dirty="0" smtClean="0"/>
              <a:t> </a:t>
            </a:r>
            <a:r>
              <a:rPr lang="tr-TR" sz="2900" dirty="0" err="1" smtClean="0"/>
              <a:t>citrullinated</a:t>
            </a:r>
            <a:r>
              <a:rPr lang="tr-TR" sz="2900" dirty="0" smtClean="0"/>
              <a:t> </a:t>
            </a:r>
            <a:r>
              <a:rPr lang="tr-TR" sz="2900" dirty="0" err="1" smtClean="0"/>
              <a:t>epitopes</a:t>
            </a:r>
            <a:r>
              <a:rPr lang="tr-TR" sz="2900" dirty="0" smtClean="0"/>
              <a:t> (</a:t>
            </a:r>
            <a:r>
              <a:rPr lang="tr-TR" sz="2900" dirty="0" err="1" smtClean="0"/>
              <a:t>peptides</a:t>
            </a:r>
            <a:r>
              <a:rPr lang="tr-TR" sz="2900" dirty="0" smtClean="0"/>
              <a:t>) as a </a:t>
            </a:r>
            <a:r>
              <a:rPr lang="tr-TR" sz="2900" dirty="0" err="1" smtClean="0"/>
              <a:t>biomarker</a:t>
            </a:r>
            <a:r>
              <a:rPr lang="tr-TR" sz="2900" dirty="0" smtClean="0"/>
              <a:t> </a:t>
            </a:r>
            <a:r>
              <a:rPr lang="tr-TR" sz="2900" dirty="0" err="1" smtClean="0"/>
              <a:t>for</a:t>
            </a:r>
            <a:r>
              <a:rPr lang="tr-TR" sz="2900" dirty="0" smtClean="0"/>
              <a:t> RA . </a:t>
            </a:r>
          </a:p>
          <a:p>
            <a:r>
              <a:rPr lang="en-US" sz="2900" dirty="0" smtClean="0"/>
              <a:t>Sensitivity recently increased to nearly 80% after we used the 2nd generation anti-CCP enzyme-linked </a:t>
            </a:r>
            <a:r>
              <a:rPr lang="en-US" sz="2900" dirty="0" err="1" smtClean="0"/>
              <a:t>immunosorbent</a:t>
            </a:r>
            <a:r>
              <a:rPr lang="en-US" sz="2900" dirty="0" smtClean="0"/>
              <a:t> test (ELISA</a:t>
            </a:r>
            <a:r>
              <a:rPr lang="tr-TR" sz="2900" dirty="0" smtClean="0"/>
              <a:t>).</a:t>
            </a:r>
          </a:p>
          <a:p>
            <a:r>
              <a:rPr lang="en-US" sz="2900" dirty="0" smtClean="0"/>
              <a:t>The high specificity (98%) of anti-CCP in patients with RA can exclude other rheumatic or immune diseases in patients with positive anti-CCP</a:t>
            </a:r>
            <a:r>
              <a:rPr lang="tr-TR" sz="2900" dirty="0" smtClean="0"/>
              <a:t>.</a:t>
            </a:r>
          </a:p>
          <a:p>
            <a:r>
              <a:rPr lang="en-US" sz="2900" b="1" dirty="0" smtClean="0">
                <a:solidFill>
                  <a:srgbClr val="FF0000"/>
                </a:solidFill>
              </a:rPr>
              <a:t>The diagnostic performance of </a:t>
            </a:r>
            <a:r>
              <a:rPr lang="tr-TR" sz="2900" b="1" dirty="0" smtClean="0">
                <a:solidFill>
                  <a:srgbClr val="FF0000"/>
                </a:solidFill>
              </a:rPr>
              <a:t>anti-CCP </a:t>
            </a:r>
            <a:r>
              <a:rPr lang="en-US" sz="2900" b="1" dirty="0" smtClean="0">
                <a:solidFill>
                  <a:srgbClr val="FF0000"/>
                </a:solidFill>
              </a:rPr>
              <a:t> is superior to RF because they can</a:t>
            </a:r>
            <a:r>
              <a:rPr lang="tr-TR" sz="2900" b="1" dirty="0" smtClean="0">
                <a:solidFill>
                  <a:srgbClr val="FF0000"/>
                </a:solidFill>
              </a:rPr>
              <a:t> </a:t>
            </a:r>
            <a:r>
              <a:rPr lang="en-US" sz="2900" b="1" dirty="0" smtClean="0">
                <a:solidFill>
                  <a:srgbClr val="FF0000"/>
                </a:solidFill>
              </a:rPr>
              <a:t>be detected with a high specificity and moderate sensitivity for RA using</a:t>
            </a:r>
            <a:r>
              <a:rPr lang="tr-TR" sz="2900" b="1" dirty="0" smtClean="0">
                <a:solidFill>
                  <a:srgbClr val="FF0000"/>
                </a:solidFill>
              </a:rPr>
              <a:t> </a:t>
            </a:r>
            <a:r>
              <a:rPr lang="en-US" sz="2900" b="1" dirty="0" err="1" smtClean="0">
                <a:solidFill>
                  <a:srgbClr val="FF0000"/>
                </a:solidFill>
              </a:rPr>
              <a:t>citrullinated</a:t>
            </a:r>
            <a:r>
              <a:rPr lang="en-US" sz="2900" b="1" dirty="0" smtClean="0">
                <a:solidFill>
                  <a:srgbClr val="FF0000"/>
                </a:solidFill>
              </a:rPr>
              <a:t> proteins or peptides in ELISA.</a:t>
            </a:r>
            <a:endParaRPr lang="tr-TR" sz="2900" b="1" dirty="0" smtClean="0">
              <a:solidFill>
                <a:srgbClr val="FF0000"/>
              </a:solidFill>
            </a:endParaRPr>
          </a:p>
          <a:p>
            <a:endParaRPr lang="tr-TR" b="1"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err="1" smtClean="0">
                <a:solidFill>
                  <a:srgbClr val="FF0000"/>
                </a:solidFill>
              </a:rPr>
              <a:t>Antinuclear</a:t>
            </a:r>
            <a:r>
              <a:rPr lang="tr-TR" b="1" dirty="0" smtClean="0">
                <a:solidFill>
                  <a:srgbClr val="FF0000"/>
                </a:solidFill>
              </a:rPr>
              <a:t> </a:t>
            </a:r>
            <a:r>
              <a:rPr lang="tr-TR" b="1" dirty="0" err="1" smtClean="0">
                <a:solidFill>
                  <a:srgbClr val="FF0000"/>
                </a:solidFill>
              </a:rPr>
              <a:t>antibodies</a:t>
            </a:r>
            <a:r>
              <a:rPr lang="tr-TR" b="1" dirty="0" smtClean="0"/>
              <a:t/>
            </a:r>
            <a:br>
              <a:rPr lang="tr-TR" b="1" dirty="0" smtClean="0"/>
            </a:br>
            <a:endParaRPr lang="tr-TR" dirty="0"/>
          </a:p>
        </p:txBody>
      </p:sp>
      <p:sp>
        <p:nvSpPr>
          <p:cNvPr id="3" name="2 İçerik Yer Tutucusu"/>
          <p:cNvSpPr>
            <a:spLocks noGrp="1"/>
          </p:cNvSpPr>
          <p:nvPr>
            <p:ph idx="1"/>
          </p:nvPr>
        </p:nvSpPr>
        <p:spPr>
          <a:xfrm>
            <a:off x="457200" y="1600200"/>
            <a:ext cx="8507288" cy="4525963"/>
          </a:xfrm>
        </p:spPr>
        <p:txBody>
          <a:bodyPr>
            <a:normAutofit/>
          </a:bodyPr>
          <a:lstStyle/>
          <a:p>
            <a:r>
              <a:rPr lang="en-US" sz="2400" dirty="0" smtClean="0"/>
              <a:t>ANA testing serves as a screening tool for connective tissue diseases.</a:t>
            </a:r>
            <a:endParaRPr lang="tr-TR" sz="2400" dirty="0" smtClean="0"/>
          </a:p>
          <a:p>
            <a:r>
              <a:rPr lang="en-US" sz="2400" dirty="0" smtClean="0"/>
              <a:t> However,</a:t>
            </a:r>
            <a:r>
              <a:rPr lang="tr-TR" sz="2400" dirty="0" smtClean="0"/>
              <a:t> </a:t>
            </a:r>
            <a:r>
              <a:rPr lang="en-US" sz="2400" dirty="0" smtClean="0"/>
              <a:t>ANAs are seen in individuals with many rheumatologic conditions as well</a:t>
            </a:r>
            <a:r>
              <a:rPr lang="tr-TR" sz="2400" dirty="0" smtClean="0"/>
              <a:t> </a:t>
            </a:r>
            <a:r>
              <a:rPr lang="en-US" sz="2400" dirty="0" smtClean="0"/>
              <a:t>as in many healthy people</a:t>
            </a:r>
            <a:r>
              <a:rPr lang="tr-TR" sz="2400" dirty="0" smtClean="0"/>
              <a:t>. </a:t>
            </a:r>
            <a:endParaRPr lang="tr-TR" sz="2400" dirty="0" smtClean="0"/>
          </a:p>
          <a:p>
            <a:r>
              <a:rPr lang="en-US" sz="2400" dirty="0"/>
              <a:t>The gold standard for ANA screening is indirect immunofluorescence (IIF) on human epithelial (HEp-2) </a:t>
            </a:r>
            <a:r>
              <a:rPr lang="en-US" sz="2400" dirty="0" smtClean="0"/>
              <a:t>cells</a:t>
            </a:r>
            <a:r>
              <a:rPr lang="tr-TR" sz="2400" dirty="0" smtClean="0"/>
              <a:t>.</a:t>
            </a:r>
            <a:endParaRPr lang="tr-TR" sz="2400" dirty="0" smtClean="0"/>
          </a:p>
          <a:p>
            <a:r>
              <a:rPr lang="en-US" sz="2400" dirty="0" smtClean="0"/>
              <a:t>Subsequently</a:t>
            </a:r>
            <a:r>
              <a:rPr lang="en-US" sz="2400" dirty="0" smtClean="0"/>
              <a:t>, differentiation of a positive ANA result should be performed</a:t>
            </a:r>
            <a:r>
              <a:rPr lang="tr-TR" sz="2400" dirty="0" smtClean="0"/>
              <a:t> </a:t>
            </a:r>
            <a:r>
              <a:rPr lang="en-US" sz="2400" dirty="0" smtClean="0"/>
              <a:t>using solid-phase immunoassays such as ELISA.</a:t>
            </a:r>
            <a:endParaRPr lang="tr-TR"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rPr>
              <a:t>ANA </a:t>
            </a:r>
            <a:r>
              <a:rPr lang="tr-TR" b="1" dirty="0" err="1" smtClean="0">
                <a:solidFill>
                  <a:srgbClr val="FF0000"/>
                </a:solidFill>
              </a:rPr>
              <a:t>testing</a:t>
            </a:r>
            <a:endParaRPr lang="tr-TR" b="1" dirty="0">
              <a:solidFill>
                <a:srgbClr val="FF0000"/>
              </a:solidFill>
            </a:endParaRPr>
          </a:p>
        </p:txBody>
      </p:sp>
      <p:sp>
        <p:nvSpPr>
          <p:cNvPr id="3" name="2 İçerik Yer Tutucusu"/>
          <p:cNvSpPr>
            <a:spLocks noGrp="1"/>
          </p:cNvSpPr>
          <p:nvPr>
            <p:ph idx="1"/>
          </p:nvPr>
        </p:nvSpPr>
        <p:spPr/>
        <p:txBody>
          <a:bodyPr>
            <a:normAutofit fontScale="77500" lnSpcReduction="20000"/>
          </a:bodyPr>
          <a:lstStyle/>
          <a:p>
            <a:r>
              <a:rPr lang="en-US" dirty="0" smtClean="0"/>
              <a:t>The presence of ANAs is a serologic hallmark </a:t>
            </a:r>
            <a:r>
              <a:rPr lang="en-US" b="1" dirty="0" smtClean="0">
                <a:solidFill>
                  <a:srgbClr val="FF0000"/>
                </a:solidFill>
              </a:rPr>
              <a:t>of connective tissue disorders</a:t>
            </a:r>
            <a:r>
              <a:rPr lang="tr-TR" b="1" dirty="0" smtClean="0">
                <a:solidFill>
                  <a:srgbClr val="FF0000"/>
                </a:solidFill>
              </a:rPr>
              <a:t> </a:t>
            </a:r>
            <a:r>
              <a:rPr lang="en-US" b="1" dirty="0" smtClean="0">
                <a:solidFill>
                  <a:srgbClr val="FF0000"/>
                </a:solidFill>
              </a:rPr>
              <a:t>such as SLE, </a:t>
            </a:r>
            <a:r>
              <a:rPr lang="en-US" b="1" dirty="0" err="1" smtClean="0">
                <a:solidFill>
                  <a:srgbClr val="FF0000"/>
                </a:solidFill>
              </a:rPr>
              <a:t>Sjögren</a:t>
            </a:r>
            <a:r>
              <a:rPr lang="en-US" b="1" dirty="0" smtClean="0">
                <a:solidFill>
                  <a:srgbClr val="FF0000"/>
                </a:solidFill>
              </a:rPr>
              <a:t> syndrome, mixed connective tissue disease, systemic</a:t>
            </a:r>
            <a:r>
              <a:rPr lang="tr-TR" b="1" dirty="0" smtClean="0">
                <a:solidFill>
                  <a:srgbClr val="FF0000"/>
                </a:solidFill>
              </a:rPr>
              <a:t> </a:t>
            </a:r>
            <a:r>
              <a:rPr lang="en-US" b="1" dirty="0" smtClean="0">
                <a:solidFill>
                  <a:srgbClr val="FF0000"/>
                </a:solidFill>
              </a:rPr>
              <a:t>sclerosis, and undifferentiated connective tissue disease, as well as of</a:t>
            </a:r>
            <a:r>
              <a:rPr lang="tr-TR" b="1" dirty="0" smtClean="0">
                <a:solidFill>
                  <a:srgbClr val="FF0000"/>
                </a:solidFill>
              </a:rPr>
              <a:t> </a:t>
            </a:r>
            <a:r>
              <a:rPr lang="en-US" b="1" dirty="0" smtClean="0">
                <a:solidFill>
                  <a:srgbClr val="FF0000"/>
                </a:solidFill>
              </a:rPr>
              <a:t>autoimmune hepatitis. </a:t>
            </a:r>
            <a:endParaRPr lang="tr-TR" b="1" dirty="0" smtClean="0">
              <a:solidFill>
                <a:srgbClr val="FF0000"/>
              </a:solidFill>
            </a:endParaRPr>
          </a:p>
          <a:p>
            <a:r>
              <a:rPr lang="en-US" dirty="0" smtClean="0"/>
              <a:t>However, finding antibodies by itself does not signify</a:t>
            </a:r>
            <a:r>
              <a:rPr lang="tr-TR" dirty="0" smtClean="0"/>
              <a:t> </a:t>
            </a:r>
            <a:r>
              <a:rPr lang="en-US" dirty="0" smtClean="0"/>
              <a:t>disease because healthy people (especially family members of patients with</a:t>
            </a:r>
            <a:r>
              <a:rPr lang="tr-TR" dirty="0" smtClean="0"/>
              <a:t> </a:t>
            </a:r>
            <a:r>
              <a:rPr lang="en-US" dirty="0" smtClean="0"/>
              <a:t>connective tissue diseases, older adults, and patients using drugs such as</a:t>
            </a:r>
            <a:r>
              <a:rPr lang="tr-TR" dirty="0" smtClean="0"/>
              <a:t> </a:t>
            </a:r>
            <a:r>
              <a:rPr lang="en-US" dirty="0" err="1" smtClean="0"/>
              <a:t>sulfasalazine</a:t>
            </a:r>
            <a:r>
              <a:rPr lang="en-US" dirty="0" smtClean="0"/>
              <a:t> and </a:t>
            </a:r>
            <a:r>
              <a:rPr lang="en-US" dirty="0" err="1" smtClean="0"/>
              <a:t>isoniazid</a:t>
            </a:r>
            <a:r>
              <a:rPr lang="en-US" dirty="0" smtClean="0"/>
              <a:t>) can show clinically irrelevant positive ANA</a:t>
            </a:r>
            <a:r>
              <a:rPr lang="tr-TR" dirty="0" smtClean="0"/>
              <a:t> </a:t>
            </a:r>
            <a:r>
              <a:rPr lang="tr-TR" dirty="0" err="1" smtClean="0"/>
              <a:t>reactivity</a:t>
            </a:r>
            <a:r>
              <a:rPr lang="tr-TR" dirty="0" smtClean="0"/>
              <a:t>.</a:t>
            </a:r>
          </a:p>
          <a:p>
            <a:r>
              <a:rPr lang="en-US" dirty="0" smtClean="0"/>
              <a:t>A high titer increases the likelihood that the presence of antibodies is</a:t>
            </a:r>
            <a:r>
              <a:rPr lang="tr-TR" dirty="0" smtClean="0"/>
              <a:t> </a:t>
            </a:r>
            <a:r>
              <a:rPr lang="en-US" dirty="0" smtClean="0"/>
              <a:t>related to an autoimmune disease.</a:t>
            </a:r>
            <a:endParaRPr lang="tr-T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086738" y="4077072"/>
            <a:ext cx="6869638" cy="2308324"/>
          </a:xfrm>
          <a:prstGeom prst="rect">
            <a:avLst/>
          </a:prstGeom>
          <a:noFill/>
        </p:spPr>
        <p:txBody>
          <a:bodyPr wrap="none" rtlCol="0">
            <a:spAutoFit/>
          </a:bodyPr>
          <a:lstStyle/>
          <a:p>
            <a:pPr marL="285750" indent="-285750">
              <a:buFont typeface="Wingdings" panose="05000000000000000000" pitchFamily="2" charset="2"/>
              <a:buChar char="v"/>
            </a:pPr>
            <a:r>
              <a:rPr lang="tr-TR" sz="2400" dirty="0" err="1" smtClean="0"/>
              <a:t>Titers</a:t>
            </a:r>
            <a:r>
              <a:rPr lang="tr-TR" sz="2400" dirty="0" smtClean="0"/>
              <a:t> </a:t>
            </a:r>
            <a:r>
              <a:rPr lang="tr-TR" sz="2400" dirty="0" err="1" smtClean="0"/>
              <a:t>less</a:t>
            </a:r>
            <a:r>
              <a:rPr lang="tr-TR" sz="2400" dirty="0" smtClean="0"/>
              <a:t> </a:t>
            </a:r>
            <a:r>
              <a:rPr lang="tr-TR" sz="2400" dirty="0" err="1" smtClean="0"/>
              <a:t>than</a:t>
            </a:r>
            <a:r>
              <a:rPr lang="tr-TR" sz="2400" dirty="0" smtClean="0"/>
              <a:t> 1/40 </a:t>
            </a:r>
            <a:r>
              <a:rPr lang="tr-TR" sz="2400" dirty="0" err="1" smtClean="0"/>
              <a:t>should</a:t>
            </a:r>
            <a:r>
              <a:rPr lang="tr-TR" sz="2400" dirty="0" smtClean="0"/>
              <a:t> be </a:t>
            </a:r>
            <a:r>
              <a:rPr lang="tr-TR" sz="2400" dirty="0" err="1" smtClean="0"/>
              <a:t>considered</a:t>
            </a:r>
            <a:r>
              <a:rPr lang="tr-TR" sz="2400" dirty="0" smtClean="0"/>
              <a:t> </a:t>
            </a:r>
            <a:r>
              <a:rPr lang="tr-TR" sz="2400" dirty="0" err="1" smtClean="0"/>
              <a:t>negative</a:t>
            </a:r>
            <a:endParaRPr lang="tr-TR" sz="2400" dirty="0" smtClean="0"/>
          </a:p>
          <a:p>
            <a:r>
              <a:rPr lang="tr-TR" sz="2400" dirty="0" smtClean="0"/>
              <a:t>(20-30% of </a:t>
            </a:r>
            <a:r>
              <a:rPr lang="tr-TR" sz="2400" dirty="0" err="1" smtClean="0"/>
              <a:t>healthy</a:t>
            </a:r>
            <a:r>
              <a:rPr lang="tr-TR" sz="2400" dirty="0" smtClean="0"/>
              <a:t> </a:t>
            </a:r>
            <a:r>
              <a:rPr lang="tr-TR" sz="2400" dirty="0" err="1" smtClean="0"/>
              <a:t>people</a:t>
            </a:r>
            <a:r>
              <a:rPr lang="tr-TR" sz="2400" dirty="0" smtClean="0"/>
              <a:t>)</a:t>
            </a:r>
          </a:p>
          <a:p>
            <a:pPr marL="285750" indent="-285750">
              <a:buFont typeface="Wingdings" panose="05000000000000000000" pitchFamily="2" charset="2"/>
              <a:buChar char="v"/>
            </a:pPr>
            <a:r>
              <a:rPr lang="tr-TR" sz="2400" dirty="0" err="1" smtClean="0"/>
              <a:t>Titers</a:t>
            </a:r>
            <a:r>
              <a:rPr lang="tr-TR" sz="2400" dirty="0" smtClean="0"/>
              <a:t> of 1/40 </a:t>
            </a:r>
            <a:r>
              <a:rPr lang="tr-TR" sz="2400" dirty="0" err="1" smtClean="0"/>
              <a:t>to</a:t>
            </a:r>
            <a:r>
              <a:rPr lang="tr-TR" sz="2400" dirty="0" smtClean="0"/>
              <a:t> 1/160 </a:t>
            </a:r>
            <a:r>
              <a:rPr lang="tr-TR" sz="2400" dirty="0" err="1" smtClean="0"/>
              <a:t>are</a:t>
            </a:r>
            <a:r>
              <a:rPr lang="tr-TR" sz="2400" dirty="0" smtClean="0"/>
              <a:t> </a:t>
            </a:r>
            <a:r>
              <a:rPr lang="tr-TR" sz="2400" dirty="0" err="1" smtClean="0"/>
              <a:t>positive</a:t>
            </a:r>
            <a:r>
              <a:rPr lang="tr-TR" sz="2400" dirty="0" smtClean="0"/>
              <a:t> at </a:t>
            </a:r>
            <a:r>
              <a:rPr lang="tr-TR" sz="2400" dirty="0" err="1" smtClean="0"/>
              <a:t>low</a:t>
            </a:r>
            <a:r>
              <a:rPr lang="tr-TR" sz="2400" dirty="0" smtClean="0"/>
              <a:t> </a:t>
            </a:r>
            <a:r>
              <a:rPr lang="tr-TR" sz="2400" dirty="0" err="1" smtClean="0"/>
              <a:t>titer</a:t>
            </a:r>
            <a:endParaRPr lang="tr-TR" sz="2400" dirty="0" smtClean="0"/>
          </a:p>
          <a:p>
            <a:r>
              <a:rPr lang="tr-TR" sz="2400" dirty="0" smtClean="0"/>
              <a:t>(</a:t>
            </a:r>
            <a:r>
              <a:rPr lang="tr-TR" sz="2400" dirty="0" err="1" smtClean="0"/>
              <a:t>further</a:t>
            </a:r>
            <a:r>
              <a:rPr lang="tr-TR" sz="2400" dirty="0" smtClean="0"/>
              <a:t> </a:t>
            </a:r>
            <a:r>
              <a:rPr lang="tr-TR" sz="2400" dirty="0" err="1" smtClean="0"/>
              <a:t>workup</a:t>
            </a:r>
            <a:r>
              <a:rPr lang="tr-TR" sz="2400" dirty="0" smtClean="0"/>
              <a:t> is not </a:t>
            </a:r>
            <a:r>
              <a:rPr lang="tr-TR" sz="2400" dirty="0" err="1" smtClean="0"/>
              <a:t>recommended</a:t>
            </a:r>
            <a:r>
              <a:rPr lang="tr-TR" sz="2400" dirty="0" smtClean="0"/>
              <a:t> in </a:t>
            </a:r>
            <a:r>
              <a:rPr lang="tr-TR" sz="2400" dirty="0" err="1" smtClean="0"/>
              <a:t>the</a:t>
            </a:r>
            <a:r>
              <a:rPr lang="tr-TR" sz="2400" dirty="0" smtClean="0"/>
              <a:t> </a:t>
            </a:r>
            <a:r>
              <a:rPr lang="tr-TR" sz="2400" dirty="0" err="1" smtClean="0"/>
              <a:t>absence</a:t>
            </a:r>
            <a:endParaRPr lang="tr-TR" sz="2400" dirty="0" smtClean="0"/>
          </a:p>
          <a:p>
            <a:r>
              <a:rPr lang="tr-TR" sz="2400" dirty="0"/>
              <a:t>o</a:t>
            </a:r>
            <a:r>
              <a:rPr lang="tr-TR" sz="2400" dirty="0" smtClean="0"/>
              <a:t>f </a:t>
            </a:r>
            <a:r>
              <a:rPr lang="tr-TR" sz="2400" dirty="0" err="1" smtClean="0"/>
              <a:t>specific</a:t>
            </a:r>
            <a:r>
              <a:rPr lang="tr-TR" sz="2400" dirty="0" smtClean="0"/>
              <a:t> </a:t>
            </a:r>
            <a:r>
              <a:rPr lang="tr-TR" sz="2400" dirty="0" err="1" smtClean="0"/>
              <a:t>symptoms</a:t>
            </a:r>
            <a:r>
              <a:rPr lang="tr-TR" sz="2400" dirty="0" smtClean="0"/>
              <a:t>)</a:t>
            </a:r>
          </a:p>
          <a:p>
            <a:pPr marL="285750" indent="-285750">
              <a:buFont typeface="Wingdings" panose="05000000000000000000" pitchFamily="2" charset="2"/>
              <a:buChar char="v"/>
            </a:pPr>
            <a:r>
              <a:rPr lang="tr-TR" sz="2400" dirty="0" err="1" smtClean="0"/>
              <a:t>Titers</a:t>
            </a:r>
            <a:r>
              <a:rPr lang="tr-TR" sz="2400" dirty="0" smtClean="0"/>
              <a:t> </a:t>
            </a:r>
            <a:r>
              <a:rPr lang="tr-TR" sz="2400" dirty="0" err="1" smtClean="0"/>
              <a:t>equal</a:t>
            </a:r>
            <a:r>
              <a:rPr lang="tr-TR" sz="2400" dirty="0" smtClean="0"/>
              <a:t> </a:t>
            </a:r>
            <a:r>
              <a:rPr lang="tr-TR" sz="2400" dirty="0" err="1" smtClean="0"/>
              <a:t>to</a:t>
            </a:r>
            <a:r>
              <a:rPr lang="tr-TR" sz="2400" dirty="0" smtClean="0"/>
              <a:t> </a:t>
            </a:r>
            <a:r>
              <a:rPr lang="tr-TR" sz="2400" dirty="0" err="1" smtClean="0"/>
              <a:t>or</a:t>
            </a:r>
            <a:r>
              <a:rPr lang="tr-TR" sz="2400" dirty="0" smtClean="0"/>
              <a:t> </a:t>
            </a:r>
            <a:r>
              <a:rPr lang="tr-TR" sz="2400" dirty="0" err="1" smtClean="0"/>
              <a:t>greater</a:t>
            </a:r>
            <a:r>
              <a:rPr lang="tr-TR" sz="2400" dirty="0" smtClean="0"/>
              <a:t> </a:t>
            </a:r>
            <a:r>
              <a:rPr lang="tr-TR" sz="2400" dirty="0" err="1" smtClean="0"/>
              <a:t>than</a:t>
            </a:r>
            <a:r>
              <a:rPr lang="tr-TR" sz="2400" dirty="0" smtClean="0"/>
              <a:t> 1/160 </a:t>
            </a:r>
            <a:r>
              <a:rPr lang="tr-TR" sz="2400" dirty="0" err="1" smtClean="0"/>
              <a:t>are</a:t>
            </a:r>
            <a:r>
              <a:rPr lang="tr-TR" sz="2400" dirty="0" smtClean="0"/>
              <a:t> </a:t>
            </a:r>
            <a:r>
              <a:rPr lang="tr-TR" sz="2400" dirty="0" err="1" smtClean="0"/>
              <a:t>positive</a:t>
            </a:r>
            <a:r>
              <a:rPr lang="tr-TR" sz="2400" dirty="0" smtClean="0"/>
              <a:t>.</a:t>
            </a:r>
            <a:endParaRPr lang="tr-TR" sz="2400" dirty="0"/>
          </a:p>
        </p:txBody>
      </p:sp>
      <p:pic>
        <p:nvPicPr>
          <p:cNvPr id="6" name="Resim 5"/>
          <p:cNvPicPr>
            <a:picLocks noChangeAspect="1"/>
          </p:cNvPicPr>
          <p:nvPr/>
        </p:nvPicPr>
        <p:blipFill>
          <a:blip r:embed="rId2"/>
          <a:stretch>
            <a:fillRect/>
          </a:stretch>
        </p:blipFill>
        <p:spPr>
          <a:xfrm>
            <a:off x="1819188" y="759800"/>
            <a:ext cx="5129076" cy="3245264"/>
          </a:xfrm>
          <a:prstGeom prst="rect">
            <a:avLst/>
          </a:prstGeom>
        </p:spPr>
      </p:pic>
      <p:sp>
        <p:nvSpPr>
          <p:cNvPr id="7" name="Metin kutusu 6"/>
          <p:cNvSpPr txBox="1"/>
          <p:nvPr/>
        </p:nvSpPr>
        <p:spPr>
          <a:xfrm>
            <a:off x="1691680" y="332656"/>
            <a:ext cx="184731" cy="369332"/>
          </a:xfrm>
          <a:prstGeom prst="rect">
            <a:avLst/>
          </a:prstGeom>
          <a:noFill/>
        </p:spPr>
        <p:txBody>
          <a:bodyPr wrap="none" rtlCol="0">
            <a:spAutoFit/>
          </a:bodyPr>
          <a:lstStyle/>
          <a:p>
            <a:endParaRPr lang="tr-TR" dirty="0"/>
          </a:p>
        </p:txBody>
      </p:sp>
      <p:sp>
        <p:nvSpPr>
          <p:cNvPr id="8" name="Metin kutusu 7"/>
          <p:cNvSpPr txBox="1"/>
          <p:nvPr/>
        </p:nvSpPr>
        <p:spPr>
          <a:xfrm>
            <a:off x="827584" y="116632"/>
            <a:ext cx="7447360" cy="523220"/>
          </a:xfrm>
          <a:prstGeom prst="rect">
            <a:avLst/>
          </a:prstGeom>
          <a:noFill/>
        </p:spPr>
        <p:txBody>
          <a:bodyPr wrap="none" rtlCol="0">
            <a:spAutoFit/>
          </a:bodyPr>
          <a:lstStyle/>
          <a:p>
            <a:r>
              <a:rPr lang="tr-TR" sz="2800" b="1" dirty="0" err="1" smtClean="0">
                <a:solidFill>
                  <a:srgbClr val="FF0000"/>
                </a:solidFill>
              </a:rPr>
              <a:t>The</a:t>
            </a:r>
            <a:r>
              <a:rPr lang="tr-TR" sz="2800" b="1" dirty="0" smtClean="0">
                <a:solidFill>
                  <a:srgbClr val="FF0000"/>
                </a:solidFill>
              </a:rPr>
              <a:t> </a:t>
            </a:r>
            <a:r>
              <a:rPr lang="tr-TR" sz="2800" b="1" dirty="0" err="1" smtClean="0">
                <a:solidFill>
                  <a:srgbClr val="FF0000"/>
                </a:solidFill>
              </a:rPr>
              <a:t>percentages</a:t>
            </a:r>
            <a:r>
              <a:rPr lang="tr-TR" sz="2800" b="1" dirty="0" smtClean="0">
                <a:solidFill>
                  <a:srgbClr val="FF0000"/>
                </a:solidFill>
              </a:rPr>
              <a:t> of ANA </a:t>
            </a:r>
            <a:r>
              <a:rPr lang="tr-TR" sz="2800" b="1" dirty="0" err="1" smtClean="0">
                <a:solidFill>
                  <a:srgbClr val="FF0000"/>
                </a:solidFill>
              </a:rPr>
              <a:t>titers</a:t>
            </a:r>
            <a:r>
              <a:rPr lang="tr-TR" sz="2800" b="1" dirty="0" smtClean="0">
                <a:solidFill>
                  <a:srgbClr val="FF0000"/>
                </a:solidFill>
              </a:rPr>
              <a:t> in </a:t>
            </a:r>
            <a:r>
              <a:rPr lang="tr-TR" sz="2800" b="1" dirty="0" err="1" smtClean="0">
                <a:solidFill>
                  <a:srgbClr val="FF0000"/>
                </a:solidFill>
              </a:rPr>
              <a:t>healthy</a:t>
            </a:r>
            <a:r>
              <a:rPr lang="tr-TR" sz="2800" b="1" dirty="0" smtClean="0">
                <a:solidFill>
                  <a:srgbClr val="FF0000"/>
                </a:solidFill>
              </a:rPr>
              <a:t> </a:t>
            </a:r>
            <a:r>
              <a:rPr lang="tr-TR" sz="2800" b="1" dirty="0" err="1" smtClean="0">
                <a:solidFill>
                  <a:srgbClr val="FF0000"/>
                </a:solidFill>
              </a:rPr>
              <a:t>peoples</a:t>
            </a:r>
            <a:endParaRPr lang="tr-TR" sz="2800" b="1" dirty="0">
              <a:solidFill>
                <a:srgbClr val="FF0000"/>
              </a:solidFill>
            </a:endParaRPr>
          </a:p>
        </p:txBody>
      </p:sp>
    </p:spTree>
    <p:extLst>
      <p:ext uri="{BB962C8B-B14F-4D97-AF65-F5344CB8AC3E}">
        <p14:creationId xmlns:p14="http://schemas.microsoft.com/office/powerpoint/2010/main" val="1197261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5239023" y="98001"/>
            <a:ext cx="3437433" cy="6715375"/>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492558" y="260648"/>
            <a:ext cx="5231570" cy="3883346"/>
          </a:xfrm>
          <a:prstGeom prst="rect">
            <a:avLst/>
          </a:prstGeom>
          <a:noFill/>
          <a:ln w="9525">
            <a:noFill/>
            <a:miter lim="800000"/>
            <a:headEnd/>
            <a:tailEnd/>
          </a:ln>
        </p:spPr>
      </p:pic>
      <p:pic>
        <p:nvPicPr>
          <p:cNvPr id="9218" name="Picture 2" descr="ana nucleolar pattern ile ilgili görsel sonucu"/>
          <p:cNvPicPr>
            <a:picLocks noChangeAspect="1" noChangeArrowheads="1"/>
          </p:cNvPicPr>
          <p:nvPr/>
        </p:nvPicPr>
        <p:blipFill>
          <a:blip r:embed="rId4" cstate="print"/>
          <a:srcRect/>
          <a:stretch>
            <a:fillRect/>
          </a:stretch>
        </p:blipFill>
        <p:spPr bwMode="auto">
          <a:xfrm>
            <a:off x="467544" y="4221088"/>
            <a:ext cx="3048273" cy="2592288"/>
          </a:xfrm>
          <a:prstGeom prst="rect">
            <a:avLst/>
          </a:prstGeom>
          <a:noFill/>
        </p:spPr>
      </p:pic>
      <p:sp>
        <p:nvSpPr>
          <p:cNvPr id="6" name="5 Metin kutusu"/>
          <p:cNvSpPr txBox="1"/>
          <p:nvPr/>
        </p:nvSpPr>
        <p:spPr>
          <a:xfrm>
            <a:off x="3605908" y="5631051"/>
            <a:ext cx="1398140" cy="246221"/>
          </a:xfrm>
          <a:prstGeom prst="rect">
            <a:avLst/>
          </a:prstGeom>
          <a:noFill/>
        </p:spPr>
        <p:txBody>
          <a:bodyPr wrap="none" rtlCol="0">
            <a:spAutoFit/>
          </a:bodyPr>
          <a:lstStyle/>
          <a:p>
            <a:r>
              <a:rPr lang="tr-TR" sz="1000" b="1" dirty="0" smtClean="0"/>
              <a:t>ANA </a:t>
            </a:r>
            <a:r>
              <a:rPr lang="tr-TR" sz="1000" b="1" dirty="0" err="1" smtClean="0"/>
              <a:t>nucleolar</a:t>
            </a:r>
            <a:r>
              <a:rPr lang="tr-TR" sz="1000" b="1" dirty="0" smtClean="0"/>
              <a:t> </a:t>
            </a:r>
            <a:r>
              <a:rPr lang="tr-TR" sz="1000" b="1" dirty="0" err="1" smtClean="0"/>
              <a:t>staining</a:t>
            </a:r>
            <a:endParaRPr lang="tr-TR" sz="10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en-US" sz="2800" b="1" dirty="0" smtClean="0">
                <a:solidFill>
                  <a:srgbClr val="FF0000"/>
                </a:solidFill>
              </a:rPr>
              <a:t>Anti-</a:t>
            </a:r>
            <a:r>
              <a:rPr lang="en-US" sz="2800" b="1" dirty="0" err="1" smtClean="0">
                <a:solidFill>
                  <a:srgbClr val="FF0000"/>
                </a:solidFill>
              </a:rPr>
              <a:t>dsDNA</a:t>
            </a:r>
            <a:r>
              <a:rPr lang="en-US" sz="2800" b="1" dirty="0" smtClean="0">
                <a:solidFill>
                  <a:srgbClr val="FF0000"/>
                </a:solidFill>
              </a:rPr>
              <a:t> antibody testing </a:t>
            </a:r>
            <a:r>
              <a:rPr lang="en-US" sz="2800" dirty="0" smtClean="0"/>
              <a:t>is very specific (95%) but not as sensitive</a:t>
            </a:r>
            <a:r>
              <a:rPr lang="tr-TR" sz="2800" dirty="0" smtClean="0"/>
              <a:t> </a:t>
            </a:r>
            <a:r>
              <a:rPr lang="en-US" sz="2800" dirty="0" smtClean="0"/>
              <a:t>(70%) for SLE, which makes the test result part of the classification criteria</a:t>
            </a:r>
            <a:r>
              <a:rPr lang="tr-TR" sz="2800" dirty="0" smtClean="0"/>
              <a:t> </a:t>
            </a:r>
            <a:r>
              <a:rPr lang="en-US" sz="2800" dirty="0" smtClean="0"/>
              <a:t>for SLE.</a:t>
            </a:r>
            <a:endParaRPr lang="tr-TR" sz="2800" dirty="0" smtClean="0"/>
          </a:p>
          <a:p>
            <a:r>
              <a:rPr lang="en-US" sz="2800" dirty="0" smtClean="0"/>
              <a:t>Anti-</a:t>
            </a:r>
            <a:r>
              <a:rPr lang="en-US" sz="2800" dirty="0" err="1" smtClean="0"/>
              <a:t>dsDNA</a:t>
            </a:r>
            <a:r>
              <a:rPr lang="en-US" sz="2800" dirty="0" smtClean="0"/>
              <a:t> antibodies also might have a pathogenic role in lupus</a:t>
            </a:r>
            <a:r>
              <a:rPr lang="tr-TR" sz="2800" dirty="0" smtClean="0"/>
              <a:t> </a:t>
            </a:r>
            <a:r>
              <a:rPr lang="en-US" sz="2800" dirty="0" smtClean="0"/>
              <a:t>nephritis and are commonly associated with disease activity. </a:t>
            </a:r>
            <a:r>
              <a:rPr lang="en-US" sz="2800" dirty="0" smtClean="0">
                <a:solidFill>
                  <a:srgbClr val="FF0000"/>
                </a:solidFill>
              </a:rPr>
              <a:t>The usual picture</a:t>
            </a:r>
            <a:r>
              <a:rPr lang="tr-TR" sz="2800" dirty="0" smtClean="0">
                <a:solidFill>
                  <a:srgbClr val="FF0000"/>
                </a:solidFill>
              </a:rPr>
              <a:t> </a:t>
            </a:r>
            <a:r>
              <a:rPr lang="en-US" sz="2800" dirty="0" smtClean="0">
                <a:solidFill>
                  <a:srgbClr val="FF0000"/>
                </a:solidFill>
              </a:rPr>
              <a:t>in active lupus nephritis is increased anti-</a:t>
            </a:r>
            <a:r>
              <a:rPr lang="en-US" sz="2800" dirty="0" err="1" smtClean="0">
                <a:solidFill>
                  <a:srgbClr val="FF0000"/>
                </a:solidFill>
              </a:rPr>
              <a:t>dsDNA</a:t>
            </a:r>
            <a:r>
              <a:rPr lang="en-US" sz="2800" dirty="0" smtClean="0">
                <a:solidFill>
                  <a:srgbClr val="FF0000"/>
                </a:solidFill>
              </a:rPr>
              <a:t> antibody along with decreased</a:t>
            </a:r>
            <a:r>
              <a:rPr lang="tr-TR" sz="2800" dirty="0" smtClean="0">
                <a:solidFill>
                  <a:srgbClr val="FF0000"/>
                </a:solidFill>
              </a:rPr>
              <a:t> </a:t>
            </a:r>
            <a:r>
              <a:rPr lang="en-US" sz="2800" dirty="0" smtClean="0">
                <a:solidFill>
                  <a:srgbClr val="FF0000"/>
                </a:solidFill>
              </a:rPr>
              <a:t>C3 and C4, with levels of all tending to normalize with control of active</a:t>
            </a:r>
            <a:r>
              <a:rPr lang="tr-TR" sz="2800" dirty="0" smtClean="0">
                <a:solidFill>
                  <a:srgbClr val="FF0000"/>
                </a:solidFill>
              </a:rPr>
              <a:t> </a:t>
            </a:r>
            <a:r>
              <a:rPr lang="tr-TR" sz="2800" dirty="0" err="1" smtClean="0">
                <a:solidFill>
                  <a:srgbClr val="FF0000"/>
                </a:solidFill>
              </a:rPr>
              <a:t>kidney</a:t>
            </a:r>
            <a:r>
              <a:rPr lang="tr-TR" sz="2800" dirty="0" smtClean="0">
                <a:solidFill>
                  <a:srgbClr val="FF0000"/>
                </a:solidFill>
              </a:rPr>
              <a:t> </a:t>
            </a:r>
            <a:r>
              <a:rPr lang="tr-TR" sz="2800" dirty="0" err="1" smtClean="0">
                <a:solidFill>
                  <a:srgbClr val="FF0000"/>
                </a:solidFill>
              </a:rPr>
              <a:t>disease</a:t>
            </a:r>
            <a:r>
              <a:rPr lang="tr-TR" sz="2800" dirty="0" smtClean="0">
                <a:solidFill>
                  <a:srgbClr val="FF0000"/>
                </a:solidFill>
              </a:rPr>
              <a:t>.</a:t>
            </a:r>
            <a:endParaRPr lang="tr-TR" sz="2800" dirty="0">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629816"/>
            <a:ext cx="8229600" cy="1143000"/>
          </a:xfrm>
        </p:spPr>
        <p:txBody>
          <a:bodyPr>
            <a:normAutofit fontScale="90000"/>
          </a:bodyPr>
          <a:lstStyle/>
          <a:p>
            <a:r>
              <a:rPr lang="tr-TR" sz="3600" b="1" dirty="0" smtClean="0">
                <a:solidFill>
                  <a:srgbClr val="FF0000"/>
                </a:solidFill>
              </a:rPr>
              <a:t>Anti–</a:t>
            </a:r>
            <a:r>
              <a:rPr lang="tr-TR" sz="3600" b="1" dirty="0" err="1" smtClean="0">
                <a:solidFill>
                  <a:srgbClr val="FF0000"/>
                </a:solidFill>
              </a:rPr>
              <a:t>Ro</a:t>
            </a:r>
            <a:r>
              <a:rPr lang="tr-TR" sz="3600" b="1" dirty="0" smtClean="0">
                <a:solidFill>
                  <a:srgbClr val="FF0000"/>
                </a:solidFill>
              </a:rPr>
              <a:t> (SS-A) </a:t>
            </a:r>
            <a:r>
              <a:rPr lang="tr-TR" sz="3600" b="1" dirty="0" err="1" smtClean="0">
                <a:solidFill>
                  <a:srgbClr val="FF0000"/>
                </a:solidFill>
              </a:rPr>
              <a:t>and</a:t>
            </a:r>
            <a:r>
              <a:rPr lang="tr-TR" sz="3600" b="1" dirty="0" smtClean="0">
                <a:solidFill>
                  <a:srgbClr val="FF0000"/>
                </a:solidFill>
              </a:rPr>
              <a:t> anti–La (SS-B) </a:t>
            </a:r>
            <a:r>
              <a:rPr lang="tr-TR" sz="3600" b="1" dirty="0" err="1" smtClean="0">
                <a:solidFill>
                  <a:srgbClr val="FF0000"/>
                </a:solidFill>
              </a:rPr>
              <a:t>antibodies</a:t>
            </a:r>
            <a:r>
              <a:rPr lang="tr-TR" b="1" dirty="0" smtClean="0">
                <a:solidFill>
                  <a:srgbClr val="FF0000"/>
                </a:solidFill>
              </a:rPr>
              <a:t/>
            </a:r>
            <a:br>
              <a:rPr lang="tr-TR" b="1" dirty="0" smtClean="0">
                <a:solidFill>
                  <a:srgbClr val="FF0000"/>
                </a:solidFill>
              </a:rPr>
            </a:br>
            <a:endParaRPr lang="tr-TR" dirty="0"/>
          </a:p>
        </p:txBody>
      </p:sp>
      <p:sp>
        <p:nvSpPr>
          <p:cNvPr id="3" name="2 İçerik Yer Tutucusu"/>
          <p:cNvSpPr>
            <a:spLocks noGrp="1"/>
          </p:cNvSpPr>
          <p:nvPr>
            <p:ph idx="1"/>
          </p:nvPr>
        </p:nvSpPr>
        <p:spPr>
          <a:xfrm>
            <a:off x="457200" y="1600200"/>
            <a:ext cx="8507288" cy="4525963"/>
          </a:xfrm>
        </p:spPr>
        <p:txBody>
          <a:bodyPr>
            <a:normAutofit/>
          </a:bodyPr>
          <a:lstStyle/>
          <a:p>
            <a:r>
              <a:rPr lang="en-US" sz="2000" dirty="0" smtClean="0"/>
              <a:t>Anti–Ro and anti–La antibodies are</a:t>
            </a:r>
            <a:r>
              <a:rPr lang="tr-TR" sz="2000" dirty="0" smtClean="0"/>
              <a:t> </a:t>
            </a:r>
            <a:r>
              <a:rPr lang="en-US" sz="2000" dirty="0" smtClean="0"/>
              <a:t>part of the classification criteria for </a:t>
            </a:r>
            <a:r>
              <a:rPr lang="en-US" sz="2000" dirty="0" err="1" smtClean="0"/>
              <a:t>Sjögren</a:t>
            </a:r>
            <a:r>
              <a:rPr lang="en-US" sz="2000" dirty="0" smtClean="0"/>
              <a:t> syndrome but also are frequently</a:t>
            </a:r>
            <a:r>
              <a:rPr lang="tr-TR" sz="2000" dirty="0" smtClean="0"/>
              <a:t> </a:t>
            </a:r>
            <a:r>
              <a:rPr lang="en-US" sz="2000" dirty="0" smtClean="0"/>
              <a:t>detectable in SLE patients. </a:t>
            </a:r>
            <a:endParaRPr lang="tr-TR" sz="2000" dirty="0" smtClean="0"/>
          </a:p>
          <a:p>
            <a:r>
              <a:rPr lang="en-US" sz="2000" dirty="0" smtClean="0"/>
              <a:t>They have been associated with </a:t>
            </a:r>
            <a:r>
              <a:rPr lang="en-US" sz="2000" dirty="0" err="1" smtClean="0"/>
              <a:t>subacute</a:t>
            </a:r>
            <a:r>
              <a:rPr lang="en-US" sz="2000" dirty="0" smtClean="0"/>
              <a:t> </a:t>
            </a:r>
            <a:r>
              <a:rPr lang="en-US" sz="2000" dirty="0" err="1" smtClean="0"/>
              <a:t>cutaneous</a:t>
            </a:r>
            <a:r>
              <a:rPr lang="tr-TR" sz="2000" dirty="0" smtClean="0"/>
              <a:t> </a:t>
            </a:r>
            <a:r>
              <a:rPr lang="en-US" sz="2000" dirty="0" smtClean="0"/>
              <a:t>lupus and photosensitivity. Anti–Ro and anti–La antibodies have also been</a:t>
            </a:r>
            <a:r>
              <a:rPr lang="tr-TR" sz="2000" dirty="0" smtClean="0"/>
              <a:t> </a:t>
            </a:r>
            <a:r>
              <a:rPr lang="en-US" sz="2000" dirty="0" smtClean="0"/>
              <a:t>associated with neonatal lupus and congenital heart block because they cross</a:t>
            </a:r>
            <a:r>
              <a:rPr lang="tr-TR" sz="2000" dirty="0" smtClean="0"/>
              <a:t> </a:t>
            </a:r>
            <a:r>
              <a:rPr lang="en-US" sz="2000" dirty="0" smtClean="0"/>
              <a:t>the placental barrier</a:t>
            </a:r>
            <a:r>
              <a:rPr lang="tr-TR" sz="2000" dirty="0" smtClean="0"/>
              <a:t>.</a:t>
            </a:r>
          </a:p>
          <a:p>
            <a:r>
              <a:rPr lang="en-US" sz="2000" dirty="0" smtClean="0"/>
              <a:t>Therefore, during pregnancy, the fetus should be screened</a:t>
            </a:r>
            <a:r>
              <a:rPr lang="tr-TR" sz="2000" dirty="0" smtClean="0"/>
              <a:t> </a:t>
            </a:r>
            <a:r>
              <a:rPr lang="en-US" sz="2000" dirty="0" smtClean="0"/>
              <a:t>for congenital heart block by </a:t>
            </a:r>
            <a:r>
              <a:rPr lang="en-US" sz="2000" dirty="0" err="1" smtClean="0"/>
              <a:t>ultrasonography</a:t>
            </a:r>
            <a:r>
              <a:rPr lang="en-US" sz="2000" dirty="0" smtClean="0"/>
              <a:t>, and newborns of anti-Ro</a:t>
            </a:r>
            <a:r>
              <a:rPr lang="tr-TR" sz="2000" dirty="0" smtClean="0"/>
              <a:t> </a:t>
            </a:r>
            <a:r>
              <a:rPr lang="en-US" sz="2000" dirty="0" smtClean="0"/>
              <a:t>antibody-positive mothers should avoid sunlight exposure during the first</a:t>
            </a:r>
            <a:r>
              <a:rPr lang="tr-TR" sz="2000" dirty="0" smtClean="0"/>
              <a:t> </a:t>
            </a:r>
            <a:r>
              <a:rPr lang="tr-TR" sz="2000" dirty="0" err="1" smtClean="0"/>
              <a:t>weeks</a:t>
            </a:r>
            <a:r>
              <a:rPr lang="tr-TR" sz="2000" dirty="0" smtClean="0"/>
              <a:t> of life.</a:t>
            </a:r>
          </a:p>
          <a:p>
            <a:r>
              <a:rPr lang="en-US" sz="2000" dirty="0" smtClean="0"/>
              <a:t>These antibodies produce a fine speckled pattern in ANA</a:t>
            </a:r>
            <a:r>
              <a:rPr lang="tr-TR" sz="2000" dirty="0" smtClean="0"/>
              <a:t> IIF.</a:t>
            </a:r>
            <a:endParaRPr lang="tr-TR"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052736"/>
            <a:ext cx="8435280" cy="5217443"/>
          </a:xfrm>
        </p:spPr>
        <p:txBody>
          <a:bodyPr>
            <a:noAutofit/>
          </a:bodyPr>
          <a:lstStyle/>
          <a:p>
            <a:pPr>
              <a:buNone/>
            </a:pPr>
            <a:r>
              <a:rPr lang="tr-TR" sz="2400" b="1" dirty="0" smtClean="0"/>
              <a:t>	</a:t>
            </a:r>
            <a:r>
              <a:rPr lang="tr-TR" sz="2400" b="1" dirty="0" err="1" smtClean="0">
                <a:solidFill>
                  <a:srgbClr val="FF0000"/>
                </a:solidFill>
              </a:rPr>
              <a:t>White</a:t>
            </a:r>
            <a:r>
              <a:rPr lang="tr-TR" sz="2400" b="1" dirty="0" smtClean="0">
                <a:solidFill>
                  <a:srgbClr val="FF0000"/>
                </a:solidFill>
              </a:rPr>
              <a:t> </a:t>
            </a:r>
            <a:r>
              <a:rPr lang="tr-TR" sz="2400" b="1" dirty="0" err="1">
                <a:solidFill>
                  <a:srgbClr val="FF0000"/>
                </a:solidFill>
              </a:rPr>
              <a:t>blood</a:t>
            </a:r>
            <a:r>
              <a:rPr lang="tr-TR" sz="2400" b="1" dirty="0">
                <a:solidFill>
                  <a:srgbClr val="FF0000"/>
                </a:solidFill>
              </a:rPr>
              <a:t> </a:t>
            </a:r>
            <a:r>
              <a:rPr lang="tr-TR" sz="2400" b="1" dirty="0" err="1">
                <a:solidFill>
                  <a:srgbClr val="FF0000"/>
                </a:solidFill>
              </a:rPr>
              <a:t>cells</a:t>
            </a:r>
            <a:endParaRPr lang="tr-TR" sz="2400" b="1" dirty="0">
              <a:solidFill>
                <a:srgbClr val="FF0000"/>
              </a:solidFill>
            </a:endParaRPr>
          </a:p>
          <a:p>
            <a:r>
              <a:rPr lang="en-US" sz="2000" dirty="0"/>
              <a:t>Increased concentrations of </a:t>
            </a:r>
            <a:r>
              <a:rPr lang="en-US" sz="2000" dirty="0" err="1"/>
              <a:t>neutrophils</a:t>
            </a:r>
            <a:r>
              <a:rPr lang="en-US" sz="2000" dirty="0"/>
              <a:t> typically are seen in bacterial </a:t>
            </a:r>
            <a:r>
              <a:rPr lang="en-US" sz="2000" dirty="0" smtClean="0"/>
              <a:t>infections</a:t>
            </a:r>
            <a:r>
              <a:rPr lang="tr-TR" sz="2000" dirty="0" smtClean="0"/>
              <a:t> </a:t>
            </a:r>
            <a:r>
              <a:rPr lang="en-US" sz="2000" dirty="0" smtClean="0"/>
              <a:t>(e.g</a:t>
            </a:r>
            <a:r>
              <a:rPr lang="en-US" sz="2000" dirty="0"/>
              <a:t>., infectious arthritis, septicemia, pneumonia) but also in active </a:t>
            </a:r>
            <a:r>
              <a:rPr lang="en-US" sz="2000" dirty="0" smtClean="0"/>
              <a:t>phases</a:t>
            </a:r>
            <a:r>
              <a:rPr lang="tr-TR" sz="2000" dirty="0" smtClean="0"/>
              <a:t> </a:t>
            </a:r>
            <a:r>
              <a:rPr lang="en-US" sz="2000" dirty="0" smtClean="0"/>
              <a:t>of </a:t>
            </a:r>
            <a:r>
              <a:rPr lang="en-US" sz="2000" dirty="0"/>
              <a:t>rheumatic diseases such as </a:t>
            </a:r>
            <a:r>
              <a:rPr lang="en-US" sz="2000" dirty="0" smtClean="0"/>
              <a:t>R</a:t>
            </a:r>
            <a:r>
              <a:rPr lang="tr-TR" sz="2000" dirty="0" err="1" smtClean="0"/>
              <a:t>heumatoid</a:t>
            </a:r>
            <a:r>
              <a:rPr lang="tr-TR" sz="2000" dirty="0" smtClean="0"/>
              <a:t> </a:t>
            </a:r>
            <a:r>
              <a:rPr lang="tr-TR" sz="2000" dirty="0" err="1" smtClean="0"/>
              <a:t>arthritis</a:t>
            </a:r>
            <a:r>
              <a:rPr lang="tr-TR" sz="2000" dirty="0" smtClean="0"/>
              <a:t> (RA), </a:t>
            </a:r>
            <a:r>
              <a:rPr lang="tr-TR" sz="2000" dirty="0" err="1" smtClean="0"/>
              <a:t>Adult</a:t>
            </a:r>
            <a:r>
              <a:rPr lang="tr-TR" sz="2000" dirty="0" smtClean="0"/>
              <a:t> </a:t>
            </a:r>
            <a:r>
              <a:rPr lang="tr-TR" sz="2000" dirty="0" err="1" smtClean="0"/>
              <a:t>onset</a:t>
            </a:r>
            <a:r>
              <a:rPr lang="tr-TR" sz="2000" dirty="0" smtClean="0"/>
              <a:t> </a:t>
            </a:r>
            <a:r>
              <a:rPr lang="tr-TR" sz="2000" dirty="0" err="1" smtClean="0"/>
              <a:t>Still</a:t>
            </a:r>
            <a:r>
              <a:rPr lang="tr-TR" sz="2000" dirty="0" smtClean="0"/>
              <a:t> </a:t>
            </a:r>
            <a:r>
              <a:rPr lang="tr-TR" sz="2000" dirty="0" err="1" smtClean="0"/>
              <a:t>disease</a:t>
            </a:r>
            <a:r>
              <a:rPr lang="en-US" sz="2000" dirty="0" smtClean="0"/>
              <a:t> </a:t>
            </a:r>
            <a:r>
              <a:rPr lang="tr-TR" sz="2000" dirty="0" smtClean="0"/>
              <a:t>(AOSD)</a:t>
            </a:r>
            <a:r>
              <a:rPr lang="en-US" sz="2000" dirty="0" smtClean="0"/>
              <a:t>and </a:t>
            </a:r>
            <a:r>
              <a:rPr lang="en-US" sz="2000" dirty="0" err="1"/>
              <a:t>vasculitides</a:t>
            </a:r>
            <a:r>
              <a:rPr lang="en-US" sz="2000" dirty="0" smtClean="0"/>
              <a:t>.</a:t>
            </a:r>
            <a:endParaRPr lang="tr-TR" sz="2000" dirty="0" smtClean="0"/>
          </a:p>
          <a:p>
            <a:r>
              <a:rPr lang="en-US" sz="2000" dirty="0" smtClean="0"/>
              <a:t>In </a:t>
            </a:r>
            <a:r>
              <a:rPr lang="en-US" sz="2000" dirty="0"/>
              <a:t>patients </a:t>
            </a:r>
            <a:r>
              <a:rPr lang="en-US" sz="2000" dirty="0" smtClean="0"/>
              <a:t>undergoing</a:t>
            </a:r>
            <a:r>
              <a:rPr lang="tr-TR" sz="2000" dirty="0" smtClean="0"/>
              <a:t> </a:t>
            </a:r>
            <a:r>
              <a:rPr lang="en-US" sz="2000" dirty="0" smtClean="0"/>
              <a:t>immunosuppressive </a:t>
            </a:r>
            <a:r>
              <a:rPr lang="en-US" sz="2000" dirty="0"/>
              <a:t>treatment, the presence of </a:t>
            </a:r>
            <a:r>
              <a:rPr lang="en-US" sz="2000" dirty="0" err="1"/>
              <a:t>neutropenia</a:t>
            </a:r>
            <a:r>
              <a:rPr lang="en-US" sz="2000" dirty="0"/>
              <a:t> should </a:t>
            </a:r>
            <a:r>
              <a:rPr lang="en-US" sz="2000" dirty="0" smtClean="0"/>
              <a:t>always</a:t>
            </a:r>
            <a:r>
              <a:rPr lang="tr-TR" sz="2000" dirty="0" smtClean="0"/>
              <a:t> </a:t>
            </a:r>
            <a:r>
              <a:rPr lang="en-US" sz="2000" dirty="0" smtClean="0"/>
              <a:t>raise </a:t>
            </a:r>
            <a:r>
              <a:rPr lang="en-US" sz="2000" dirty="0"/>
              <a:t>suspicion of drug-related bone marrow suppression. </a:t>
            </a:r>
            <a:endParaRPr lang="tr-TR" sz="2000" dirty="0" smtClean="0"/>
          </a:p>
          <a:p>
            <a:r>
              <a:rPr lang="en-US" sz="2000" dirty="0" smtClean="0"/>
              <a:t>In contrast,</a:t>
            </a:r>
            <a:r>
              <a:rPr lang="tr-TR" sz="2000" dirty="0" smtClean="0"/>
              <a:t> </a:t>
            </a:r>
            <a:r>
              <a:rPr lang="en-US" sz="2000" dirty="0" err="1" smtClean="0"/>
              <a:t>neutropenia</a:t>
            </a:r>
            <a:r>
              <a:rPr lang="en-US" sz="2000" dirty="0" smtClean="0"/>
              <a:t> </a:t>
            </a:r>
            <a:r>
              <a:rPr lang="en-US" sz="2000" dirty="0"/>
              <a:t>in association with </a:t>
            </a:r>
            <a:r>
              <a:rPr lang="en-US" sz="2000" dirty="0" err="1"/>
              <a:t>splenomegaly</a:t>
            </a:r>
            <a:r>
              <a:rPr lang="en-US" sz="2000" dirty="0"/>
              <a:t> is a characteristic feature </a:t>
            </a:r>
            <a:r>
              <a:rPr lang="en-US" sz="2000" dirty="0" smtClean="0"/>
              <a:t>of</a:t>
            </a:r>
            <a:r>
              <a:rPr lang="tr-TR" sz="2000" dirty="0" smtClean="0"/>
              <a:t> </a:t>
            </a:r>
            <a:r>
              <a:rPr lang="en-US" sz="2000" dirty="0" err="1" smtClean="0"/>
              <a:t>Felty</a:t>
            </a:r>
            <a:r>
              <a:rPr lang="en-US" sz="2000" dirty="0" smtClean="0"/>
              <a:t> </a:t>
            </a:r>
            <a:r>
              <a:rPr lang="en-US" sz="2000" dirty="0"/>
              <a:t>syndrome</a:t>
            </a:r>
            <a:r>
              <a:rPr lang="en-US" sz="2000" dirty="0" smtClean="0"/>
              <a:t>.</a:t>
            </a:r>
            <a:endParaRPr lang="tr-TR" sz="2000" dirty="0" smtClean="0"/>
          </a:p>
          <a:p>
            <a:pPr marL="0" indent="0">
              <a:buNone/>
            </a:pPr>
            <a:endParaRPr lang="tr-TR" sz="2000" dirty="0" smtClean="0"/>
          </a:p>
          <a:p>
            <a:r>
              <a:rPr lang="en-US" sz="2000" dirty="0" smtClean="0"/>
              <a:t> </a:t>
            </a:r>
            <a:r>
              <a:rPr lang="en-US" sz="2000" dirty="0"/>
              <a:t>Whereas </a:t>
            </a:r>
            <a:r>
              <a:rPr lang="en-US" sz="2000" dirty="0" err="1"/>
              <a:t>lymphocytosis</a:t>
            </a:r>
            <a:r>
              <a:rPr lang="en-US" sz="2000" dirty="0"/>
              <a:t> is present during several </a:t>
            </a:r>
            <a:r>
              <a:rPr lang="en-US" sz="2000" dirty="0" smtClean="0"/>
              <a:t>viral</a:t>
            </a:r>
            <a:r>
              <a:rPr lang="tr-TR" sz="2000" dirty="0" smtClean="0"/>
              <a:t> </a:t>
            </a:r>
            <a:r>
              <a:rPr lang="en-US" sz="2000" dirty="0" smtClean="0"/>
              <a:t>infections,</a:t>
            </a:r>
            <a:r>
              <a:rPr lang="tr-TR" sz="2000" dirty="0" smtClean="0"/>
              <a:t> </a:t>
            </a:r>
            <a:r>
              <a:rPr lang="tr-TR" sz="2000" dirty="0" err="1" smtClean="0"/>
              <a:t>leukopenia</a:t>
            </a:r>
            <a:r>
              <a:rPr lang="tr-TR" sz="2000" dirty="0" smtClean="0"/>
              <a:t> </a:t>
            </a:r>
            <a:r>
              <a:rPr lang="tr-TR" sz="2000" dirty="0" err="1" smtClean="0"/>
              <a:t>and</a:t>
            </a:r>
            <a:r>
              <a:rPr lang="en-US" sz="2000" dirty="0" smtClean="0"/>
              <a:t> </a:t>
            </a:r>
            <a:r>
              <a:rPr lang="en-US" sz="2000" dirty="0" err="1"/>
              <a:t>lymphopenia</a:t>
            </a:r>
            <a:r>
              <a:rPr lang="en-US" sz="2000" dirty="0"/>
              <a:t> </a:t>
            </a:r>
            <a:r>
              <a:rPr lang="tr-TR" sz="2000" dirty="0" err="1" smtClean="0"/>
              <a:t>are</a:t>
            </a:r>
            <a:r>
              <a:rPr lang="en-US" sz="2000" dirty="0" smtClean="0"/>
              <a:t> </a:t>
            </a:r>
            <a:r>
              <a:rPr lang="en-US" sz="2000" dirty="0"/>
              <a:t>commonly seen in active phases of </a:t>
            </a:r>
            <a:r>
              <a:rPr lang="tr-TR" sz="2000" dirty="0" err="1" smtClean="0"/>
              <a:t>Systemic</a:t>
            </a:r>
            <a:r>
              <a:rPr lang="tr-TR" sz="2000" dirty="0" smtClean="0"/>
              <a:t> </a:t>
            </a:r>
            <a:r>
              <a:rPr lang="tr-TR" sz="2000" dirty="0" err="1" smtClean="0"/>
              <a:t>lupus</a:t>
            </a:r>
            <a:r>
              <a:rPr lang="tr-TR" sz="2000" dirty="0" smtClean="0"/>
              <a:t> </a:t>
            </a:r>
            <a:r>
              <a:rPr lang="tr-TR" sz="2000" dirty="0" err="1" smtClean="0"/>
              <a:t>erythemathosus</a:t>
            </a:r>
            <a:r>
              <a:rPr lang="tr-TR" sz="2000" dirty="0" smtClean="0"/>
              <a:t>(</a:t>
            </a:r>
            <a:r>
              <a:rPr lang="en-US" sz="2000" dirty="0" smtClean="0"/>
              <a:t>SLE</a:t>
            </a:r>
            <a:r>
              <a:rPr lang="tr-TR" sz="2000" dirty="0" smtClean="0"/>
              <a:t>)</a:t>
            </a:r>
            <a:r>
              <a:rPr lang="en-US" sz="2000" dirty="0" smtClean="0"/>
              <a:t> </a:t>
            </a:r>
            <a:r>
              <a:rPr lang="en-US" sz="2000" dirty="0"/>
              <a:t>as </a:t>
            </a:r>
            <a:r>
              <a:rPr lang="en-US" sz="2000" dirty="0" smtClean="0"/>
              <a:t>well</a:t>
            </a:r>
            <a:r>
              <a:rPr lang="tr-TR" sz="2000" dirty="0" smtClean="0"/>
              <a:t> </a:t>
            </a:r>
            <a:r>
              <a:rPr lang="en-US" sz="2000" dirty="0" smtClean="0"/>
              <a:t>as </a:t>
            </a:r>
            <a:r>
              <a:rPr lang="en-US" sz="2000" dirty="0"/>
              <a:t>with immunosuppressive drug treatment.</a:t>
            </a:r>
            <a:endParaRPr lang="tr-TR"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100" b="1" dirty="0" smtClean="0">
                <a:solidFill>
                  <a:srgbClr val="FF0000"/>
                </a:solidFill>
              </a:rPr>
              <a:t/>
            </a:r>
            <a:br>
              <a:rPr lang="tr-TR" sz="3100" b="1" dirty="0" smtClean="0">
                <a:solidFill>
                  <a:srgbClr val="FF0000"/>
                </a:solidFill>
              </a:rPr>
            </a:br>
            <a:r>
              <a:rPr lang="tr-TR" sz="3600" b="1" dirty="0" smtClean="0">
                <a:solidFill>
                  <a:srgbClr val="FF0000"/>
                </a:solidFill>
              </a:rPr>
              <a:t/>
            </a:r>
            <a:br>
              <a:rPr lang="tr-TR" sz="3600" b="1" dirty="0" smtClean="0">
                <a:solidFill>
                  <a:srgbClr val="FF0000"/>
                </a:solidFill>
              </a:rPr>
            </a:br>
            <a:r>
              <a:rPr lang="tr-TR" sz="3600" b="1" dirty="0" err="1" smtClean="0">
                <a:solidFill>
                  <a:srgbClr val="FF0000"/>
                </a:solidFill>
              </a:rPr>
              <a:t>Anticentromere</a:t>
            </a:r>
            <a:r>
              <a:rPr lang="tr-TR" sz="3600" b="1" dirty="0" smtClean="0">
                <a:solidFill>
                  <a:srgbClr val="FF0000"/>
                </a:solidFill>
              </a:rPr>
              <a:t> </a:t>
            </a:r>
            <a:r>
              <a:rPr lang="tr-TR" sz="3600" b="1" dirty="0" err="1" smtClean="0">
                <a:solidFill>
                  <a:srgbClr val="FF0000"/>
                </a:solidFill>
              </a:rPr>
              <a:t>and</a:t>
            </a:r>
            <a:r>
              <a:rPr lang="tr-TR" sz="3600" b="1" dirty="0" smtClean="0">
                <a:solidFill>
                  <a:srgbClr val="FF0000"/>
                </a:solidFill>
              </a:rPr>
              <a:t> anti–</a:t>
            </a:r>
            <a:r>
              <a:rPr lang="tr-TR" sz="3600" b="1" dirty="0" err="1" smtClean="0">
                <a:solidFill>
                  <a:srgbClr val="FF0000"/>
                </a:solidFill>
              </a:rPr>
              <a:t>Scl</a:t>
            </a:r>
            <a:r>
              <a:rPr lang="tr-TR" sz="3600" b="1" dirty="0" smtClean="0">
                <a:solidFill>
                  <a:srgbClr val="FF0000"/>
                </a:solidFill>
              </a:rPr>
              <a:t>-70 </a:t>
            </a:r>
            <a:r>
              <a:rPr lang="tr-TR" sz="3600" b="1" dirty="0" err="1" smtClean="0">
                <a:solidFill>
                  <a:srgbClr val="FF0000"/>
                </a:solidFill>
              </a:rPr>
              <a:t>antibodies</a:t>
            </a:r>
            <a:r>
              <a:rPr lang="tr-TR" sz="3600" b="1" dirty="0" smtClean="0">
                <a:solidFill>
                  <a:srgbClr val="FF0000"/>
                </a:solidFill>
              </a:rPr>
              <a:t/>
            </a:r>
            <a:br>
              <a:rPr lang="tr-TR" sz="3600" b="1" dirty="0" smtClean="0">
                <a:solidFill>
                  <a:srgbClr val="FF0000"/>
                </a:solidFill>
              </a:rPr>
            </a:br>
            <a:endParaRPr lang="tr-TR" sz="3600" dirty="0"/>
          </a:p>
        </p:txBody>
      </p:sp>
      <p:sp>
        <p:nvSpPr>
          <p:cNvPr id="3" name="2 İçerik Yer Tutucusu"/>
          <p:cNvSpPr>
            <a:spLocks noGrp="1"/>
          </p:cNvSpPr>
          <p:nvPr>
            <p:ph idx="1"/>
          </p:nvPr>
        </p:nvSpPr>
        <p:spPr>
          <a:xfrm>
            <a:off x="457200" y="1600200"/>
            <a:ext cx="8579296" cy="4525963"/>
          </a:xfrm>
        </p:spPr>
        <p:txBody>
          <a:bodyPr>
            <a:normAutofit/>
          </a:bodyPr>
          <a:lstStyle/>
          <a:p>
            <a:r>
              <a:rPr lang="en-US" sz="2400" dirty="0" err="1" smtClean="0"/>
              <a:t>Anticentromere</a:t>
            </a:r>
            <a:r>
              <a:rPr lang="en-US" sz="2400" dirty="0" smtClean="0"/>
              <a:t> and anti–Scl-70</a:t>
            </a:r>
            <a:r>
              <a:rPr lang="tr-TR" sz="2400" dirty="0" smtClean="0"/>
              <a:t> </a:t>
            </a:r>
            <a:r>
              <a:rPr lang="en-US" sz="2400" dirty="0" err="1" smtClean="0"/>
              <a:t>autoantibodies</a:t>
            </a:r>
            <a:r>
              <a:rPr lang="en-US" sz="2400" dirty="0" smtClean="0"/>
              <a:t> are the specific and most</a:t>
            </a:r>
            <a:r>
              <a:rPr lang="tr-TR" sz="2400" dirty="0" smtClean="0"/>
              <a:t> </a:t>
            </a:r>
            <a:r>
              <a:rPr lang="en-US" sz="2400" dirty="0" smtClean="0"/>
              <a:t>frequent markers for systemic sclerosis, each detectable in up to 40% of</a:t>
            </a:r>
            <a:r>
              <a:rPr lang="tr-TR" sz="2400" dirty="0" smtClean="0"/>
              <a:t> </a:t>
            </a:r>
            <a:r>
              <a:rPr lang="tr-TR" sz="2400" dirty="0" err="1" smtClean="0"/>
              <a:t>patients</a:t>
            </a:r>
            <a:r>
              <a:rPr lang="tr-TR" sz="2400" dirty="0" smtClean="0"/>
              <a:t>. </a:t>
            </a:r>
            <a:r>
              <a:rPr lang="tr-TR" sz="2400" dirty="0" err="1" smtClean="0"/>
              <a:t>Anticentromere</a:t>
            </a:r>
            <a:r>
              <a:rPr lang="tr-TR" sz="2400" dirty="0" smtClean="0"/>
              <a:t> </a:t>
            </a:r>
            <a:r>
              <a:rPr lang="tr-TR" sz="2400" dirty="0" err="1" smtClean="0"/>
              <a:t>antibodies</a:t>
            </a:r>
            <a:r>
              <a:rPr lang="tr-TR" sz="2400" dirty="0" smtClean="0"/>
              <a:t> </a:t>
            </a:r>
            <a:r>
              <a:rPr lang="tr-TR" sz="2400" dirty="0" err="1" smtClean="0"/>
              <a:t>produce</a:t>
            </a:r>
            <a:r>
              <a:rPr lang="tr-TR" sz="2400" dirty="0" smtClean="0"/>
              <a:t> a </a:t>
            </a:r>
            <a:r>
              <a:rPr lang="tr-TR" sz="2400" dirty="0" err="1" smtClean="0"/>
              <a:t>typical</a:t>
            </a:r>
            <a:r>
              <a:rPr lang="tr-TR" sz="2400" dirty="0" smtClean="0"/>
              <a:t> </a:t>
            </a:r>
            <a:r>
              <a:rPr lang="tr-TR" sz="2400" dirty="0" err="1" smtClean="0"/>
              <a:t>pattern</a:t>
            </a:r>
            <a:r>
              <a:rPr lang="tr-TR" sz="2400" dirty="0" smtClean="0"/>
              <a:t> in ANA IIF </a:t>
            </a:r>
            <a:r>
              <a:rPr lang="en-US" sz="2400" dirty="0" smtClean="0"/>
              <a:t>by staining the </a:t>
            </a:r>
            <a:r>
              <a:rPr lang="en-US" sz="2400" dirty="0" err="1" smtClean="0"/>
              <a:t>centromere</a:t>
            </a:r>
            <a:r>
              <a:rPr lang="en-US" sz="2400" dirty="0" smtClean="0"/>
              <a:t> region of chromosomes</a:t>
            </a:r>
            <a:r>
              <a:rPr lang="tr-TR" sz="2400" dirty="0" smtClean="0"/>
              <a:t>.</a:t>
            </a:r>
          </a:p>
          <a:p>
            <a:r>
              <a:rPr lang="tr-TR" sz="2400" dirty="0" err="1" smtClean="0"/>
              <a:t>The</a:t>
            </a:r>
            <a:r>
              <a:rPr lang="tr-TR" sz="2400" dirty="0" smtClean="0"/>
              <a:t> </a:t>
            </a:r>
            <a:r>
              <a:rPr lang="tr-TR" sz="2400" dirty="0" err="1" smtClean="0"/>
              <a:t>target</a:t>
            </a:r>
            <a:r>
              <a:rPr lang="tr-TR" sz="2400" dirty="0" smtClean="0"/>
              <a:t> of anti–</a:t>
            </a:r>
            <a:r>
              <a:rPr lang="tr-TR" sz="2400" dirty="0" err="1" smtClean="0"/>
              <a:t>Scl</a:t>
            </a:r>
            <a:r>
              <a:rPr lang="tr-TR" sz="2400" dirty="0" smtClean="0"/>
              <a:t>-70 </a:t>
            </a:r>
            <a:r>
              <a:rPr lang="en-US" sz="2400" dirty="0" smtClean="0"/>
              <a:t>is </a:t>
            </a:r>
            <a:r>
              <a:rPr lang="en-US" sz="2400" dirty="0" err="1" smtClean="0"/>
              <a:t>topoisomerase</a:t>
            </a:r>
            <a:r>
              <a:rPr lang="en-US" sz="2400" dirty="0" smtClean="0"/>
              <a:t> I, and it shows a </a:t>
            </a:r>
            <a:r>
              <a:rPr lang="en-US" sz="2400" dirty="0" err="1" smtClean="0"/>
              <a:t>nucleolar</a:t>
            </a:r>
            <a:r>
              <a:rPr lang="en-US" sz="2400" dirty="0" smtClean="0"/>
              <a:t> staining</a:t>
            </a:r>
            <a:r>
              <a:rPr lang="tr-TR" sz="2400" dirty="0" smtClean="0"/>
              <a:t>.</a:t>
            </a:r>
          </a:p>
          <a:p>
            <a:r>
              <a:rPr lang="tr-TR" sz="2400" dirty="0" err="1" smtClean="0"/>
              <a:t>Anticentromere</a:t>
            </a:r>
            <a:r>
              <a:rPr lang="tr-TR" sz="2400" dirty="0" smtClean="0"/>
              <a:t> </a:t>
            </a:r>
            <a:r>
              <a:rPr lang="tr-TR" sz="2400" dirty="0" err="1" smtClean="0"/>
              <a:t>antibodies</a:t>
            </a:r>
            <a:r>
              <a:rPr lang="tr-TR" sz="2400" dirty="0" smtClean="0"/>
              <a:t> </a:t>
            </a:r>
            <a:r>
              <a:rPr lang="tr-TR" sz="2400" dirty="0" err="1" smtClean="0"/>
              <a:t>are</a:t>
            </a:r>
            <a:r>
              <a:rPr lang="tr-TR" sz="2400" dirty="0" smtClean="0"/>
              <a:t> </a:t>
            </a:r>
            <a:r>
              <a:rPr lang="tr-TR" sz="2400" dirty="0" err="1" smtClean="0"/>
              <a:t>more</a:t>
            </a:r>
            <a:r>
              <a:rPr lang="tr-TR" sz="2400" dirty="0" smtClean="0"/>
              <a:t> </a:t>
            </a:r>
            <a:r>
              <a:rPr lang="en-US" sz="2400" dirty="0" smtClean="0"/>
              <a:t>frequently observed in the context of localized scleroderma and pulmonary</a:t>
            </a:r>
            <a:r>
              <a:rPr lang="tr-TR" sz="2400" dirty="0" smtClean="0"/>
              <a:t> </a:t>
            </a:r>
            <a:r>
              <a:rPr lang="en-US" sz="2400" dirty="0" smtClean="0"/>
              <a:t>hypertension.</a:t>
            </a:r>
            <a:endParaRPr lang="tr-TR" sz="2400" dirty="0" smtClean="0"/>
          </a:p>
          <a:p>
            <a:r>
              <a:rPr lang="en-US" sz="2400" dirty="0" smtClean="0"/>
              <a:t>Patients who test positive for anti–Scl-70 typically have diffuse</a:t>
            </a:r>
            <a:r>
              <a:rPr lang="tr-TR" sz="2400" dirty="0" smtClean="0"/>
              <a:t> </a:t>
            </a:r>
            <a:r>
              <a:rPr lang="en-US" sz="2400" dirty="0" smtClean="0"/>
              <a:t>scleroderma and pulmonary </a:t>
            </a:r>
            <a:r>
              <a:rPr lang="en-US" sz="2400" dirty="0" err="1" smtClean="0"/>
              <a:t>parenchymal</a:t>
            </a:r>
            <a:r>
              <a:rPr lang="en-US" sz="2400" dirty="0" smtClean="0"/>
              <a:t> involvement.</a:t>
            </a:r>
            <a:endParaRPr lang="tr-TR"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32656"/>
            <a:ext cx="8229600" cy="1143000"/>
          </a:xfrm>
        </p:spPr>
        <p:txBody>
          <a:bodyPr>
            <a:normAutofit fontScale="90000"/>
          </a:bodyPr>
          <a:lstStyle/>
          <a:p>
            <a:r>
              <a:rPr lang="tr-TR" sz="4000" b="1" dirty="0" smtClean="0">
                <a:solidFill>
                  <a:srgbClr val="FF0000"/>
                </a:solidFill>
              </a:rPr>
              <a:t/>
            </a:r>
            <a:br>
              <a:rPr lang="tr-TR" sz="4000" b="1" dirty="0" smtClean="0">
                <a:solidFill>
                  <a:srgbClr val="FF0000"/>
                </a:solidFill>
              </a:rPr>
            </a:br>
            <a:r>
              <a:rPr lang="tr-TR" sz="4000" b="1" dirty="0" err="1" smtClean="0">
                <a:solidFill>
                  <a:srgbClr val="FF0000"/>
                </a:solidFill>
              </a:rPr>
              <a:t>Antineutrophil</a:t>
            </a:r>
            <a:r>
              <a:rPr lang="tr-TR" sz="4000" b="1" dirty="0" smtClean="0">
                <a:solidFill>
                  <a:srgbClr val="FF0000"/>
                </a:solidFill>
              </a:rPr>
              <a:t> </a:t>
            </a:r>
            <a:r>
              <a:rPr lang="tr-TR" sz="4000" b="1" dirty="0" err="1" smtClean="0">
                <a:solidFill>
                  <a:srgbClr val="FF0000"/>
                </a:solidFill>
              </a:rPr>
              <a:t>cytoplasmic</a:t>
            </a:r>
            <a:r>
              <a:rPr lang="tr-TR" sz="4000" b="1" dirty="0" smtClean="0">
                <a:solidFill>
                  <a:srgbClr val="FF0000"/>
                </a:solidFill>
              </a:rPr>
              <a:t> </a:t>
            </a:r>
            <a:r>
              <a:rPr lang="tr-TR" sz="4000" b="1" dirty="0" err="1" smtClean="0">
                <a:solidFill>
                  <a:srgbClr val="FF0000"/>
                </a:solidFill>
              </a:rPr>
              <a:t>antibodies</a:t>
            </a:r>
            <a:r>
              <a:rPr lang="tr-TR" sz="4000" b="1" dirty="0" smtClean="0">
                <a:solidFill>
                  <a:srgbClr val="FF0000"/>
                </a:solidFill>
              </a:rPr>
              <a:t> (</a:t>
            </a:r>
            <a:r>
              <a:rPr lang="tr-TR" sz="4000" b="1" dirty="0" err="1" smtClean="0">
                <a:solidFill>
                  <a:srgbClr val="FF0000"/>
                </a:solidFill>
              </a:rPr>
              <a:t>ANCAs</a:t>
            </a:r>
            <a:r>
              <a:rPr lang="tr-TR" sz="4000" b="1" dirty="0" smtClean="0">
                <a:solidFill>
                  <a:srgbClr val="FF0000"/>
                </a:solidFill>
              </a:rPr>
              <a:t>)</a:t>
            </a:r>
            <a:r>
              <a:rPr lang="tr-TR" b="1" dirty="0" smtClean="0"/>
              <a:t/>
            </a:r>
            <a:br>
              <a:rPr lang="tr-TR" b="1" dirty="0" smtClean="0"/>
            </a:br>
            <a:endParaRPr lang="tr-TR" dirty="0"/>
          </a:p>
        </p:txBody>
      </p:sp>
      <p:sp>
        <p:nvSpPr>
          <p:cNvPr id="3" name="2 İçerik Yer Tutucusu"/>
          <p:cNvSpPr>
            <a:spLocks noGrp="1"/>
          </p:cNvSpPr>
          <p:nvPr>
            <p:ph idx="1"/>
          </p:nvPr>
        </p:nvSpPr>
        <p:spPr/>
        <p:txBody>
          <a:bodyPr>
            <a:normAutofit fontScale="92500"/>
          </a:bodyPr>
          <a:lstStyle/>
          <a:p>
            <a:r>
              <a:rPr lang="en-US" dirty="0" err="1" smtClean="0"/>
              <a:t>Antineutrophil</a:t>
            </a:r>
            <a:r>
              <a:rPr lang="en-US" dirty="0" smtClean="0"/>
              <a:t> </a:t>
            </a:r>
            <a:r>
              <a:rPr lang="en-US" dirty="0" err="1" smtClean="0"/>
              <a:t>cytoplasmic</a:t>
            </a:r>
            <a:r>
              <a:rPr lang="en-US" dirty="0" smtClean="0"/>
              <a:t> antibodies (ANCAs) represent a subgroup of</a:t>
            </a:r>
            <a:r>
              <a:rPr lang="tr-TR" dirty="0" smtClean="0"/>
              <a:t> </a:t>
            </a:r>
            <a:r>
              <a:rPr lang="en-US" dirty="0" err="1" smtClean="0"/>
              <a:t>neutrophil</a:t>
            </a:r>
            <a:r>
              <a:rPr lang="en-US" dirty="0" smtClean="0"/>
              <a:t>-specific </a:t>
            </a:r>
            <a:r>
              <a:rPr lang="en-US" dirty="0" err="1" smtClean="0"/>
              <a:t>autoantibodies</a:t>
            </a:r>
            <a:r>
              <a:rPr lang="en-US" dirty="0" smtClean="0"/>
              <a:t>. They are commonly directed to the</a:t>
            </a:r>
            <a:r>
              <a:rPr lang="tr-TR" dirty="0" smtClean="0"/>
              <a:t> </a:t>
            </a:r>
            <a:r>
              <a:rPr lang="tr-TR" dirty="0" err="1" smtClean="0"/>
              <a:t>azurophil</a:t>
            </a:r>
            <a:r>
              <a:rPr lang="tr-TR" dirty="0" smtClean="0"/>
              <a:t> </a:t>
            </a:r>
            <a:r>
              <a:rPr lang="tr-TR" dirty="0" err="1" smtClean="0"/>
              <a:t>granule</a:t>
            </a:r>
            <a:r>
              <a:rPr lang="tr-TR" dirty="0" smtClean="0"/>
              <a:t> </a:t>
            </a:r>
            <a:r>
              <a:rPr lang="tr-TR" dirty="0" err="1" smtClean="0"/>
              <a:t>proteins</a:t>
            </a:r>
            <a:r>
              <a:rPr lang="tr-TR" dirty="0" smtClean="0"/>
              <a:t> </a:t>
            </a:r>
            <a:r>
              <a:rPr lang="tr-TR" dirty="0" err="1" smtClean="0"/>
              <a:t>myeloperoxidase</a:t>
            </a:r>
            <a:r>
              <a:rPr lang="tr-TR" dirty="0" smtClean="0"/>
              <a:t> (MPO) </a:t>
            </a:r>
            <a:r>
              <a:rPr lang="tr-TR" dirty="0" err="1" smtClean="0"/>
              <a:t>and</a:t>
            </a:r>
            <a:r>
              <a:rPr lang="tr-TR" dirty="0" smtClean="0"/>
              <a:t> </a:t>
            </a:r>
            <a:r>
              <a:rPr lang="tr-TR" dirty="0" err="1" smtClean="0"/>
              <a:t>proteinase</a:t>
            </a:r>
            <a:r>
              <a:rPr lang="tr-TR" dirty="0" smtClean="0"/>
              <a:t> 3 (PR3).</a:t>
            </a:r>
          </a:p>
          <a:p>
            <a:r>
              <a:rPr lang="en-US" dirty="0" smtClean="0"/>
              <a:t>ANCAs are characteristic of patients with necrotizing </a:t>
            </a:r>
            <a:r>
              <a:rPr lang="en-US" dirty="0" err="1" smtClean="0"/>
              <a:t>vasculitides</a:t>
            </a:r>
            <a:r>
              <a:rPr lang="en-US" dirty="0" smtClean="0"/>
              <a:t> such as</a:t>
            </a:r>
            <a:r>
              <a:rPr lang="tr-TR" dirty="0" smtClean="0"/>
              <a:t> </a:t>
            </a:r>
            <a:r>
              <a:rPr lang="tr-TR" dirty="0" err="1" smtClean="0"/>
              <a:t>granulomatosis</a:t>
            </a:r>
            <a:r>
              <a:rPr lang="tr-TR" dirty="0" smtClean="0"/>
              <a:t> </a:t>
            </a:r>
            <a:r>
              <a:rPr lang="tr-TR" dirty="0" err="1" smtClean="0"/>
              <a:t>with</a:t>
            </a:r>
            <a:r>
              <a:rPr lang="tr-TR" dirty="0" smtClean="0"/>
              <a:t> </a:t>
            </a:r>
            <a:r>
              <a:rPr lang="tr-TR" dirty="0" err="1" smtClean="0"/>
              <a:t>polyangiitis</a:t>
            </a:r>
            <a:r>
              <a:rPr lang="tr-TR" dirty="0" smtClean="0"/>
              <a:t>, </a:t>
            </a:r>
            <a:r>
              <a:rPr lang="tr-TR" dirty="0" err="1" smtClean="0"/>
              <a:t>microscopic</a:t>
            </a:r>
            <a:r>
              <a:rPr lang="tr-TR" dirty="0" smtClean="0"/>
              <a:t> </a:t>
            </a:r>
            <a:r>
              <a:rPr lang="tr-TR" dirty="0" err="1" smtClean="0"/>
              <a:t>polyangiitis</a:t>
            </a:r>
            <a:r>
              <a:rPr lang="tr-TR" dirty="0" smtClean="0"/>
              <a:t>, </a:t>
            </a:r>
            <a:r>
              <a:rPr lang="tr-TR" dirty="0" err="1" smtClean="0"/>
              <a:t>and</a:t>
            </a:r>
            <a:r>
              <a:rPr lang="tr-TR" dirty="0" smtClean="0"/>
              <a:t> </a:t>
            </a:r>
            <a:r>
              <a:rPr lang="tr-TR" dirty="0" err="1" smtClean="0"/>
              <a:t>eosinophilic</a:t>
            </a:r>
            <a:r>
              <a:rPr lang="tr-TR" dirty="0" smtClean="0"/>
              <a:t> </a:t>
            </a:r>
            <a:r>
              <a:rPr lang="tr-TR" dirty="0" err="1" smtClean="0"/>
              <a:t>granulomatosis</a:t>
            </a:r>
            <a:r>
              <a:rPr lang="tr-TR" dirty="0" smtClean="0"/>
              <a:t> </a:t>
            </a:r>
            <a:r>
              <a:rPr lang="tr-TR" dirty="0" err="1" smtClean="0"/>
              <a:t>with</a:t>
            </a:r>
            <a:r>
              <a:rPr lang="tr-TR" dirty="0" smtClean="0"/>
              <a:t> </a:t>
            </a:r>
            <a:r>
              <a:rPr lang="tr-TR" dirty="0" err="1" smtClean="0"/>
              <a:t>polyangiitis</a:t>
            </a:r>
            <a:r>
              <a:rPr lang="tr-TR" dirty="0" smtClean="0"/>
              <a:t>.</a:t>
            </a:r>
            <a:endParaRPr lang="tr-T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err="1" smtClean="0">
                <a:solidFill>
                  <a:srgbClr val="FF0000"/>
                </a:solidFill>
              </a:rPr>
              <a:t>Antineutrophil</a:t>
            </a:r>
            <a:r>
              <a:rPr lang="tr-TR" b="1" dirty="0" smtClean="0">
                <a:solidFill>
                  <a:srgbClr val="FF0000"/>
                </a:solidFill>
              </a:rPr>
              <a:t> </a:t>
            </a:r>
            <a:r>
              <a:rPr lang="tr-TR" b="1" dirty="0" err="1" smtClean="0">
                <a:solidFill>
                  <a:srgbClr val="FF0000"/>
                </a:solidFill>
              </a:rPr>
              <a:t>cytoplasmic</a:t>
            </a:r>
            <a:r>
              <a:rPr lang="tr-TR" b="1" dirty="0" smtClean="0">
                <a:solidFill>
                  <a:srgbClr val="FF0000"/>
                </a:solidFill>
              </a:rPr>
              <a:t> </a:t>
            </a:r>
            <a:r>
              <a:rPr lang="tr-TR" b="1" dirty="0" err="1" smtClean="0">
                <a:solidFill>
                  <a:srgbClr val="FF0000"/>
                </a:solidFill>
              </a:rPr>
              <a:t>antibodies</a:t>
            </a:r>
            <a:r>
              <a:rPr lang="tr-TR" b="1" dirty="0" smtClean="0">
                <a:solidFill>
                  <a:srgbClr val="FF0000"/>
                </a:solidFill>
              </a:rPr>
              <a:t> (</a:t>
            </a:r>
            <a:r>
              <a:rPr lang="tr-TR" b="1" dirty="0" err="1" smtClean="0">
                <a:solidFill>
                  <a:srgbClr val="FF0000"/>
                </a:solidFill>
              </a:rPr>
              <a:t>ANCAs</a:t>
            </a:r>
            <a:r>
              <a:rPr lang="tr-TR" b="1" dirty="0" smtClean="0">
                <a:solidFill>
                  <a:srgbClr val="FF0000"/>
                </a:solidFill>
              </a:rPr>
              <a:t>)</a:t>
            </a:r>
            <a:endParaRPr lang="tr-TR" dirty="0"/>
          </a:p>
        </p:txBody>
      </p:sp>
      <p:sp>
        <p:nvSpPr>
          <p:cNvPr id="3" name="2 İçerik Yer Tutucusu"/>
          <p:cNvSpPr>
            <a:spLocks noGrp="1"/>
          </p:cNvSpPr>
          <p:nvPr>
            <p:ph idx="1"/>
          </p:nvPr>
        </p:nvSpPr>
        <p:spPr>
          <a:xfrm>
            <a:off x="457200" y="1600201"/>
            <a:ext cx="8229600" cy="4421087"/>
          </a:xfrm>
        </p:spPr>
        <p:txBody>
          <a:bodyPr>
            <a:normAutofit fontScale="77500" lnSpcReduction="20000"/>
          </a:bodyPr>
          <a:lstStyle/>
          <a:p>
            <a:r>
              <a:rPr lang="en-US" sz="3600" dirty="0" smtClean="0"/>
              <a:t>In IIF assays, ANCA directed at PR3 typically</a:t>
            </a:r>
            <a:r>
              <a:rPr lang="tr-TR" sz="3600" dirty="0" smtClean="0"/>
              <a:t> </a:t>
            </a:r>
            <a:r>
              <a:rPr lang="en-US" sz="3600" dirty="0" smtClean="0"/>
              <a:t>gives rise to a coarse granular fluorescence pattern in the cytoplasm of</a:t>
            </a:r>
            <a:r>
              <a:rPr lang="tr-TR" sz="3600" dirty="0" smtClean="0"/>
              <a:t> </a:t>
            </a:r>
            <a:r>
              <a:rPr lang="en-US" sz="3600" dirty="0" err="1" smtClean="0"/>
              <a:t>neutrophils</a:t>
            </a:r>
            <a:r>
              <a:rPr lang="en-US" sz="3600" dirty="0" smtClean="0"/>
              <a:t> and </a:t>
            </a:r>
            <a:r>
              <a:rPr lang="en-US" sz="3600" dirty="0" err="1" smtClean="0"/>
              <a:t>monocytes</a:t>
            </a:r>
            <a:r>
              <a:rPr lang="en-US" sz="3600" dirty="0" smtClean="0"/>
              <a:t> using ethanol-fixed leukocytes and is therefore</a:t>
            </a:r>
            <a:r>
              <a:rPr lang="tr-TR" sz="3600" dirty="0" smtClean="0"/>
              <a:t> </a:t>
            </a:r>
            <a:r>
              <a:rPr lang="it-IT" sz="3600" dirty="0" smtClean="0"/>
              <a:t>called cytoplasmic ANCA (c-ANCA). </a:t>
            </a:r>
            <a:endParaRPr lang="tr-TR" sz="3600" dirty="0" smtClean="0"/>
          </a:p>
          <a:p>
            <a:r>
              <a:rPr lang="it-IT" sz="3600" dirty="0" smtClean="0"/>
              <a:t>In contrast, MPO-ANCA</a:t>
            </a:r>
            <a:r>
              <a:rPr lang="tr-TR" sz="3600" dirty="0" smtClean="0"/>
              <a:t> </a:t>
            </a:r>
            <a:r>
              <a:rPr lang="en-US" sz="3600" dirty="0" smtClean="0"/>
              <a:t>produces a </a:t>
            </a:r>
            <a:r>
              <a:rPr lang="en-US" sz="3600" dirty="0" err="1" smtClean="0"/>
              <a:t>perinuclear</a:t>
            </a:r>
            <a:r>
              <a:rPr lang="en-US" sz="3600" dirty="0" smtClean="0"/>
              <a:t> staining pattern on </a:t>
            </a:r>
            <a:r>
              <a:rPr lang="en-US" sz="3600" dirty="0" err="1" smtClean="0"/>
              <a:t>neutrophils</a:t>
            </a:r>
            <a:r>
              <a:rPr lang="en-US" sz="3600" dirty="0" smtClean="0"/>
              <a:t> and </a:t>
            </a:r>
            <a:r>
              <a:rPr lang="en-US" sz="3600" dirty="0" err="1" smtClean="0"/>
              <a:t>monocytes</a:t>
            </a:r>
            <a:r>
              <a:rPr lang="tr-TR" sz="3600" dirty="0" smtClean="0"/>
              <a:t> </a:t>
            </a:r>
            <a:r>
              <a:rPr lang="en-US" sz="3600" dirty="0" smtClean="0"/>
              <a:t>(p-ANCA). </a:t>
            </a:r>
            <a:endParaRPr lang="tr-TR" sz="3600" dirty="0" smtClean="0"/>
          </a:p>
          <a:p>
            <a:r>
              <a:rPr lang="en-US" sz="3600" dirty="0" smtClean="0"/>
              <a:t>A positive result on an IIF screening test for p-ANCA</a:t>
            </a:r>
            <a:r>
              <a:rPr lang="tr-TR" sz="3600" dirty="0" smtClean="0"/>
              <a:t> </a:t>
            </a:r>
            <a:r>
              <a:rPr lang="en-US" sz="3600" dirty="0" smtClean="0"/>
              <a:t>or c-ANCA should be confirmed using a specific ELISA using MPO</a:t>
            </a:r>
            <a:r>
              <a:rPr lang="tr-TR" sz="3600" dirty="0" smtClean="0"/>
              <a:t> (</a:t>
            </a:r>
            <a:r>
              <a:rPr lang="tr-TR" sz="3600" dirty="0" err="1" smtClean="0"/>
              <a:t>for</a:t>
            </a:r>
            <a:r>
              <a:rPr lang="tr-TR" sz="3600" dirty="0" smtClean="0"/>
              <a:t> p-ANCA)</a:t>
            </a:r>
            <a:r>
              <a:rPr lang="en-US" sz="3600" dirty="0" smtClean="0"/>
              <a:t> and PR3</a:t>
            </a:r>
            <a:r>
              <a:rPr lang="tr-TR" sz="3600" dirty="0" smtClean="0"/>
              <a:t> (</a:t>
            </a:r>
            <a:r>
              <a:rPr lang="tr-TR" sz="3600" dirty="0" err="1" smtClean="0"/>
              <a:t>for</a:t>
            </a:r>
            <a:r>
              <a:rPr lang="tr-TR" sz="3600" dirty="0" smtClean="0"/>
              <a:t> c-ANCA) as </a:t>
            </a:r>
            <a:r>
              <a:rPr lang="tr-TR" sz="3600" dirty="0" err="1" smtClean="0"/>
              <a:t>antigens</a:t>
            </a:r>
            <a:r>
              <a:rPr lang="tr-TR" sz="3600" dirty="0" smtClean="0"/>
              <a:t>, </a:t>
            </a:r>
            <a:r>
              <a:rPr lang="tr-TR" sz="3600" dirty="0" err="1" smtClean="0"/>
              <a:t>respectively</a:t>
            </a:r>
            <a:r>
              <a:rPr lang="tr-TR" sz="3600" dirty="0" smtClean="0"/>
              <a:t>.</a:t>
            </a:r>
          </a:p>
          <a:p>
            <a:endParaRPr lang="tr-T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44016" y="1120330"/>
            <a:ext cx="4572000" cy="3316782"/>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932040" y="1110804"/>
            <a:ext cx="3960440" cy="3326308"/>
          </a:xfrm>
          <a:prstGeom prst="rect">
            <a:avLst/>
          </a:prstGeom>
          <a:noFill/>
          <a:ln w="9525">
            <a:noFill/>
            <a:miter lim="800000"/>
            <a:headEnd/>
            <a:tailEnd/>
          </a:ln>
        </p:spPr>
      </p:pic>
      <p:sp>
        <p:nvSpPr>
          <p:cNvPr id="4" name="3 Dikdörtgen"/>
          <p:cNvSpPr/>
          <p:nvPr/>
        </p:nvSpPr>
        <p:spPr>
          <a:xfrm>
            <a:off x="144016" y="4509120"/>
            <a:ext cx="4572000" cy="584775"/>
          </a:xfrm>
          <a:prstGeom prst="rect">
            <a:avLst/>
          </a:prstGeom>
        </p:spPr>
        <p:txBody>
          <a:bodyPr>
            <a:spAutoFit/>
          </a:bodyPr>
          <a:lstStyle/>
          <a:p>
            <a:r>
              <a:rPr lang="en-US" sz="1600" b="1" dirty="0" err="1" smtClean="0"/>
              <a:t>Cytoplasmic</a:t>
            </a:r>
            <a:r>
              <a:rPr lang="en-US" sz="1600" b="1" dirty="0" smtClean="0"/>
              <a:t> staining pattern of </a:t>
            </a:r>
            <a:r>
              <a:rPr lang="en-US" sz="1600" b="1" dirty="0" err="1" smtClean="0"/>
              <a:t>antineutrophil</a:t>
            </a:r>
            <a:r>
              <a:rPr lang="en-US" sz="1600" b="1" dirty="0" smtClean="0"/>
              <a:t> </a:t>
            </a:r>
            <a:r>
              <a:rPr lang="en-US" sz="1600" b="1" dirty="0" err="1" smtClean="0"/>
              <a:t>cytoplasmic</a:t>
            </a:r>
            <a:r>
              <a:rPr lang="en-US" sz="1600" b="1" dirty="0" smtClean="0"/>
              <a:t> antibodies</a:t>
            </a:r>
            <a:r>
              <a:rPr lang="tr-TR" sz="1600" b="1" dirty="0" smtClean="0"/>
              <a:t> (c-ANCA)</a:t>
            </a:r>
            <a:endParaRPr lang="tr-TR" sz="1600" b="1" dirty="0"/>
          </a:p>
        </p:txBody>
      </p:sp>
      <p:sp>
        <p:nvSpPr>
          <p:cNvPr id="5" name="4 Dikdörtgen"/>
          <p:cNvSpPr/>
          <p:nvPr/>
        </p:nvSpPr>
        <p:spPr>
          <a:xfrm>
            <a:off x="4752528" y="4509120"/>
            <a:ext cx="4355976" cy="584775"/>
          </a:xfrm>
          <a:prstGeom prst="rect">
            <a:avLst/>
          </a:prstGeom>
        </p:spPr>
        <p:txBody>
          <a:bodyPr wrap="square">
            <a:spAutoFit/>
          </a:bodyPr>
          <a:lstStyle/>
          <a:p>
            <a:r>
              <a:rPr lang="en-US" sz="1600" b="1" dirty="0" err="1" smtClean="0"/>
              <a:t>Perinuclear</a:t>
            </a:r>
            <a:r>
              <a:rPr lang="en-US" sz="1600" b="1" dirty="0" smtClean="0"/>
              <a:t> staining pattern of </a:t>
            </a:r>
            <a:r>
              <a:rPr lang="en-US" sz="1600" b="1" dirty="0" err="1" smtClean="0"/>
              <a:t>antineutrophil</a:t>
            </a:r>
            <a:r>
              <a:rPr lang="en-US" sz="1600" b="1" dirty="0" smtClean="0"/>
              <a:t> </a:t>
            </a:r>
            <a:r>
              <a:rPr lang="en-US" sz="1600" b="1" dirty="0" err="1" smtClean="0"/>
              <a:t>cytoplasmic</a:t>
            </a:r>
            <a:r>
              <a:rPr lang="en-US" sz="1600" b="1" dirty="0" smtClean="0"/>
              <a:t> </a:t>
            </a:r>
            <a:r>
              <a:rPr lang="en-US" sz="1600" b="1" dirty="0" err="1" smtClean="0"/>
              <a:t>antibodi</a:t>
            </a:r>
            <a:r>
              <a:rPr lang="tr-TR" sz="1600" b="1" dirty="0" smtClean="0"/>
              <a:t>es (p-ANCA)</a:t>
            </a:r>
            <a:endParaRPr lang="tr-TR" sz="16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a:xfrm>
            <a:off x="457200" y="1124745"/>
            <a:ext cx="8507288" cy="5688000"/>
          </a:xfrm>
        </p:spPr>
        <p:txBody>
          <a:bodyPr>
            <a:normAutofit fontScale="40000" lnSpcReduction="20000"/>
          </a:bodyPr>
          <a:lstStyle/>
          <a:p>
            <a:pPr>
              <a:buNone/>
            </a:pPr>
            <a:r>
              <a:rPr lang="tr-TR" sz="5100" b="1" dirty="0" smtClean="0">
                <a:solidFill>
                  <a:srgbClr val="FF0000"/>
                </a:solidFill>
              </a:rPr>
              <a:t>	</a:t>
            </a:r>
            <a:r>
              <a:rPr lang="tr-TR" sz="6000" b="1" dirty="0" err="1" smtClean="0">
                <a:solidFill>
                  <a:srgbClr val="FF0000"/>
                </a:solidFill>
              </a:rPr>
              <a:t>Platelets</a:t>
            </a:r>
            <a:endParaRPr lang="tr-TR" sz="6000" dirty="0" smtClean="0">
              <a:solidFill>
                <a:srgbClr val="FF0000"/>
              </a:solidFill>
            </a:endParaRPr>
          </a:p>
          <a:p>
            <a:r>
              <a:rPr lang="en-US" sz="5000" dirty="0" err="1" smtClean="0"/>
              <a:t>Thrombocytosis</a:t>
            </a:r>
            <a:r>
              <a:rPr lang="en-US" sz="5000" dirty="0" smtClean="0"/>
              <a:t> can accompany active phases of autoimmune diseases </a:t>
            </a:r>
            <a:endParaRPr lang="tr-TR" sz="5000" dirty="0" smtClean="0"/>
          </a:p>
          <a:p>
            <a:pPr>
              <a:buNone/>
            </a:pPr>
            <a:r>
              <a:rPr lang="tr-TR" sz="5000" dirty="0" smtClean="0"/>
              <a:t>	</a:t>
            </a:r>
            <a:r>
              <a:rPr lang="en-US" sz="5000" dirty="0" smtClean="0"/>
              <a:t>such</a:t>
            </a:r>
            <a:r>
              <a:rPr lang="tr-TR" sz="5000" dirty="0" smtClean="0"/>
              <a:t> </a:t>
            </a:r>
            <a:r>
              <a:rPr lang="en-US" sz="5000" dirty="0" smtClean="0"/>
              <a:t>as RA</a:t>
            </a:r>
            <a:r>
              <a:rPr lang="tr-TR" sz="5000" dirty="0" smtClean="0"/>
              <a:t> </a:t>
            </a:r>
            <a:r>
              <a:rPr lang="tr-TR" sz="5000" dirty="0" err="1" smtClean="0"/>
              <a:t>and</a:t>
            </a:r>
            <a:r>
              <a:rPr lang="tr-TR" sz="5000" dirty="0" smtClean="0"/>
              <a:t> </a:t>
            </a:r>
            <a:r>
              <a:rPr lang="tr-TR" sz="5000" dirty="0" err="1" smtClean="0"/>
              <a:t>vasculitis</a:t>
            </a:r>
            <a:r>
              <a:rPr lang="en-US" sz="5000" dirty="0" smtClean="0"/>
              <a:t>, but thrombocytopenia can be related to the presence of </a:t>
            </a:r>
            <a:r>
              <a:rPr lang="en-US" sz="5000" dirty="0" err="1" smtClean="0"/>
              <a:t>antithrombocyte</a:t>
            </a:r>
            <a:r>
              <a:rPr lang="tr-TR" sz="5000" dirty="0" smtClean="0"/>
              <a:t> </a:t>
            </a:r>
            <a:r>
              <a:rPr lang="en-US" sz="5000" dirty="0" smtClean="0"/>
              <a:t>antibodies, for example, in active SLE.</a:t>
            </a:r>
            <a:endParaRPr lang="tr-TR" sz="5000" dirty="0" smtClean="0"/>
          </a:p>
          <a:p>
            <a:r>
              <a:rPr lang="en-US" sz="5000" dirty="0" smtClean="0"/>
              <a:t>Furthermore, decreased </a:t>
            </a:r>
            <a:r>
              <a:rPr lang="en-US" sz="5000" dirty="0" err="1" smtClean="0"/>
              <a:t>thrombocyte</a:t>
            </a:r>
            <a:r>
              <a:rPr lang="tr-TR" sz="5000" dirty="0" smtClean="0"/>
              <a:t> </a:t>
            </a:r>
            <a:r>
              <a:rPr lang="en-US" sz="5000" dirty="0" smtClean="0"/>
              <a:t>counts raise suspicion of </a:t>
            </a:r>
            <a:endParaRPr lang="tr-TR" sz="5000" dirty="0" smtClean="0"/>
          </a:p>
          <a:p>
            <a:pPr marL="0" indent="0">
              <a:buNone/>
            </a:pPr>
            <a:r>
              <a:rPr lang="tr-TR" sz="5000" dirty="0" smtClean="0"/>
              <a:t>      </a:t>
            </a:r>
            <a:r>
              <a:rPr lang="en-US" sz="5000" dirty="0" smtClean="0"/>
              <a:t>drug-induced toxicity.</a:t>
            </a:r>
            <a:endParaRPr lang="tr-TR" sz="5000" dirty="0" smtClean="0"/>
          </a:p>
          <a:p>
            <a:pPr>
              <a:buNone/>
            </a:pPr>
            <a:endParaRPr lang="tr-TR" sz="5000" dirty="0" smtClean="0"/>
          </a:p>
          <a:p>
            <a:pPr>
              <a:buNone/>
            </a:pPr>
            <a:r>
              <a:rPr lang="tr-TR" sz="5000" b="1" dirty="0" smtClean="0"/>
              <a:t>	</a:t>
            </a:r>
            <a:r>
              <a:rPr lang="tr-TR" sz="6000" b="1" dirty="0" err="1" smtClean="0">
                <a:solidFill>
                  <a:srgbClr val="FF0000"/>
                </a:solidFill>
              </a:rPr>
              <a:t>Red</a:t>
            </a:r>
            <a:r>
              <a:rPr lang="tr-TR" sz="6000" b="1" dirty="0" smtClean="0">
                <a:solidFill>
                  <a:srgbClr val="FF0000"/>
                </a:solidFill>
              </a:rPr>
              <a:t> </a:t>
            </a:r>
            <a:r>
              <a:rPr lang="tr-TR" sz="6000" b="1" dirty="0" err="1" smtClean="0">
                <a:solidFill>
                  <a:srgbClr val="FF0000"/>
                </a:solidFill>
              </a:rPr>
              <a:t>blood</a:t>
            </a:r>
            <a:r>
              <a:rPr lang="tr-TR" sz="6000" b="1" dirty="0" smtClean="0">
                <a:solidFill>
                  <a:srgbClr val="FF0000"/>
                </a:solidFill>
              </a:rPr>
              <a:t> </a:t>
            </a:r>
            <a:r>
              <a:rPr lang="tr-TR" sz="6000" b="1" dirty="0" err="1" smtClean="0">
                <a:solidFill>
                  <a:srgbClr val="FF0000"/>
                </a:solidFill>
              </a:rPr>
              <a:t>cells</a:t>
            </a:r>
            <a:endParaRPr lang="tr-TR" sz="6000" b="1" dirty="0" smtClean="0">
              <a:solidFill>
                <a:srgbClr val="FF0000"/>
              </a:solidFill>
            </a:endParaRPr>
          </a:p>
          <a:p>
            <a:r>
              <a:rPr lang="en-US" sz="5000" dirty="0" smtClean="0"/>
              <a:t>Anemia in rheumatic diseases most commonly reflects decreased production</a:t>
            </a:r>
            <a:r>
              <a:rPr lang="tr-TR" sz="5000" dirty="0" smtClean="0"/>
              <a:t> </a:t>
            </a:r>
            <a:r>
              <a:rPr lang="en-US" sz="5000" dirty="0" smtClean="0"/>
              <a:t>of red blood cells in the bone marrow caused by continued inflammation,</a:t>
            </a:r>
            <a:r>
              <a:rPr lang="tr-TR" sz="5000" dirty="0" smtClean="0"/>
              <a:t> </a:t>
            </a:r>
            <a:r>
              <a:rPr lang="en-US" sz="5000" dirty="0" smtClean="0"/>
              <a:t>with increased </a:t>
            </a:r>
            <a:r>
              <a:rPr lang="en-US" sz="5000" dirty="0" err="1" smtClean="0"/>
              <a:t>hepcidin</a:t>
            </a:r>
            <a:r>
              <a:rPr lang="en-US" sz="5000" dirty="0" smtClean="0"/>
              <a:t> production leading to disturbed iron metabolism.</a:t>
            </a:r>
          </a:p>
          <a:p>
            <a:r>
              <a:rPr lang="en-US" sz="5000" dirty="0" smtClean="0"/>
              <a:t>Anemia of chronic disease is commonly </a:t>
            </a:r>
            <a:r>
              <a:rPr lang="en-US" sz="5000" dirty="0" err="1" smtClean="0"/>
              <a:t>normocytic</a:t>
            </a:r>
            <a:r>
              <a:rPr lang="en-US" sz="5000" dirty="0" smtClean="0"/>
              <a:t> and </a:t>
            </a:r>
            <a:r>
              <a:rPr lang="en-US" sz="5000" dirty="0" err="1" smtClean="0"/>
              <a:t>normochromic</a:t>
            </a:r>
            <a:r>
              <a:rPr lang="en-US" sz="5000" dirty="0" smtClean="0"/>
              <a:t>;</a:t>
            </a:r>
          </a:p>
          <a:p>
            <a:pPr>
              <a:buNone/>
            </a:pPr>
            <a:r>
              <a:rPr lang="tr-TR" sz="5000" dirty="0" smtClean="0"/>
              <a:t>	</a:t>
            </a:r>
            <a:r>
              <a:rPr lang="en-US" sz="5000" dirty="0" smtClean="0"/>
              <a:t>however, microcytic hypochromic anemia also can be associated with </a:t>
            </a:r>
            <a:endParaRPr lang="tr-TR" sz="5000" dirty="0" smtClean="0"/>
          </a:p>
          <a:p>
            <a:pPr>
              <a:buNone/>
            </a:pPr>
            <a:r>
              <a:rPr lang="tr-TR" sz="5000" dirty="0"/>
              <a:t>	</a:t>
            </a:r>
            <a:r>
              <a:rPr lang="en-US" sz="5000" dirty="0" smtClean="0"/>
              <a:t>chronic</a:t>
            </a:r>
            <a:r>
              <a:rPr lang="tr-TR" sz="5000" dirty="0" smtClean="0"/>
              <a:t> </a:t>
            </a:r>
            <a:r>
              <a:rPr lang="tr-TR" sz="5000" dirty="0" err="1" smtClean="0"/>
              <a:t>disease</a:t>
            </a:r>
            <a:r>
              <a:rPr lang="tr-TR" sz="5000" dirty="0" smtClean="0"/>
              <a:t>.</a:t>
            </a:r>
          </a:p>
          <a:p>
            <a:r>
              <a:rPr lang="en-US" sz="5000" dirty="0"/>
              <a:t>Anemia caused by chronic or acute </a:t>
            </a:r>
            <a:r>
              <a:rPr lang="en-US" sz="5000" dirty="0" err="1"/>
              <a:t>gastrointestin</a:t>
            </a:r>
            <a:r>
              <a:rPr lang="tr-TR" sz="5000" dirty="0"/>
              <a:t>al </a:t>
            </a:r>
            <a:r>
              <a:rPr lang="en-US" sz="5000" dirty="0" smtClean="0"/>
              <a:t>bleeding</a:t>
            </a:r>
            <a:r>
              <a:rPr lang="tr-TR" sz="5000" dirty="0" smtClean="0"/>
              <a:t> </a:t>
            </a:r>
            <a:r>
              <a:rPr lang="en-US" sz="5000" dirty="0" smtClean="0"/>
              <a:t> </a:t>
            </a:r>
            <a:r>
              <a:rPr lang="en-US" sz="5000" dirty="0"/>
              <a:t>is also a frequent adverse effect of </a:t>
            </a:r>
            <a:r>
              <a:rPr lang="tr-TR" sz="5000" dirty="0"/>
              <a:t> </a:t>
            </a:r>
            <a:r>
              <a:rPr lang="tr-TR" sz="5000" dirty="0" err="1"/>
              <a:t>nonsteroidal</a:t>
            </a:r>
            <a:r>
              <a:rPr lang="tr-TR" sz="5000" dirty="0"/>
              <a:t> anti-</a:t>
            </a:r>
            <a:r>
              <a:rPr lang="tr-TR" sz="5000" dirty="0" err="1"/>
              <a:t>inflammatory</a:t>
            </a:r>
            <a:r>
              <a:rPr lang="tr-TR" sz="5000" dirty="0"/>
              <a:t> </a:t>
            </a:r>
            <a:r>
              <a:rPr lang="tr-TR" sz="5000" dirty="0" err="1"/>
              <a:t>drugs</a:t>
            </a:r>
            <a:r>
              <a:rPr lang="tr-TR" sz="5000" dirty="0"/>
              <a:t> (</a:t>
            </a:r>
            <a:r>
              <a:rPr lang="en-US" sz="5000" dirty="0"/>
              <a:t>NSAIDs</a:t>
            </a:r>
            <a:r>
              <a:rPr lang="tr-TR" sz="5000" dirty="0"/>
              <a:t>)</a:t>
            </a:r>
            <a:r>
              <a:rPr lang="en-US" sz="5000" dirty="0"/>
              <a:t>, with </a:t>
            </a:r>
            <a:r>
              <a:rPr lang="en-US" sz="5000" dirty="0" err="1"/>
              <a:t>glucocorticosteroids</a:t>
            </a:r>
            <a:r>
              <a:rPr lang="tr-TR" sz="5000" dirty="0"/>
              <a:t> </a:t>
            </a:r>
            <a:r>
              <a:rPr lang="en-US" sz="5000" dirty="0"/>
              <a:t>contributing to an increased risk</a:t>
            </a:r>
            <a:endParaRPr lang="tr-TR" sz="5000"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2143397"/>
            <a:ext cx="8507288" cy="4525963"/>
          </a:xfrm>
        </p:spPr>
        <p:txBody>
          <a:bodyPr>
            <a:noAutofit/>
          </a:bodyPr>
          <a:lstStyle/>
          <a:p>
            <a:r>
              <a:rPr lang="en-US" sz="2400" dirty="0"/>
              <a:t>Hemolytic anemia occurs in active </a:t>
            </a:r>
            <a:r>
              <a:rPr lang="en-US" sz="2400" dirty="0" smtClean="0"/>
              <a:t>SLE</a:t>
            </a:r>
            <a:r>
              <a:rPr lang="tr-TR" sz="2400" dirty="0" smtClean="0"/>
              <a:t> </a:t>
            </a:r>
            <a:r>
              <a:rPr lang="en-US" sz="2400" dirty="0" smtClean="0"/>
              <a:t>with </a:t>
            </a:r>
            <a:r>
              <a:rPr lang="en-US" sz="2400" dirty="0"/>
              <a:t>detection of </a:t>
            </a:r>
            <a:r>
              <a:rPr lang="en-US" sz="2400" dirty="0" err="1"/>
              <a:t>antierythrocyte</a:t>
            </a:r>
            <a:r>
              <a:rPr lang="en-US" sz="2400" dirty="0"/>
              <a:t> antibodies and in other immune </a:t>
            </a:r>
            <a:r>
              <a:rPr lang="en-US" sz="2400" dirty="0" smtClean="0"/>
              <a:t>complex</a:t>
            </a:r>
            <a:r>
              <a:rPr lang="tr-TR" sz="2400" dirty="0" smtClean="0"/>
              <a:t> </a:t>
            </a:r>
            <a:r>
              <a:rPr lang="en-US" sz="2400" dirty="0" smtClean="0"/>
              <a:t>mediated </a:t>
            </a:r>
            <a:r>
              <a:rPr lang="en-US" sz="2400" dirty="0"/>
              <a:t>conditions. </a:t>
            </a:r>
            <a:endParaRPr lang="tr-TR" sz="2400" dirty="0" smtClean="0"/>
          </a:p>
          <a:p>
            <a:r>
              <a:rPr lang="tr-TR" sz="2400" dirty="0" err="1"/>
              <a:t>Pernicious</a:t>
            </a:r>
            <a:r>
              <a:rPr lang="tr-TR" sz="2400" dirty="0"/>
              <a:t> </a:t>
            </a:r>
            <a:r>
              <a:rPr lang="tr-TR" sz="2400" dirty="0" err="1" smtClean="0"/>
              <a:t>Anemia</a:t>
            </a:r>
            <a:r>
              <a:rPr lang="tr-TR" sz="2400" dirty="0" smtClean="0"/>
              <a:t> is </a:t>
            </a:r>
            <a:r>
              <a:rPr lang="tr-TR" sz="2400" dirty="0"/>
              <a:t>a</a:t>
            </a:r>
            <a:r>
              <a:rPr lang="en-US" sz="2400" dirty="0" smtClean="0"/>
              <a:t> </a:t>
            </a:r>
            <a:r>
              <a:rPr lang="en-US" sz="2400" dirty="0"/>
              <a:t>condition in which the body cannot produce enough red blood cells due to a lack of vitamin B12. People with pernicious anemia cannot absorb enough B12 from food because of a lack of intrinsic factor--a protein made in the stomach--which leads to vitamin B12 deficiency. Pernicious anemia is frequently associated with autoimmune rheumatic </a:t>
            </a:r>
            <a:r>
              <a:rPr lang="en-US" sz="2400" dirty="0" smtClean="0"/>
              <a:t>diseases</a:t>
            </a:r>
            <a:r>
              <a:rPr lang="tr-TR" sz="2400" dirty="0" smtClean="0"/>
              <a:t> </a:t>
            </a:r>
            <a:r>
              <a:rPr lang="tr-TR" sz="2400" dirty="0" err="1" smtClean="0"/>
              <a:t>especially</a:t>
            </a:r>
            <a:r>
              <a:rPr lang="tr-TR" sz="2400" dirty="0" smtClean="0"/>
              <a:t> SLE, </a:t>
            </a:r>
            <a:r>
              <a:rPr lang="tr-TR" sz="2400" dirty="0" err="1" smtClean="0"/>
              <a:t>Sjögren’s</a:t>
            </a:r>
            <a:r>
              <a:rPr lang="tr-TR" sz="2400" dirty="0" smtClean="0"/>
              <a:t> </a:t>
            </a:r>
            <a:r>
              <a:rPr lang="tr-TR" sz="2400" dirty="0" err="1" smtClean="0"/>
              <a:t>syndrome</a:t>
            </a:r>
            <a:r>
              <a:rPr lang="tr-TR" sz="2400" dirty="0" smtClean="0"/>
              <a:t> </a:t>
            </a:r>
            <a:r>
              <a:rPr lang="tr-TR" sz="2400" dirty="0" err="1" smtClean="0"/>
              <a:t>and</a:t>
            </a:r>
            <a:r>
              <a:rPr lang="tr-TR" sz="2400" dirty="0" smtClean="0"/>
              <a:t> RA.</a:t>
            </a:r>
          </a:p>
          <a:p>
            <a:pPr marL="0" indent="0">
              <a:buNone/>
            </a:pPr>
            <a:endParaRPr lang="tr-TR" sz="2400" dirty="0"/>
          </a:p>
        </p:txBody>
      </p:sp>
    </p:spTree>
    <p:extLst>
      <p:ext uri="{BB962C8B-B14F-4D97-AF65-F5344CB8AC3E}">
        <p14:creationId xmlns:p14="http://schemas.microsoft.com/office/powerpoint/2010/main" val="1946834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600" b="1" dirty="0" smtClean="0">
                <a:solidFill>
                  <a:srgbClr val="FF0000"/>
                </a:solidFill>
              </a:rPr>
              <a:t/>
            </a:r>
            <a:br>
              <a:rPr lang="tr-TR" sz="3600" b="1" dirty="0" smtClean="0">
                <a:solidFill>
                  <a:srgbClr val="FF0000"/>
                </a:solidFill>
              </a:rPr>
            </a:br>
            <a:r>
              <a:rPr lang="en-US" sz="3600" b="1" dirty="0" smtClean="0">
                <a:solidFill>
                  <a:srgbClr val="FF0000"/>
                </a:solidFill>
              </a:rPr>
              <a:t>K</a:t>
            </a:r>
            <a:r>
              <a:rPr lang="tr-TR" sz="3600" b="1" dirty="0" err="1" smtClean="0">
                <a:solidFill>
                  <a:srgbClr val="FF0000"/>
                </a:solidFill>
              </a:rPr>
              <a:t>idney</a:t>
            </a:r>
            <a:r>
              <a:rPr lang="tr-TR" sz="3600" b="1" dirty="0" smtClean="0">
                <a:solidFill>
                  <a:srgbClr val="FF0000"/>
                </a:solidFill>
              </a:rPr>
              <a:t> </a:t>
            </a:r>
            <a:r>
              <a:rPr lang="tr-TR" sz="3600" b="1" dirty="0" err="1" smtClean="0">
                <a:solidFill>
                  <a:srgbClr val="FF0000"/>
                </a:solidFill>
              </a:rPr>
              <a:t>function</a:t>
            </a:r>
            <a:r>
              <a:rPr lang="tr-TR" sz="3600" b="1" dirty="0" smtClean="0">
                <a:solidFill>
                  <a:srgbClr val="FF0000"/>
                </a:solidFill>
              </a:rPr>
              <a:t> </a:t>
            </a:r>
            <a:r>
              <a:rPr lang="tr-TR" sz="3600" b="1" dirty="0" err="1" smtClean="0">
                <a:solidFill>
                  <a:srgbClr val="FF0000"/>
                </a:solidFill>
              </a:rPr>
              <a:t>tests</a:t>
            </a:r>
            <a:r>
              <a:rPr lang="tr-TR" sz="3600" b="1" dirty="0" smtClean="0">
                <a:solidFill>
                  <a:srgbClr val="FF0000"/>
                </a:solidFill>
              </a:rPr>
              <a:t> </a:t>
            </a:r>
            <a:r>
              <a:rPr lang="tr-TR" sz="3600" b="1" dirty="0" err="1" smtClean="0">
                <a:solidFill>
                  <a:srgbClr val="FF0000"/>
                </a:solidFill>
              </a:rPr>
              <a:t>And</a:t>
            </a:r>
            <a:r>
              <a:rPr lang="en-US" sz="3600" b="1" dirty="0" smtClean="0">
                <a:solidFill>
                  <a:srgbClr val="FF0000"/>
                </a:solidFill>
              </a:rPr>
              <a:t> U</a:t>
            </a:r>
            <a:r>
              <a:rPr lang="tr-TR" sz="3600" b="1" dirty="0" err="1" smtClean="0">
                <a:solidFill>
                  <a:srgbClr val="FF0000"/>
                </a:solidFill>
              </a:rPr>
              <a:t>rinalysis</a:t>
            </a:r>
            <a:r>
              <a:rPr lang="en-US" b="1" dirty="0" smtClean="0"/>
              <a:t/>
            </a:r>
            <a:br>
              <a:rPr lang="en-US" b="1" dirty="0" smtClean="0"/>
            </a:br>
            <a:endParaRPr lang="tr-TR" dirty="0"/>
          </a:p>
        </p:txBody>
      </p:sp>
      <p:sp>
        <p:nvSpPr>
          <p:cNvPr id="3" name="2 İçerik Yer Tutucusu"/>
          <p:cNvSpPr>
            <a:spLocks noGrp="1"/>
          </p:cNvSpPr>
          <p:nvPr>
            <p:ph idx="1"/>
          </p:nvPr>
        </p:nvSpPr>
        <p:spPr>
          <a:xfrm>
            <a:off x="457200" y="1268760"/>
            <a:ext cx="8229600" cy="5256584"/>
          </a:xfrm>
        </p:spPr>
        <p:txBody>
          <a:bodyPr>
            <a:normAutofit/>
          </a:bodyPr>
          <a:lstStyle/>
          <a:p>
            <a:r>
              <a:rPr lang="en-US" sz="2400" dirty="0" smtClean="0"/>
              <a:t>Kidney </a:t>
            </a:r>
            <a:r>
              <a:rPr lang="en-US" sz="2400" dirty="0"/>
              <a:t>function tests are routinely performed before and after </a:t>
            </a:r>
            <a:r>
              <a:rPr lang="en-US" sz="2400" dirty="0" smtClean="0"/>
              <a:t>initiation</a:t>
            </a:r>
            <a:r>
              <a:rPr lang="tr-TR" sz="2400" dirty="0" smtClean="0"/>
              <a:t> </a:t>
            </a:r>
            <a:r>
              <a:rPr lang="en-US" sz="2400" dirty="0" smtClean="0"/>
              <a:t>of </a:t>
            </a:r>
            <a:r>
              <a:rPr lang="en-US" sz="2400" dirty="0"/>
              <a:t>treatment with </a:t>
            </a:r>
            <a:r>
              <a:rPr lang="en-US" sz="2400" dirty="0" err="1"/>
              <a:t>antirheumatic</a:t>
            </a:r>
            <a:r>
              <a:rPr lang="en-US" sz="2400" dirty="0"/>
              <a:t> drugs, including NSAIDs, to </a:t>
            </a:r>
            <a:r>
              <a:rPr lang="en-US" sz="2400" dirty="0" smtClean="0"/>
              <a:t>monitor</a:t>
            </a:r>
            <a:r>
              <a:rPr lang="tr-TR" sz="2400" dirty="0" smtClean="0"/>
              <a:t> </a:t>
            </a:r>
            <a:r>
              <a:rPr lang="en-US" sz="2400" dirty="0" smtClean="0"/>
              <a:t>for </a:t>
            </a:r>
            <a:r>
              <a:rPr lang="en-US" sz="2400" dirty="0"/>
              <a:t>adverse effects. For this purpose, serum </a:t>
            </a:r>
            <a:r>
              <a:rPr lang="en-US" sz="2400" dirty="0" err="1"/>
              <a:t>creatinine</a:t>
            </a:r>
            <a:r>
              <a:rPr lang="en-US" sz="2400" dirty="0"/>
              <a:t> levels or </a:t>
            </a:r>
            <a:r>
              <a:rPr lang="en-US" sz="2400" dirty="0" smtClean="0"/>
              <a:t>estimated</a:t>
            </a:r>
            <a:r>
              <a:rPr lang="tr-TR" sz="2400" dirty="0" smtClean="0"/>
              <a:t> </a:t>
            </a:r>
            <a:r>
              <a:rPr lang="tr-TR" sz="2400" dirty="0" err="1" smtClean="0"/>
              <a:t>glomerular</a:t>
            </a:r>
            <a:r>
              <a:rPr lang="tr-TR" sz="2400" dirty="0" smtClean="0"/>
              <a:t> </a:t>
            </a:r>
            <a:r>
              <a:rPr lang="tr-TR" sz="2400" dirty="0" err="1"/>
              <a:t>filtration</a:t>
            </a:r>
            <a:r>
              <a:rPr lang="tr-TR" sz="2400" dirty="0"/>
              <a:t> rate (</a:t>
            </a:r>
            <a:r>
              <a:rPr lang="tr-TR" sz="2400" dirty="0" err="1"/>
              <a:t>eGFR</a:t>
            </a:r>
            <a:r>
              <a:rPr lang="tr-TR" sz="2400" dirty="0"/>
              <a:t>) </a:t>
            </a:r>
            <a:r>
              <a:rPr lang="tr-TR" sz="2400" dirty="0" err="1"/>
              <a:t>provides</a:t>
            </a:r>
            <a:r>
              <a:rPr lang="tr-TR" sz="2400" dirty="0"/>
              <a:t> </a:t>
            </a:r>
            <a:r>
              <a:rPr lang="tr-TR" sz="2400" dirty="0" err="1"/>
              <a:t>sufficient</a:t>
            </a:r>
            <a:r>
              <a:rPr lang="tr-TR" sz="2400" dirty="0"/>
              <a:t> </a:t>
            </a:r>
            <a:r>
              <a:rPr lang="tr-TR" sz="2400" dirty="0" err="1"/>
              <a:t>information</a:t>
            </a:r>
            <a:r>
              <a:rPr lang="tr-TR" sz="2400" dirty="0" smtClean="0"/>
              <a:t>.</a:t>
            </a:r>
          </a:p>
          <a:p>
            <a:r>
              <a:rPr lang="en-US" sz="2400" dirty="0"/>
              <a:t>Connective tissue </a:t>
            </a:r>
            <a:r>
              <a:rPr lang="en-US" sz="2400" dirty="0" smtClean="0"/>
              <a:t>diseases</a:t>
            </a:r>
            <a:r>
              <a:rPr lang="tr-TR" sz="2400" dirty="0" smtClean="0"/>
              <a:t> (</a:t>
            </a:r>
            <a:r>
              <a:rPr lang="tr-TR" sz="2400" dirty="0" err="1" smtClean="0"/>
              <a:t>CTDs</a:t>
            </a:r>
            <a:r>
              <a:rPr lang="tr-TR" sz="2400" dirty="0" smtClean="0"/>
              <a:t>)</a:t>
            </a:r>
            <a:r>
              <a:rPr lang="en-US" sz="2400" dirty="0" smtClean="0"/>
              <a:t> </a:t>
            </a:r>
            <a:r>
              <a:rPr lang="en-US" sz="2400" dirty="0"/>
              <a:t>and </a:t>
            </a:r>
            <a:r>
              <a:rPr lang="en-US" sz="2400" dirty="0" smtClean="0"/>
              <a:t>systemic</a:t>
            </a:r>
            <a:r>
              <a:rPr lang="tr-TR" sz="2400" dirty="0" smtClean="0"/>
              <a:t> </a:t>
            </a:r>
            <a:r>
              <a:rPr lang="en-US" sz="2400" dirty="0" err="1" smtClean="0"/>
              <a:t>vasculitides</a:t>
            </a:r>
            <a:r>
              <a:rPr lang="en-US" sz="2400" dirty="0" smtClean="0"/>
              <a:t> </a:t>
            </a:r>
            <a:r>
              <a:rPr lang="en-US" sz="2400" dirty="0"/>
              <a:t>are frequently associated with kidney involvement, </a:t>
            </a:r>
            <a:r>
              <a:rPr lang="en-US" sz="2400" dirty="0" smtClean="0"/>
              <a:t>causing</a:t>
            </a:r>
            <a:r>
              <a:rPr lang="tr-TR" sz="2400" dirty="0" smtClean="0"/>
              <a:t> </a:t>
            </a:r>
            <a:r>
              <a:rPr lang="en-US" sz="2400" dirty="0" err="1" smtClean="0"/>
              <a:t>glomerular</a:t>
            </a:r>
            <a:r>
              <a:rPr lang="en-US" sz="2400" dirty="0" smtClean="0"/>
              <a:t> </a:t>
            </a:r>
            <a:r>
              <a:rPr lang="en-US" sz="2400" dirty="0"/>
              <a:t>and interstitial nephritis. In cases of suspected nephritic </a:t>
            </a:r>
            <a:r>
              <a:rPr lang="en-US" sz="2400" dirty="0" smtClean="0"/>
              <a:t>or</a:t>
            </a:r>
            <a:r>
              <a:rPr lang="tr-TR" sz="2400" dirty="0" smtClean="0"/>
              <a:t> </a:t>
            </a:r>
            <a:r>
              <a:rPr lang="en-US" sz="2400" dirty="0" smtClean="0"/>
              <a:t>nephrotic </a:t>
            </a:r>
            <a:r>
              <a:rPr lang="en-US" sz="2400" dirty="0"/>
              <a:t>syndrome, urine tests and kidney biopsy are standard procedures</a:t>
            </a:r>
            <a:r>
              <a:rPr lang="en-US" sz="2400" dirty="0" smtClean="0"/>
              <a:t>.</a:t>
            </a:r>
            <a:endParaRPr lang="tr-TR" sz="2400" dirty="0" smtClean="0"/>
          </a:p>
          <a:p>
            <a:r>
              <a:rPr lang="tr-TR" sz="2400" dirty="0" err="1" smtClean="0"/>
              <a:t>Due</a:t>
            </a:r>
            <a:r>
              <a:rPr lang="tr-TR" sz="2400" dirty="0" smtClean="0"/>
              <a:t> </a:t>
            </a:r>
            <a:r>
              <a:rPr lang="tr-TR" sz="2400" dirty="0" err="1" smtClean="0"/>
              <a:t>to</a:t>
            </a:r>
            <a:r>
              <a:rPr lang="tr-TR" sz="2400" dirty="0" smtClean="0"/>
              <a:t> </a:t>
            </a:r>
            <a:r>
              <a:rPr lang="tr-TR" sz="2400" dirty="0" err="1" smtClean="0"/>
              <a:t>glomerulonephritis</a:t>
            </a:r>
            <a:r>
              <a:rPr lang="tr-TR" sz="2400" dirty="0" smtClean="0"/>
              <a:t> </a:t>
            </a:r>
            <a:r>
              <a:rPr lang="tr-TR" sz="2400" dirty="0" err="1"/>
              <a:t>n</a:t>
            </a:r>
            <a:r>
              <a:rPr lang="tr-TR" sz="2400" dirty="0" err="1" smtClean="0"/>
              <a:t>ephrotic</a:t>
            </a:r>
            <a:r>
              <a:rPr lang="tr-TR" sz="2400" dirty="0" smtClean="0"/>
              <a:t> </a:t>
            </a:r>
            <a:r>
              <a:rPr lang="tr-TR" sz="2400" dirty="0" err="1" smtClean="0"/>
              <a:t>or</a:t>
            </a:r>
            <a:r>
              <a:rPr lang="tr-TR" sz="2400" dirty="0" smtClean="0"/>
              <a:t> </a:t>
            </a:r>
            <a:r>
              <a:rPr lang="tr-TR" sz="2400" dirty="0" err="1" smtClean="0"/>
              <a:t>nephritis</a:t>
            </a:r>
            <a:r>
              <a:rPr lang="tr-TR" sz="2400" dirty="0" smtClean="0"/>
              <a:t> </a:t>
            </a:r>
            <a:r>
              <a:rPr lang="tr-TR" sz="2400" dirty="0" err="1" smtClean="0"/>
              <a:t>range</a:t>
            </a:r>
            <a:r>
              <a:rPr lang="tr-TR" sz="2400" dirty="0" smtClean="0"/>
              <a:t> of </a:t>
            </a:r>
            <a:r>
              <a:rPr lang="tr-TR" sz="2400" dirty="0" err="1" smtClean="0"/>
              <a:t>proteinuria</a:t>
            </a:r>
            <a:r>
              <a:rPr lang="tr-TR" sz="2400" dirty="0" smtClean="0"/>
              <a:t> </a:t>
            </a:r>
            <a:r>
              <a:rPr lang="tr-TR" sz="2400" dirty="0" err="1" smtClean="0"/>
              <a:t>occurs</a:t>
            </a:r>
            <a:r>
              <a:rPr lang="tr-TR" sz="2400" dirty="0" smtClean="0"/>
              <a:t> in </a:t>
            </a:r>
            <a:r>
              <a:rPr lang="tr-TR" sz="2400" dirty="0" err="1" smtClean="0"/>
              <a:t>patients</a:t>
            </a:r>
            <a:r>
              <a:rPr lang="tr-TR" sz="2400" dirty="0" smtClean="0"/>
              <a:t> </a:t>
            </a:r>
            <a:r>
              <a:rPr lang="tr-TR" sz="2400" dirty="0" err="1" smtClean="0"/>
              <a:t>with</a:t>
            </a:r>
            <a:r>
              <a:rPr lang="tr-TR" sz="2400" dirty="0" smtClean="0"/>
              <a:t> </a:t>
            </a:r>
            <a:r>
              <a:rPr lang="tr-TR" sz="2400" dirty="0" err="1" smtClean="0"/>
              <a:t>CTDs</a:t>
            </a:r>
            <a:r>
              <a:rPr lang="tr-TR" sz="2400" dirty="0" smtClean="0"/>
              <a:t> (</a:t>
            </a:r>
            <a:r>
              <a:rPr lang="tr-TR" sz="2400" dirty="0" err="1" smtClean="0"/>
              <a:t>especially</a:t>
            </a:r>
            <a:r>
              <a:rPr lang="tr-TR" sz="2400" dirty="0" smtClean="0"/>
              <a:t> SLE) </a:t>
            </a:r>
            <a:r>
              <a:rPr lang="tr-TR" sz="2400" dirty="0" err="1" smtClean="0"/>
              <a:t>and</a:t>
            </a:r>
            <a:r>
              <a:rPr lang="tr-TR" sz="2400" dirty="0" smtClean="0"/>
              <a:t> </a:t>
            </a:r>
            <a:r>
              <a:rPr lang="tr-TR" sz="2400" dirty="0" err="1" smtClean="0"/>
              <a:t>vasculitis</a:t>
            </a:r>
            <a:r>
              <a:rPr lang="tr-TR" sz="2400" dirty="0" smtClean="0"/>
              <a:t>.</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en-US" b="1" dirty="0" smtClean="0">
                <a:solidFill>
                  <a:srgbClr val="FF0000"/>
                </a:solidFill>
              </a:rPr>
              <a:t>K</a:t>
            </a:r>
            <a:r>
              <a:rPr lang="tr-TR" b="1" dirty="0" err="1" smtClean="0">
                <a:solidFill>
                  <a:srgbClr val="FF0000"/>
                </a:solidFill>
              </a:rPr>
              <a:t>idney</a:t>
            </a:r>
            <a:r>
              <a:rPr lang="tr-TR" b="1" dirty="0" smtClean="0">
                <a:solidFill>
                  <a:srgbClr val="FF0000"/>
                </a:solidFill>
              </a:rPr>
              <a:t> </a:t>
            </a:r>
            <a:r>
              <a:rPr lang="tr-TR" b="1" dirty="0" err="1" smtClean="0">
                <a:solidFill>
                  <a:srgbClr val="FF0000"/>
                </a:solidFill>
              </a:rPr>
              <a:t>function</a:t>
            </a:r>
            <a:r>
              <a:rPr lang="tr-TR" b="1" dirty="0" smtClean="0">
                <a:solidFill>
                  <a:srgbClr val="FF0000"/>
                </a:solidFill>
              </a:rPr>
              <a:t> </a:t>
            </a:r>
            <a:r>
              <a:rPr lang="tr-TR" b="1" dirty="0" err="1" smtClean="0">
                <a:solidFill>
                  <a:srgbClr val="FF0000"/>
                </a:solidFill>
              </a:rPr>
              <a:t>tests</a:t>
            </a:r>
            <a:r>
              <a:rPr lang="tr-TR" b="1" dirty="0" smtClean="0">
                <a:solidFill>
                  <a:srgbClr val="FF0000"/>
                </a:solidFill>
              </a:rPr>
              <a:t> </a:t>
            </a:r>
            <a:r>
              <a:rPr lang="tr-TR" b="1" dirty="0" err="1" smtClean="0">
                <a:solidFill>
                  <a:srgbClr val="FF0000"/>
                </a:solidFill>
              </a:rPr>
              <a:t>And</a:t>
            </a:r>
            <a:r>
              <a:rPr lang="en-US" b="1" dirty="0" smtClean="0">
                <a:solidFill>
                  <a:srgbClr val="FF0000"/>
                </a:solidFill>
              </a:rPr>
              <a:t> U</a:t>
            </a:r>
            <a:r>
              <a:rPr lang="tr-TR" b="1" dirty="0" err="1" smtClean="0">
                <a:solidFill>
                  <a:srgbClr val="FF0000"/>
                </a:solidFill>
              </a:rPr>
              <a:t>rinalysis</a:t>
            </a:r>
            <a:endParaRPr lang="tr-TR" dirty="0"/>
          </a:p>
        </p:txBody>
      </p:sp>
      <p:sp>
        <p:nvSpPr>
          <p:cNvPr id="3" name="2 İçerik Yer Tutucusu"/>
          <p:cNvSpPr>
            <a:spLocks noGrp="1"/>
          </p:cNvSpPr>
          <p:nvPr>
            <p:ph idx="1"/>
          </p:nvPr>
        </p:nvSpPr>
        <p:spPr>
          <a:xfrm>
            <a:off x="457200" y="1600201"/>
            <a:ext cx="8229600" cy="3701008"/>
          </a:xfrm>
        </p:spPr>
        <p:txBody>
          <a:bodyPr>
            <a:normAutofit fontScale="85000" lnSpcReduction="10000"/>
          </a:bodyPr>
          <a:lstStyle/>
          <a:p>
            <a:r>
              <a:rPr lang="en-US" sz="2800" dirty="0" smtClean="0"/>
              <a:t>Urinalysis is also useful for monitoring of kidney involvement and should</a:t>
            </a:r>
            <a:r>
              <a:rPr lang="tr-TR" sz="2800" dirty="0" smtClean="0"/>
              <a:t> </a:t>
            </a:r>
            <a:r>
              <a:rPr lang="en-US" sz="2800" dirty="0" smtClean="0"/>
              <a:t>include detection and quantification of proteins as well as of </a:t>
            </a:r>
            <a:r>
              <a:rPr lang="en-US" sz="2800" dirty="0" err="1" smtClean="0"/>
              <a:t>hematuria</a:t>
            </a:r>
            <a:r>
              <a:rPr lang="tr-TR" sz="2800" dirty="0" smtClean="0"/>
              <a:t> </a:t>
            </a:r>
            <a:r>
              <a:rPr lang="tr-TR" sz="2800" dirty="0" err="1" smtClean="0"/>
              <a:t>and</a:t>
            </a:r>
            <a:r>
              <a:rPr lang="tr-TR" sz="2800" dirty="0" smtClean="0"/>
              <a:t> </a:t>
            </a:r>
            <a:r>
              <a:rPr lang="tr-TR" sz="2800" dirty="0" err="1" smtClean="0"/>
              <a:t>leukocyturia</a:t>
            </a:r>
            <a:r>
              <a:rPr lang="tr-TR" sz="2800" dirty="0" smtClean="0"/>
              <a:t>.</a:t>
            </a:r>
          </a:p>
          <a:p>
            <a:r>
              <a:rPr lang="en-US" sz="2800" dirty="0" smtClean="0"/>
              <a:t>Patients with persistent </a:t>
            </a:r>
            <a:r>
              <a:rPr lang="en-US" sz="2800" dirty="0" err="1" smtClean="0"/>
              <a:t>proteinuria</a:t>
            </a:r>
            <a:r>
              <a:rPr lang="en-US" sz="2800" dirty="0" smtClean="0"/>
              <a:t> should undergo a quantitative measurement of total protein excretion. </a:t>
            </a:r>
            <a:r>
              <a:rPr lang="tr-TR" sz="2800" dirty="0" smtClean="0"/>
              <a:t>Q</a:t>
            </a:r>
            <a:r>
              <a:rPr lang="en-US" sz="2800" dirty="0" err="1" smtClean="0"/>
              <a:t>uantification</a:t>
            </a:r>
            <a:r>
              <a:rPr lang="en-US" sz="2800" dirty="0" smtClean="0"/>
              <a:t> methods include the ratio of </a:t>
            </a:r>
            <a:r>
              <a:rPr lang="tr-TR" sz="2800" dirty="0" smtClean="0"/>
              <a:t>  protein </a:t>
            </a:r>
            <a:r>
              <a:rPr lang="tr-TR" sz="2800" dirty="0" err="1" smtClean="0"/>
              <a:t>to</a:t>
            </a:r>
            <a:r>
              <a:rPr lang="tr-TR" sz="2800" dirty="0" smtClean="0"/>
              <a:t> </a:t>
            </a:r>
            <a:r>
              <a:rPr lang="tr-TR" sz="2800" dirty="0" err="1" smtClean="0"/>
              <a:t>creatinine</a:t>
            </a:r>
            <a:r>
              <a:rPr lang="tr-TR" sz="2800" dirty="0" smtClean="0"/>
              <a:t> </a:t>
            </a:r>
            <a:r>
              <a:rPr lang="tr-TR" sz="2800" dirty="0" err="1" smtClean="0"/>
              <a:t>concentration</a:t>
            </a:r>
            <a:r>
              <a:rPr lang="tr-TR" sz="2800" dirty="0" smtClean="0"/>
              <a:t> in a </a:t>
            </a:r>
            <a:r>
              <a:rPr lang="tr-TR" sz="2800" dirty="0" err="1" smtClean="0"/>
              <a:t>random</a:t>
            </a:r>
            <a:r>
              <a:rPr lang="tr-TR" sz="2800" dirty="0" smtClean="0"/>
              <a:t>, spot </a:t>
            </a:r>
            <a:r>
              <a:rPr lang="tr-TR" sz="2800" dirty="0" err="1" smtClean="0"/>
              <a:t>urine</a:t>
            </a:r>
            <a:r>
              <a:rPr lang="tr-TR" sz="2800" dirty="0" smtClean="0"/>
              <a:t> </a:t>
            </a:r>
            <a:r>
              <a:rPr lang="tr-TR" sz="2800" dirty="0" err="1" smtClean="0"/>
              <a:t>collection</a:t>
            </a:r>
            <a:r>
              <a:rPr lang="tr-TR" sz="2800" dirty="0" smtClean="0"/>
              <a:t> </a:t>
            </a:r>
            <a:r>
              <a:rPr lang="en-US" sz="2800" dirty="0" smtClean="0"/>
              <a:t>and the 24-hour urine protein collection</a:t>
            </a:r>
            <a:r>
              <a:rPr lang="tr-TR" sz="2800" dirty="0" smtClean="0"/>
              <a:t>.</a:t>
            </a:r>
          </a:p>
          <a:p>
            <a:r>
              <a:rPr lang="en-US" sz="2800" dirty="0" smtClean="0"/>
              <a:t>The gold standard for measurement of protein excretion is a 24-hour urine collection</a:t>
            </a:r>
            <a:endParaRPr lang="tr-TR" sz="2800" dirty="0" smtClean="0"/>
          </a:p>
          <a:p>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31440" y="-27384"/>
            <a:ext cx="8686800" cy="1143000"/>
          </a:xfrm>
        </p:spPr>
        <p:txBody>
          <a:bodyPr>
            <a:normAutofit/>
          </a:bodyPr>
          <a:lstStyle/>
          <a:p>
            <a:r>
              <a:rPr lang="tr-TR" sz="2400" b="1" dirty="0" smtClean="0">
                <a:solidFill>
                  <a:srgbClr val="FF0000"/>
                </a:solidFill>
              </a:rPr>
              <a:t>SYSTEMIC LUPUS ERYTHEMATOSUS</a:t>
            </a:r>
            <a:br>
              <a:rPr lang="tr-TR" sz="2400" b="1" dirty="0" smtClean="0">
                <a:solidFill>
                  <a:srgbClr val="FF0000"/>
                </a:solidFill>
              </a:rPr>
            </a:br>
            <a:r>
              <a:rPr lang="tr-TR" sz="2400" b="1" dirty="0" smtClean="0">
                <a:solidFill>
                  <a:srgbClr val="FF0000"/>
                </a:solidFill>
              </a:rPr>
              <a:t>AND RENAL İNVOLVEMENT</a:t>
            </a:r>
            <a:endParaRPr lang="tr-TR" sz="2400" dirty="0">
              <a:solidFill>
                <a:srgbClr val="FF0000"/>
              </a:solidFill>
            </a:endParaRPr>
          </a:p>
        </p:txBody>
      </p:sp>
      <p:sp>
        <p:nvSpPr>
          <p:cNvPr id="3" name="2 İçerik Yer Tutucusu"/>
          <p:cNvSpPr>
            <a:spLocks noGrp="1"/>
          </p:cNvSpPr>
          <p:nvPr>
            <p:ph idx="1"/>
          </p:nvPr>
        </p:nvSpPr>
        <p:spPr>
          <a:xfrm>
            <a:off x="457200" y="1052736"/>
            <a:ext cx="8435280" cy="4525963"/>
          </a:xfrm>
        </p:spPr>
        <p:txBody>
          <a:bodyPr>
            <a:noAutofit/>
          </a:bodyPr>
          <a:lstStyle/>
          <a:p>
            <a:r>
              <a:rPr lang="en-US" sz="2000" dirty="0" smtClean="0"/>
              <a:t>Kidney </a:t>
            </a:r>
            <a:r>
              <a:rPr lang="en-US" sz="2000" dirty="0"/>
              <a:t>involvement with SLE, lupus nephritis (LN), is common and is </a:t>
            </a:r>
            <a:r>
              <a:rPr lang="en-US" sz="2000" dirty="0" smtClean="0"/>
              <a:t>seen</a:t>
            </a:r>
            <a:r>
              <a:rPr lang="tr-TR" sz="2000" dirty="0" smtClean="0"/>
              <a:t> </a:t>
            </a:r>
            <a:r>
              <a:rPr lang="en-US" sz="2000" dirty="0" smtClean="0"/>
              <a:t>in </a:t>
            </a:r>
            <a:r>
              <a:rPr lang="en-US" sz="2000" dirty="0"/>
              <a:t>up to 50% of those with SLE</a:t>
            </a:r>
            <a:r>
              <a:rPr lang="en-US" sz="2000" dirty="0" smtClean="0"/>
              <a:t>.</a:t>
            </a:r>
            <a:r>
              <a:rPr lang="tr-TR" sz="2000" dirty="0"/>
              <a:t> </a:t>
            </a:r>
            <a:r>
              <a:rPr lang="en-US" sz="2000" dirty="0" smtClean="0"/>
              <a:t>Lupus nephritis is an immune complex </a:t>
            </a:r>
            <a:r>
              <a:rPr lang="tr-TR" sz="2000" dirty="0" err="1" smtClean="0"/>
              <a:t>glomerulonephritis</a:t>
            </a:r>
            <a:r>
              <a:rPr lang="tr-TR" sz="2000" dirty="0" smtClean="0"/>
              <a:t>. </a:t>
            </a:r>
          </a:p>
          <a:p>
            <a:r>
              <a:rPr lang="tr-TR" sz="2000" dirty="0" err="1" smtClean="0"/>
              <a:t>Regular</a:t>
            </a:r>
            <a:r>
              <a:rPr lang="tr-TR" sz="2000" dirty="0" smtClean="0"/>
              <a:t> </a:t>
            </a:r>
            <a:r>
              <a:rPr lang="tr-TR" sz="2000" dirty="0" err="1" smtClean="0"/>
              <a:t>screening</a:t>
            </a:r>
            <a:r>
              <a:rPr lang="tr-TR" sz="2000" dirty="0" smtClean="0"/>
              <a:t> </a:t>
            </a:r>
            <a:r>
              <a:rPr lang="en-US" sz="2000" dirty="0" smtClean="0"/>
              <a:t>for </a:t>
            </a:r>
            <a:r>
              <a:rPr lang="en-US" sz="2000" dirty="0"/>
              <a:t>renal disease including measuring serum </a:t>
            </a:r>
            <a:r>
              <a:rPr lang="en-US" sz="2000" dirty="0" err="1"/>
              <a:t>creatinine</a:t>
            </a:r>
            <a:r>
              <a:rPr lang="en-US" sz="2000" dirty="0"/>
              <a:t> and monitoring </a:t>
            </a:r>
            <a:r>
              <a:rPr lang="en-US" sz="2000" dirty="0" smtClean="0"/>
              <a:t>for</a:t>
            </a:r>
            <a:r>
              <a:rPr lang="tr-TR" sz="2000" dirty="0" smtClean="0"/>
              <a:t> </a:t>
            </a:r>
            <a:r>
              <a:rPr lang="en-US" sz="2000" dirty="0" err="1" smtClean="0"/>
              <a:t>proteinuria</a:t>
            </a:r>
            <a:r>
              <a:rPr lang="en-US" sz="2000" dirty="0" smtClean="0"/>
              <a:t> </a:t>
            </a:r>
            <a:r>
              <a:rPr lang="en-US" sz="2000" dirty="0"/>
              <a:t>is important on a regular ongoing basis for these </a:t>
            </a:r>
            <a:r>
              <a:rPr lang="en-US" sz="2000" dirty="0" smtClean="0"/>
              <a:t>patients</a:t>
            </a:r>
            <a:r>
              <a:rPr lang="tr-TR" sz="2000" dirty="0" smtClean="0"/>
              <a:t>.</a:t>
            </a:r>
            <a:r>
              <a:rPr lang="en-US" sz="2000" dirty="0" smtClean="0"/>
              <a:t> </a:t>
            </a:r>
            <a:endParaRPr lang="tr-TR" sz="2000" dirty="0" smtClean="0"/>
          </a:p>
          <a:p>
            <a:r>
              <a:rPr lang="en-US" sz="2000" dirty="0" smtClean="0"/>
              <a:t>LN</a:t>
            </a:r>
            <a:r>
              <a:rPr lang="tr-TR" sz="2000" dirty="0" smtClean="0"/>
              <a:t> </a:t>
            </a:r>
            <a:r>
              <a:rPr lang="en-US" sz="2000" dirty="0" smtClean="0"/>
              <a:t>portends </a:t>
            </a:r>
            <a:r>
              <a:rPr lang="en-US" sz="2000" dirty="0"/>
              <a:t>significant morbidity and mortality</a:t>
            </a:r>
            <a:r>
              <a:rPr lang="en-US" sz="2000" dirty="0" smtClean="0"/>
              <a:t>.</a:t>
            </a:r>
            <a:endParaRPr lang="tr-TR" sz="2000" dirty="0" smtClean="0"/>
          </a:p>
          <a:p>
            <a:r>
              <a:rPr lang="en-US" sz="2000" dirty="0"/>
              <a:t>Renal biopsy is the gold standard for diagnosis</a:t>
            </a:r>
            <a:r>
              <a:rPr lang="en-US" sz="2000" dirty="0" smtClean="0"/>
              <a:t>.</a:t>
            </a:r>
            <a:endParaRPr lang="tr-TR" sz="2000" dirty="0" smtClean="0"/>
          </a:p>
          <a:p>
            <a:pPr>
              <a:buNone/>
            </a:pPr>
            <a:endParaRPr lang="tr-TR" sz="2000" dirty="0" smtClean="0"/>
          </a:p>
          <a:p>
            <a:r>
              <a:rPr lang="en-US" sz="2000" b="1" dirty="0" smtClean="0">
                <a:solidFill>
                  <a:srgbClr val="FF0000"/>
                </a:solidFill>
              </a:rPr>
              <a:t>In clinical practice, the elevated anti-</a:t>
            </a:r>
            <a:r>
              <a:rPr lang="en-US" sz="2000" b="1" dirty="0" err="1" smtClean="0">
                <a:solidFill>
                  <a:srgbClr val="FF0000"/>
                </a:solidFill>
              </a:rPr>
              <a:t>dsDNA</a:t>
            </a:r>
            <a:r>
              <a:rPr lang="en-US" sz="2000" b="1" dirty="0" smtClean="0">
                <a:solidFill>
                  <a:srgbClr val="FF0000"/>
                </a:solidFill>
              </a:rPr>
              <a:t> antibody titer concomitant with reduced complement C3 and C4 levels has become the predictive and disease-activity surrogate biomarkers in LN.</a:t>
            </a:r>
            <a:endParaRPr lang="tr-TR" sz="2000" b="1" dirty="0" smtClean="0">
              <a:solidFill>
                <a:srgbClr val="FF0000"/>
              </a:solidFill>
            </a:endParaRPr>
          </a:p>
          <a:p>
            <a:r>
              <a:rPr lang="en-US" sz="2000" dirty="0" smtClean="0"/>
              <a:t>Concerns for lupus nephritis are raised when there is greater than 0.5g of protein in a 24</a:t>
            </a:r>
            <a:r>
              <a:rPr lang="tr-TR" sz="2000" dirty="0" smtClean="0"/>
              <a:t> </a:t>
            </a:r>
            <a:r>
              <a:rPr lang="en-US" sz="2000" dirty="0" smtClean="0"/>
              <a:t>hour urine collection or greater than 3+ protein on a urine dipstick. </a:t>
            </a:r>
            <a:endParaRPr lang="tr-TR" sz="2000" dirty="0" smtClean="0"/>
          </a:p>
          <a:p>
            <a:r>
              <a:rPr lang="en-US" sz="2000" dirty="0" smtClean="0"/>
              <a:t>Often times there will be also be concomitant </a:t>
            </a:r>
            <a:r>
              <a:rPr lang="en-US" sz="2000" dirty="0" err="1" smtClean="0"/>
              <a:t>hematuria</a:t>
            </a:r>
            <a:r>
              <a:rPr lang="en-US" sz="2000" dirty="0" smtClean="0"/>
              <a:t> (&gt;5RBC or WBC/ high power field)</a:t>
            </a:r>
            <a:r>
              <a:rPr lang="tr-TR" sz="2000" dirty="0" smtClean="0"/>
              <a:t> </a:t>
            </a:r>
            <a:r>
              <a:rPr lang="tr-TR" sz="2000" dirty="0" err="1" smtClean="0"/>
              <a:t>and</a:t>
            </a:r>
            <a:r>
              <a:rPr lang="tr-TR" sz="2000" dirty="0" smtClean="0"/>
              <a:t> </a:t>
            </a:r>
            <a:r>
              <a:rPr lang="tr-TR" sz="2000" dirty="0" err="1" smtClean="0"/>
              <a:t>casts</a:t>
            </a:r>
            <a:r>
              <a:rPr lang="en-US" sz="2000" dirty="0" smtClean="0"/>
              <a:t> on urinalysis (UA)</a:t>
            </a:r>
            <a:r>
              <a:rPr lang="tr-TR" sz="2000" dirty="0" smtClean="0"/>
              <a:t>.</a:t>
            </a:r>
            <a:endParaRPr lang="tr-TR" sz="2000" dirty="0"/>
          </a:p>
        </p:txBody>
      </p:sp>
    </p:spTree>
    <p:extLst>
      <p:ext uri="{BB962C8B-B14F-4D97-AF65-F5344CB8AC3E}">
        <p14:creationId xmlns:p14="http://schemas.microsoft.com/office/powerpoint/2010/main" val="1109182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solidFill>
                  <a:srgbClr val="FF0000"/>
                </a:solidFill>
              </a:rPr>
              <a:t>Synovial</a:t>
            </a:r>
            <a:r>
              <a:rPr lang="tr-TR" dirty="0" smtClean="0">
                <a:solidFill>
                  <a:srgbClr val="FF0000"/>
                </a:solidFill>
              </a:rPr>
              <a:t> </a:t>
            </a:r>
            <a:r>
              <a:rPr lang="tr-TR" dirty="0" err="1" smtClean="0">
                <a:solidFill>
                  <a:srgbClr val="FF0000"/>
                </a:solidFill>
              </a:rPr>
              <a:t>fluid</a:t>
            </a:r>
            <a:r>
              <a:rPr lang="tr-TR" dirty="0" smtClean="0">
                <a:solidFill>
                  <a:srgbClr val="FF0000"/>
                </a:solidFill>
              </a:rPr>
              <a:t> </a:t>
            </a:r>
            <a:r>
              <a:rPr lang="tr-TR" dirty="0" err="1" smtClean="0">
                <a:solidFill>
                  <a:srgbClr val="FF0000"/>
                </a:solidFill>
              </a:rPr>
              <a:t>analysis</a:t>
            </a:r>
            <a:endParaRPr lang="tr-TR" dirty="0">
              <a:solidFill>
                <a:srgbClr val="FF0000"/>
              </a:solidFill>
            </a:endParaRPr>
          </a:p>
        </p:txBody>
      </p:sp>
      <p:sp>
        <p:nvSpPr>
          <p:cNvPr id="3" name="2 İçerik Yer Tutucusu"/>
          <p:cNvSpPr>
            <a:spLocks noGrp="1"/>
          </p:cNvSpPr>
          <p:nvPr>
            <p:ph idx="1"/>
          </p:nvPr>
        </p:nvSpPr>
        <p:spPr/>
        <p:txBody>
          <a:bodyPr/>
          <a:lstStyle/>
          <a:p>
            <a:r>
              <a:rPr lang="en-US" dirty="0" smtClean="0"/>
              <a:t>Synovial fluid analysis is helpful for determining the underlying cause of arthritis, particularly for septic or crystal-induced arthritis. </a:t>
            </a:r>
            <a:endParaRPr lang="tr-TR" dirty="0" smtClean="0"/>
          </a:p>
          <a:p>
            <a:r>
              <a:rPr lang="en-US" dirty="0" smtClean="0"/>
              <a:t>The white cell count, differential count, cultures, Gram stain, and crystal search using polarized light microscopy are the most useful studies. </a:t>
            </a:r>
            <a:endParaRPr lang="tr-T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870</TotalTime>
  <Words>2244</Words>
  <Application>Microsoft Office PowerPoint</Application>
  <PresentationFormat>Ekran Gösterisi (4:3)</PresentationFormat>
  <Paragraphs>160</Paragraphs>
  <Slides>33</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33</vt:i4>
      </vt:variant>
    </vt:vector>
  </HeadingPairs>
  <TitlesOfParts>
    <vt:vector size="37" baseType="lpstr">
      <vt:lpstr>Arial</vt:lpstr>
      <vt:lpstr>Calibri</vt:lpstr>
      <vt:lpstr>Wingdings</vt:lpstr>
      <vt:lpstr>Ofis Teması</vt:lpstr>
      <vt:lpstr>Diagnostic tests in rheumatic diseases</vt:lpstr>
      <vt:lpstr>Laboratory tests</vt:lpstr>
      <vt:lpstr>PowerPoint Sunusu</vt:lpstr>
      <vt:lpstr>PowerPoint Sunusu</vt:lpstr>
      <vt:lpstr>PowerPoint Sunusu</vt:lpstr>
      <vt:lpstr> Kidney function tests And Urinalysis </vt:lpstr>
      <vt:lpstr>Kidney function tests And Urinalysis</vt:lpstr>
      <vt:lpstr>SYSTEMIC LUPUS ERYTHEMATOSUS AND RENAL İNVOLVEMENT</vt:lpstr>
      <vt:lpstr>Synovial fluid analysis</vt:lpstr>
      <vt:lpstr>PowerPoint Sunusu</vt:lpstr>
      <vt:lpstr>PowerPoint Sunusu</vt:lpstr>
      <vt:lpstr>Crystal arthritis</vt:lpstr>
      <vt:lpstr> Uric acid and Gout </vt:lpstr>
      <vt:lpstr>PowerPoint Sunusu</vt:lpstr>
      <vt:lpstr>Calcium pyrophosphate dihydrate crystal deposition disease (Pseudogout)</vt:lpstr>
      <vt:lpstr>PowerPoint Sunusu</vt:lpstr>
      <vt:lpstr>Acute-phase reactants </vt:lpstr>
      <vt:lpstr>PowerPoint Sunusu</vt:lpstr>
      <vt:lpstr>SEROLOGIC TESTING AUTOANTIBODIES</vt:lpstr>
      <vt:lpstr>Rheumatoid factor</vt:lpstr>
      <vt:lpstr>Rheumatoid factor</vt:lpstr>
      <vt:lpstr>Anti-citrullinated protein  antibodies (ACPAs)</vt:lpstr>
      <vt:lpstr>Anti-cyclic citrullinated  antibody (Anti-CCP antibody) ELISA </vt:lpstr>
      <vt:lpstr>Antinuclear antibodies </vt:lpstr>
      <vt:lpstr>ANA testing</vt:lpstr>
      <vt:lpstr>PowerPoint Sunusu</vt:lpstr>
      <vt:lpstr>PowerPoint Sunusu</vt:lpstr>
      <vt:lpstr>PowerPoint Sunusu</vt:lpstr>
      <vt:lpstr>Anti–Ro (SS-A) and anti–La (SS-B) antibodies </vt:lpstr>
      <vt:lpstr>  Anticentromere and anti–Scl-70 antibodies </vt:lpstr>
      <vt:lpstr> Antineutrophil cytoplasmic antibodies (ANCAs) </vt:lpstr>
      <vt:lpstr>Antineutrophil cytoplasmic antibodies (ANCAs)</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dc:creator>
  <cp:lastModifiedBy>AŞKIN</cp:lastModifiedBy>
  <cp:revision>106</cp:revision>
  <dcterms:created xsi:type="dcterms:W3CDTF">2019-11-01T08:05:03Z</dcterms:created>
  <dcterms:modified xsi:type="dcterms:W3CDTF">2019-12-25T16:52:33Z</dcterms:modified>
</cp:coreProperties>
</file>