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6" r:id="rId3"/>
    <p:sldId id="267" r:id="rId4"/>
    <p:sldId id="268" r:id="rId5"/>
    <p:sldId id="269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 snapToGrid="0">
      <p:cViewPr>
        <p:scale>
          <a:sx n="81" d="100"/>
          <a:sy n="81" d="100"/>
        </p:scale>
        <p:origin x="-288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9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 smtClean="0"/>
              <a:t>-8-</a:t>
            </a:r>
          </a:p>
          <a:p>
            <a:pPr marL="0" indent="0" algn="ctr">
              <a:buNone/>
            </a:pPr>
            <a:r>
              <a:rPr lang="tr-TR" sz="6000" dirty="0" smtClean="0"/>
              <a:t>THE TELEOLOGICAL ARGUMENT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071360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500932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Th</a:t>
            </a:r>
            <a:r>
              <a:rPr lang="tr-TR" dirty="0" smtClean="0"/>
              <a:t>e </a:t>
            </a:r>
            <a:r>
              <a:rPr lang="tr-TR" dirty="0" err="1" smtClean="0"/>
              <a:t>teleological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draws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premises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</a:t>
            </a:r>
            <a:r>
              <a:rPr lang="tr-TR" dirty="0" err="1" smtClean="0"/>
              <a:t>observed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.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smtClean="0"/>
              <a:t>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design</a:t>
            </a:r>
            <a:r>
              <a:rPr lang="tr-TR" dirty="0" smtClean="0"/>
              <a:t>».</a:t>
            </a:r>
          </a:p>
          <a:p>
            <a:pPr algn="just"/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significantly</a:t>
            </a:r>
            <a:r>
              <a:rPr lang="tr-TR" dirty="0" smtClean="0"/>
              <a:t> </a:t>
            </a:r>
            <a:r>
              <a:rPr lang="tr-TR" dirty="0" err="1" smtClean="0"/>
              <a:t>defended</a:t>
            </a:r>
            <a:r>
              <a:rPr lang="tr-TR" dirty="0" smtClean="0"/>
              <a:t> in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Ibn </a:t>
            </a:r>
            <a:r>
              <a:rPr lang="en-US" dirty="0" err="1"/>
              <a:t>Rushd</a:t>
            </a:r>
            <a:r>
              <a:rPr lang="en-US" dirty="0"/>
              <a:t>, W. Paley, </a:t>
            </a:r>
            <a:r>
              <a:rPr lang="tr-TR" dirty="0" smtClean="0"/>
              <a:t>R. </a:t>
            </a:r>
            <a:r>
              <a:rPr lang="tr-TR" dirty="0" err="1" smtClean="0"/>
              <a:t>Swinburne</a:t>
            </a:r>
            <a:r>
              <a:rPr lang="tr-TR" dirty="0" smtClean="0"/>
              <a:t> </a:t>
            </a:r>
            <a:r>
              <a:rPr lang="en-US" dirty="0" smtClean="0"/>
              <a:t>M</a:t>
            </a:r>
            <a:r>
              <a:rPr lang="en-US" dirty="0"/>
              <a:t>. </a:t>
            </a:r>
            <a:r>
              <a:rPr lang="en-US" dirty="0" err="1"/>
              <a:t>Behe</a:t>
            </a:r>
            <a:r>
              <a:rPr lang="en-US" dirty="0"/>
              <a:t>, W. </a:t>
            </a:r>
            <a:r>
              <a:rPr lang="en-US" dirty="0" err="1" smtClean="0"/>
              <a:t>Dembski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I</a:t>
            </a:r>
            <a:r>
              <a:rPr lang="en-US" dirty="0" err="1" smtClean="0"/>
              <a:t>bn</a:t>
            </a:r>
            <a:r>
              <a:rPr lang="en-US" dirty="0" smtClean="0"/>
              <a:t> </a:t>
            </a:r>
            <a:r>
              <a:rPr lang="en-US" dirty="0" err="1"/>
              <a:t>Rushd</a:t>
            </a:r>
            <a:r>
              <a:rPr lang="en-US" dirty="0"/>
              <a:t>: All the natural </a:t>
            </a:r>
            <a:r>
              <a:rPr lang="en-US" dirty="0" smtClean="0"/>
              <a:t>order </a:t>
            </a:r>
            <a:r>
              <a:rPr lang="en-US" dirty="0"/>
              <a:t>operates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satisfy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tr-TR" dirty="0" err="1" smtClean="0"/>
              <a:t>conditions</a:t>
            </a:r>
            <a:r>
              <a:rPr lang="tr-TR" dirty="0" smtClean="0"/>
              <a:t> </a:t>
            </a:r>
            <a:r>
              <a:rPr lang="en-US" dirty="0" smtClean="0"/>
              <a:t>need</a:t>
            </a:r>
            <a:r>
              <a:rPr lang="tr-TR" dirty="0" err="1" smtClean="0"/>
              <a:t>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survival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humans and other living </a:t>
            </a:r>
            <a:r>
              <a:rPr lang="tr-TR" dirty="0" err="1" smtClean="0"/>
              <a:t>creatures</a:t>
            </a:r>
            <a:r>
              <a:rPr lang="tr-TR" dirty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en-US" dirty="0" smtClean="0"/>
              <a:t> </a:t>
            </a:r>
            <a:r>
              <a:rPr lang="en-US" dirty="0"/>
              <a:t>leads us to the conclusion that </a:t>
            </a:r>
            <a:r>
              <a:rPr lang="tr-TR" dirty="0" smtClean="0"/>
              <a:t>it</a:t>
            </a:r>
            <a:r>
              <a:rPr lang="en-US" dirty="0" smtClean="0"/>
              <a:t> </a:t>
            </a:r>
            <a:r>
              <a:rPr lang="en-US" dirty="0"/>
              <a:t>was </a:t>
            </a:r>
            <a:r>
              <a:rPr lang="tr-TR" dirty="0" err="1" smtClean="0"/>
              <a:t>purposefully</a:t>
            </a:r>
            <a:r>
              <a:rPr lang="tr-TR" dirty="0" smtClean="0"/>
              <a:t> </a:t>
            </a:r>
            <a:r>
              <a:rPr lang="tr-TR" dirty="0" err="1" smtClean="0"/>
              <a:t>designed</a:t>
            </a:r>
            <a:r>
              <a:rPr lang="tr-TR" dirty="0" smtClean="0"/>
              <a:t>/ </a:t>
            </a:r>
            <a:r>
              <a:rPr lang="en-US" dirty="0" err="1" smtClean="0"/>
              <a:t>creat</a:t>
            </a:r>
            <a:r>
              <a:rPr lang="tr-TR" dirty="0" err="1" smtClean="0"/>
              <a:t>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an absolute </a:t>
            </a:r>
            <a:r>
              <a:rPr lang="en-US" dirty="0" smtClean="0"/>
              <a:t>will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a </a:t>
            </a:r>
            <a:r>
              <a:rPr lang="tr-TR" dirty="0" err="1" smtClean="0"/>
              <a:t>matter</a:t>
            </a:r>
            <a:r>
              <a:rPr lang="tr-TR" dirty="0" smtClean="0"/>
              <a:t> of </a:t>
            </a:r>
            <a:r>
              <a:rPr lang="tr-TR" dirty="0" err="1" smtClean="0"/>
              <a:t>chance</a:t>
            </a:r>
            <a:r>
              <a:rPr lang="tr-TR" dirty="0"/>
              <a:t>/</a:t>
            </a:r>
            <a:r>
              <a:rPr lang="en-US" dirty="0" smtClean="0"/>
              <a:t> </a:t>
            </a:r>
            <a:r>
              <a:rPr lang="en-US" dirty="0"/>
              <a:t>coincidence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/>
              <a:t>E</a:t>
            </a:r>
            <a:r>
              <a:rPr lang="en-US" dirty="0" err="1" smtClean="0"/>
              <a:t>verything</a:t>
            </a:r>
            <a:r>
              <a:rPr lang="en-US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is </a:t>
            </a:r>
            <a:r>
              <a:rPr lang="tr-TR" dirty="0" err="1" smtClean="0"/>
              <a:t>designed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a single </a:t>
            </a:r>
            <a:r>
              <a:rPr lang="en-US" dirty="0" smtClean="0"/>
              <a:t>purpose</a:t>
            </a:r>
            <a:r>
              <a:rPr lang="tr-TR" dirty="0" smtClean="0"/>
              <a:t>.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smtClean="0"/>
              <a:t>an </a:t>
            </a:r>
            <a:r>
              <a:rPr lang="tr-TR" dirty="0" err="1" smtClean="0"/>
              <a:t>order</a:t>
            </a:r>
            <a:r>
              <a:rPr lang="tr-TR" dirty="0" smtClean="0"/>
              <a:t>, </a:t>
            </a:r>
            <a:r>
              <a:rPr lang="tr-TR" dirty="0" err="1" smtClean="0"/>
              <a:t>design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can </a:t>
            </a:r>
            <a:r>
              <a:rPr lang="tr-TR" dirty="0" err="1" smtClean="0"/>
              <a:t>only</a:t>
            </a:r>
            <a:r>
              <a:rPr lang="tr-TR" dirty="0" smtClean="0"/>
              <a:t> be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creative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6881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W. </a:t>
            </a:r>
            <a:r>
              <a:rPr lang="tr-TR" b="1" dirty="0" err="1" smtClean="0"/>
              <a:t>Paley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Watch </a:t>
            </a:r>
            <a:r>
              <a:rPr lang="tr-TR" b="1" dirty="0" err="1" smtClean="0"/>
              <a:t>Analogy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dirty="0"/>
              <a:t>entire </a:t>
            </a:r>
            <a:r>
              <a:rPr lang="tr-TR" dirty="0" err="1" smtClean="0"/>
              <a:t>universe</a:t>
            </a:r>
            <a:r>
              <a:rPr lang="en-US" dirty="0" smtClean="0"/>
              <a:t> </a:t>
            </a:r>
            <a:r>
              <a:rPr lang="en-US" dirty="0"/>
              <a:t>is not like a uniform stone, but rather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tr-TR" dirty="0" err="1" smtClean="0"/>
              <a:t>watch</a:t>
            </a:r>
            <a:r>
              <a:rPr lang="en-US" dirty="0" smtClean="0"/>
              <a:t> </a:t>
            </a:r>
            <a:r>
              <a:rPr lang="en-US" dirty="0"/>
              <a:t>that works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en-US" dirty="0" smtClean="0"/>
              <a:t> parts</a:t>
            </a:r>
            <a:r>
              <a:rPr lang="tr-TR" dirty="0" smtClean="0"/>
              <a:t> in a </a:t>
            </a:r>
            <a:r>
              <a:rPr lang="tr-TR" dirty="0" err="1" smtClean="0"/>
              <a:t>regular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. </a:t>
            </a:r>
            <a:r>
              <a:rPr lang="tr-TR" dirty="0" err="1" smtClean="0"/>
              <a:t>Hence</a:t>
            </a:r>
            <a:r>
              <a:rPr lang="tr-TR" dirty="0" smtClean="0"/>
              <a:t> </a:t>
            </a:r>
            <a:r>
              <a:rPr lang="tr-TR" dirty="0" smtClean="0"/>
              <a:t>it </a:t>
            </a:r>
            <a:r>
              <a:rPr lang="tr-TR" dirty="0" err="1" smtClean="0"/>
              <a:t>needs</a:t>
            </a:r>
            <a:r>
              <a:rPr lang="tr-TR" dirty="0" smtClean="0"/>
              <a:t> an </a:t>
            </a:r>
            <a:r>
              <a:rPr lang="tr-TR" dirty="0" err="1" smtClean="0"/>
              <a:t>explanation</a:t>
            </a:r>
            <a:r>
              <a:rPr lang="tr-TR" dirty="0"/>
              <a:t>.</a:t>
            </a:r>
            <a:endParaRPr lang="tr-TR" dirty="0" smtClean="0"/>
          </a:p>
          <a:p>
            <a:pPr algn="just"/>
            <a:r>
              <a:rPr lang="tr-TR" dirty="0"/>
              <a:t>I</a:t>
            </a:r>
            <a:r>
              <a:rPr lang="en-US" dirty="0" smtClean="0"/>
              <a:t>t </a:t>
            </a:r>
            <a:r>
              <a:rPr lang="en-US" dirty="0"/>
              <a:t>is </a:t>
            </a:r>
            <a:r>
              <a:rPr lang="en-US" dirty="0" smtClean="0"/>
              <a:t>natural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structure and functioning of a watch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en-US" dirty="0" smtClean="0"/>
              <a:t>lead </a:t>
            </a:r>
            <a:r>
              <a:rPr lang="en-US" dirty="0"/>
              <a:t>us to the idea that there is </a:t>
            </a:r>
            <a:r>
              <a:rPr lang="tr-TR" dirty="0"/>
              <a:t>a</a:t>
            </a:r>
            <a:r>
              <a:rPr lang="en-US" dirty="0" smtClean="0"/>
              <a:t> make</a:t>
            </a:r>
            <a:r>
              <a:rPr lang="tr-TR" dirty="0" smtClean="0"/>
              <a:t>r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designer</a:t>
            </a:r>
            <a:r>
              <a:rPr lang="tr-TR" dirty="0"/>
              <a:t> </a:t>
            </a:r>
            <a:r>
              <a:rPr lang="tr-TR" dirty="0" smtClean="0"/>
              <a:t>of it.</a:t>
            </a:r>
            <a:endParaRPr lang="tr-TR" dirty="0" smtClean="0"/>
          </a:p>
          <a:p>
            <a:pPr algn="just"/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token</a:t>
            </a:r>
            <a:r>
              <a:rPr lang="en-US" dirty="0" smtClean="0"/>
              <a:t>, </a:t>
            </a:r>
            <a:r>
              <a:rPr lang="en-US" dirty="0"/>
              <a:t>it is natural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orderly operation in the universe, which is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complex </a:t>
            </a:r>
            <a:r>
              <a:rPr lang="tr-TR" dirty="0" err="1" smtClean="0"/>
              <a:t>than</a:t>
            </a:r>
            <a:r>
              <a:rPr lang="tr-TR" dirty="0" smtClean="0"/>
              <a:t> a</a:t>
            </a:r>
            <a:r>
              <a:rPr lang="en-US" dirty="0" smtClean="0"/>
              <a:t> </a:t>
            </a:r>
            <a:r>
              <a:rPr lang="tr-TR" dirty="0" err="1" smtClean="0"/>
              <a:t>watch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lead</a:t>
            </a:r>
            <a:r>
              <a:rPr lang="en-US" dirty="0" smtClean="0"/>
              <a:t> </a:t>
            </a:r>
            <a:r>
              <a:rPr lang="en-US" dirty="0"/>
              <a:t>us to the thought </a:t>
            </a:r>
            <a:r>
              <a:rPr lang="en-US" dirty="0" smtClean="0"/>
              <a:t>that</a:t>
            </a:r>
            <a:r>
              <a:rPr lang="tr-TR" dirty="0" smtClean="0"/>
              <a:t> it has a</a:t>
            </a:r>
            <a:r>
              <a:rPr lang="en-US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designer</a:t>
            </a:r>
            <a:r>
              <a:rPr lang="tr-TR" dirty="0" smtClean="0"/>
              <a:t>, </a:t>
            </a:r>
            <a:r>
              <a:rPr lang="tr-TR" dirty="0" err="1" smtClean="0"/>
              <a:t>i.e</a:t>
            </a:r>
            <a:r>
              <a:rPr lang="tr-TR" dirty="0" smtClean="0"/>
              <a:t>.,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  <a:endParaRPr lang="tr-TR" dirty="0"/>
          </a:p>
          <a:p>
            <a:pPr algn="just"/>
            <a:r>
              <a:rPr lang="tr-TR" dirty="0" smtClean="0"/>
              <a:t>But </a:t>
            </a:r>
            <a:r>
              <a:rPr lang="tr-TR" dirty="0"/>
              <a:t>c</a:t>
            </a:r>
            <a:r>
              <a:rPr lang="en-US" dirty="0" smtClean="0"/>
              <a:t>an</a:t>
            </a:r>
            <a:r>
              <a:rPr lang="tr-TR" dirty="0" err="1" smtClean="0"/>
              <a:t>no</a:t>
            </a:r>
            <a:r>
              <a:rPr lang="en-US" dirty="0" smtClean="0"/>
              <a:t>t </a:t>
            </a:r>
            <a:r>
              <a:rPr lang="en-US" dirty="0"/>
              <a:t>the order in the universe </a:t>
            </a:r>
            <a:r>
              <a:rPr lang="tr-TR" dirty="0" smtClean="0"/>
              <a:t>be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err="1" smtClean="0"/>
              <a:t>otherwise</a:t>
            </a:r>
            <a:r>
              <a:rPr lang="tr-TR" dirty="0" smtClean="0"/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736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THE ORDER OF THE UNIVERSE </a:t>
            </a:r>
            <a:r>
              <a:rPr lang="tr-TR" sz="3200" b="1" dirty="0" err="1" smtClean="0"/>
              <a:t>and</a:t>
            </a:r>
            <a:r>
              <a:rPr lang="tr-TR" sz="3200" b="1" dirty="0" smtClean="0"/>
              <a:t> THE THEORY OF EVOLUTION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3169"/>
            <a:ext cx="10515600" cy="4573794"/>
          </a:xfrm>
        </p:spPr>
        <p:txBody>
          <a:bodyPr>
            <a:normAutofit/>
          </a:bodyPr>
          <a:lstStyle/>
          <a:p>
            <a:r>
              <a:rPr lang="en-US" dirty="0"/>
              <a:t>Can the theory of evolution provide an </a:t>
            </a:r>
            <a:r>
              <a:rPr lang="tr-TR" dirty="0" err="1" smtClean="0"/>
              <a:t>alternative</a:t>
            </a:r>
            <a:r>
              <a:rPr lang="tr-TR" dirty="0" smtClean="0"/>
              <a:t> </a:t>
            </a:r>
            <a:r>
              <a:rPr lang="en-US" dirty="0" smtClean="0"/>
              <a:t>explanation</a:t>
            </a:r>
            <a:r>
              <a:rPr lang="tr-TR" dirty="0"/>
              <a:t>?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en-US" dirty="0" err="1" smtClean="0"/>
              <a:t>ased</a:t>
            </a:r>
            <a:r>
              <a:rPr lang="en-US" dirty="0" smtClean="0"/>
              <a:t> </a:t>
            </a:r>
            <a:r>
              <a:rPr lang="en-US" dirty="0"/>
              <a:t>on the theory of evolution,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argued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environment </a:t>
            </a:r>
            <a:r>
              <a:rPr lang="tr-TR" dirty="0" smtClean="0"/>
              <a:t>had not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designed</a:t>
            </a:r>
            <a:r>
              <a:rPr lang="en-US" dirty="0" smtClean="0"/>
              <a:t> </a:t>
            </a:r>
            <a:r>
              <a:rPr lang="en-US" dirty="0"/>
              <a:t>for living </a:t>
            </a:r>
            <a:r>
              <a:rPr lang="en-US" dirty="0" smtClean="0"/>
              <a:t>things</a:t>
            </a:r>
            <a:r>
              <a:rPr lang="tr-TR" dirty="0" smtClean="0"/>
              <a:t> but</a:t>
            </a:r>
            <a:r>
              <a:rPr lang="en-US" dirty="0" smtClean="0"/>
              <a:t> </a:t>
            </a:r>
            <a:r>
              <a:rPr lang="en-US" dirty="0"/>
              <a:t>that living </a:t>
            </a:r>
            <a:r>
              <a:rPr lang="tr-TR" dirty="0" err="1" smtClean="0"/>
              <a:t>being</a:t>
            </a:r>
            <a:r>
              <a:rPr lang="en-US" dirty="0" smtClean="0"/>
              <a:t>s developed </a:t>
            </a:r>
            <a:r>
              <a:rPr lang="en-US" dirty="0"/>
              <a:t>to </a:t>
            </a:r>
            <a:r>
              <a:rPr lang="tr-TR" dirty="0" err="1" smtClean="0"/>
              <a:t>adapt</a:t>
            </a:r>
            <a:r>
              <a:rPr lang="tr-TR" dirty="0" smtClean="0"/>
              <a:t> </a:t>
            </a:r>
            <a:r>
              <a:rPr lang="tr-TR" dirty="0" err="1" smtClean="0"/>
              <a:t>themselves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en-US" dirty="0" smtClean="0"/>
              <a:t> </a:t>
            </a:r>
            <a:r>
              <a:rPr lang="en-US" dirty="0" err="1" smtClean="0"/>
              <a:t>environmenta</a:t>
            </a:r>
            <a:r>
              <a:rPr lang="tr-TR" dirty="0" smtClean="0"/>
              <a:t>l </a:t>
            </a:r>
            <a:r>
              <a:rPr lang="tr-TR" dirty="0" err="1" smtClean="0"/>
              <a:t>conditions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themselves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dirty="0" err="1" smtClean="0"/>
              <a:t>However</a:t>
            </a:r>
            <a:r>
              <a:rPr lang="tr-TR" dirty="0" smtClean="0"/>
              <a:t>, it is not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of e</a:t>
            </a:r>
            <a:r>
              <a:rPr lang="en-US" dirty="0" err="1" smtClean="0"/>
              <a:t>volution</a:t>
            </a:r>
            <a:r>
              <a:rPr lang="tr-TR" dirty="0" smtClean="0"/>
              <a:t> as </a:t>
            </a:r>
            <a:r>
              <a:rPr lang="tr-TR" dirty="0" err="1" smtClean="0"/>
              <a:t>such</a:t>
            </a:r>
            <a:r>
              <a:rPr lang="tr-TR" dirty="0" smtClean="0"/>
              <a:t>, </a:t>
            </a:r>
            <a:r>
              <a:rPr lang="tr-TR" dirty="0" smtClean="0"/>
              <a:t>can </a:t>
            </a:r>
            <a:r>
              <a:rPr lang="tr-TR" dirty="0" err="1" smtClean="0"/>
              <a:t>undermine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teleological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.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incompatible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naturalistic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atheistic</a:t>
            </a:r>
            <a:r>
              <a:rPr lang="tr-TR" dirty="0" smtClean="0"/>
              <a:t> </a:t>
            </a:r>
            <a:r>
              <a:rPr lang="tr-TR" dirty="0" err="1" smtClean="0"/>
              <a:t>interpretation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16378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M. </a:t>
            </a:r>
            <a:r>
              <a:rPr lang="tr-TR" b="1" dirty="0" err="1" smtClean="0"/>
              <a:t>Behe</a:t>
            </a:r>
            <a:r>
              <a:rPr lang="tr-TR" b="1" dirty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«</a:t>
            </a:r>
            <a:r>
              <a:rPr lang="tr-TR" b="1" dirty="0" err="1"/>
              <a:t>I</a:t>
            </a:r>
            <a:r>
              <a:rPr lang="tr-TR" b="1" dirty="0" err="1" smtClean="0"/>
              <a:t>rreducible</a:t>
            </a:r>
            <a:r>
              <a:rPr lang="tr-TR" b="1" dirty="0" smtClean="0"/>
              <a:t> </a:t>
            </a:r>
            <a:r>
              <a:rPr lang="tr-TR" b="1" dirty="0" err="1" smtClean="0"/>
              <a:t>Complexity</a:t>
            </a:r>
            <a:r>
              <a:rPr lang="tr-TR" b="1" dirty="0" smtClean="0"/>
              <a:t>»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E</a:t>
            </a:r>
            <a:r>
              <a:rPr lang="en-US" dirty="0" smtClean="0"/>
              <a:t>very </a:t>
            </a:r>
            <a:r>
              <a:rPr lang="en-US" dirty="0"/>
              <a:t>living thing forms a molecularly sensitive and complex biological system that works in harmony with each </a:t>
            </a:r>
            <a:r>
              <a:rPr lang="en-US" dirty="0" smtClean="0"/>
              <a:t>other</a:t>
            </a:r>
            <a:r>
              <a:rPr lang="tr-TR" dirty="0"/>
              <a:t> </a:t>
            </a:r>
            <a:r>
              <a:rPr lang="en-US" dirty="0" smtClean="0"/>
              <a:t>like </a:t>
            </a:r>
            <a:r>
              <a:rPr lang="en-US" dirty="0"/>
              <a:t>parts / gears of a machine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M. J. </a:t>
            </a:r>
            <a:r>
              <a:rPr lang="en-US" dirty="0" err="1"/>
              <a:t>Behe</a:t>
            </a:r>
            <a:r>
              <a:rPr lang="en-US" dirty="0"/>
              <a:t> ​​argues that this delicate </a:t>
            </a:r>
            <a:r>
              <a:rPr lang="tr-TR" dirty="0" smtClean="0"/>
              <a:t>(</a:t>
            </a:r>
            <a:r>
              <a:rPr lang="tr-TR" dirty="0" err="1" smtClean="0"/>
              <a:t>irreducible</a:t>
            </a:r>
            <a:r>
              <a:rPr lang="tr-TR" dirty="0" smtClean="0"/>
              <a:t>) </a:t>
            </a:r>
            <a:r>
              <a:rPr lang="en-US" dirty="0" smtClean="0"/>
              <a:t>complexity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en-US" dirty="0" smtClean="0"/>
              <a:t> </a:t>
            </a:r>
            <a:r>
              <a:rPr lang="en-US" dirty="0"/>
              <a:t>be explained </a:t>
            </a:r>
            <a:r>
              <a:rPr lang="en-US" dirty="0" smtClean="0"/>
              <a:t>by </a:t>
            </a:r>
            <a:r>
              <a:rPr lang="tr-TR" dirty="0" err="1" smtClean="0"/>
              <a:t>the</a:t>
            </a:r>
            <a:r>
              <a:rPr lang="en-US" dirty="0" smtClean="0"/>
              <a:t> </a:t>
            </a:r>
            <a:r>
              <a:rPr lang="tr-TR" dirty="0" err="1" smtClean="0"/>
              <a:t>evolution</a:t>
            </a:r>
            <a:r>
              <a:rPr lang="tr-TR" dirty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</a:t>
            </a:r>
            <a:r>
              <a:rPr lang="tr-TR" dirty="0" err="1" smtClean="0"/>
              <a:t>inasmuch</a:t>
            </a:r>
            <a:r>
              <a:rPr lang="tr-TR" dirty="0" smtClean="0"/>
              <a:t> as </a:t>
            </a:r>
            <a:r>
              <a:rPr lang="tr-TR" dirty="0" smtClean="0"/>
              <a:t>it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unknown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Darwin (it</a:t>
            </a:r>
            <a:r>
              <a:rPr lang="en-US" dirty="0" smtClean="0"/>
              <a:t> </a:t>
            </a:r>
            <a:r>
              <a:rPr lang="tr-TR" dirty="0" err="1" smtClean="0"/>
              <a:t>was</a:t>
            </a:r>
            <a:r>
              <a:rPr lang="en-US" dirty="0" smtClean="0"/>
              <a:t> </a:t>
            </a:r>
            <a:r>
              <a:rPr lang="en-US" dirty="0"/>
              <a:t>a black box in Darwin's </a:t>
            </a:r>
            <a:r>
              <a:rPr lang="en-US" dirty="0" smtClean="0"/>
              <a:t>time</a:t>
            </a:r>
            <a:r>
              <a:rPr lang="tr-TR" dirty="0" smtClean="0"/>
              <a:t>).</a:t>
            </a:r>
          </a:p>
          <a:p>
            <a:pPr algn="just"/>
            <a:r>
              <a:rPr lang="tr-TR" dirty="0" err="1" smtClean="0"/>
              <a:t>Thus</a:t>
            </a:r>
            <a:r>
              <a:rPr lang="tr-TR" dirty="0" smtClean="0"/>
              <a:t>, a</a:t>
            </a:r>
            <a:r>
              <a:rPr lang="en-US" dirty="0" err="1" smtClean="0"/>
              <a:t>ccording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/>
              <a:t>Behe</a:t>
            </a:r>
            <a:r>
              <a:rPr lang="en-US" dirty="0"/>
              <a:t>, the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evidence</a:t>
            </a:r>
            <a:r>
              <a:rPr lang="en-US" dirty="0" smtClean="0"/>
              <a:t> </a:t>
            </a:r>
            <a:r>
              <a:rPr lang="en-US" dirty="0"/>
              <a:t>about living things clearly </a:t>
            </a:r>
            <a:r>
              <a:rPr lang="en-US" dirty="0" smtClean="0"/>
              <a:t>supports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tr-TR" dirty="0" smtClean="0"/>
              <a:t>idea of an </a:t>
            </a:r>
            <a:r>
              <a:rPr lang="en-US" i="1" dirty="0" smtClean="0"/>
              <a:t>intelligent </a:t>
            </a:r>
            <a:r>
              <a:rPr lang="en-US" i="1" dirty="0" err="1" smtClean="0"/>
              <a:t>desig</a:t>
            </a:r>
            <a:r>
              <a:rPr lang="tr-TR" i="1" dirty="0" smtClean="0"/>
              <a:t>n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213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Guiding Principles of Teleological </a:t>
            </a:r>
            <a:r>
              <a:rPr lang="tr-TR" b="1" dirty="0" err="1" smtClean="0"/>
              <a:t>Argument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pPr algn="just"/>
            <a:r>
              <a:rPr lang="en-US" dirty="0" smtClean="0"/>
              <a:t>If </a:t>
            </a:r>
            <a:r>
              <a:rPr lang="en-US" dirty="0"/>
              <a:t>the results are similar,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tr-TR" dirty="0" err="1" smtClean="0"/>
              <a:t>causes</a:t>
            </a:r>
            <a:r>
              <a:rPr lang="en-US" dirty="0" smtClean="0"/>
              <a:t> </a:t>
            </a:r>
            <a:r>
              <a:rPr lang="en-US" dirty="0"/>
              <a:t>are similar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When we see </a:t>
            </a:r>
            <a:r>
              <a:rPr lang="en-US" dirty="0" smtClean="0"/>
              <a:t>a </a:t>
            </a:r>
            <a:r>
              <a:rPr lang="tr-TR" dirty="0" err="1" smtClean="0"/>
              <a:t>watch</a:t>
            </a:r>
            <a:r>
              <a:rPr lang="en-US" dirty="0" smtClean="0"/>
              <a:t>, </a:t>
            </a:r>
            <a:r>
              <a:rPr lang="en-US" dirty="0"/>
              <a:t>if we say “someone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en-US" dirty="0" smtClean="0"/>
              <a:t> </a:t>
            </a:r>
            <a:r>
              <a:rPr lang="en-US" dirty="0"/>
              <a:t>designed </a:t>
            </a:r>
            <a:r>
              <a:rPr lang="tr-TR" dirty="0" smtClean="0"/>
              <a:t>it</a:t>
            </a:r>
            <a:r>
              <a:rPr lang="en-US" dirty="0" smtClean="0"/>
              <a:t>”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 err="1" smtClean="0"/>
              <a:t>similarly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have to look for a designer </a:t>
            </a:r>
            <a:r>
              <a:rPr lang="en-US" dirty="0" err="1" smtClean="0"/>
              <a:t>wh</a:t>
            </a:r>
            <a:r>
              <a:rPr lang="tr-TR" dirty="0" smtClean="0"/>
              <a:t>en </a:t>
            </a:r>
            <a:r>
              <a:rPr lang="tr-TR" dirty="0" err="1" smtClean="0"/>
              <a:t>faced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en-US" dirty="0" smtClean="0"/>
              <a:t> </a:t>
            </a:r>
            <a:r>
              <a:rPr lang="en-US" dirty="0"/>
              <a:t>the order in the universe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Is there </a:t>
            </a:r>
            <a:r>
              <a:rPr lang="tr-TR" dirty="0" err="1" smtClean="0"/>
              <a:t>sufficient</a:t>
            </a:r>
            <a:r>
              <a:rPr lang="en-US" dirty="0" smtClean="0"/>
              <a:t> </a:t>
            </a:r>
            <a:r>
              <a:rPr lang="en-US" dirty="0"/>
              <a:t>similarity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en-US" dirty="0" smtClean="0"/>
              <a:t> </a:t>
            </a:r>
            <a:r>
              <a:rPr lang="tr-TR" dirty="0" err="1" smtClean="0"/>
              <a:t>watch-design</a:t>
            </a:r>
            <a:r>
              <a:rPr lang="en-US" dirty="0" smtClean="0"/>
              <a:t> </a:t>
            </a:r>
            <a:r>
              <a:rPr lang="en-US" dirty="0"/>
              <a:t>and the design in the universe</a:t>
            </a:r>
            <a:r>
              <a:rPr lang="en-US" dirty="0" smtClean="0"/>
              <a:t>?</a:t>
            </a:r>
            <a:endParaRPr lang="tr-TR" dirty="0" smtClean="0"/>
          </a:p>
          <a:p>
            <a:pPr algn="just"/>
            <a:r>
              <a:rPr lang="en-US" dirty="0"/>
              <a:t>David </a:t>
            </a:r>
            <a:r>
              <a:rPr lang="en-US" dirty="0" smtClean="0"/>
              <a:t>Hume </a:t>
            </a:r>
            <a:r>
              <a:rPr lang="en-US" dirty="0"/>
              <a:t>argued that we cannot deduce from cause-effect relationships within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scope</a:t>
            </a:r>
            <a:r>
              <a:rPr lang="tr-TR" dirty="0" smtClean="0"/>
              <a:t> of </a:t>
            </a:r>
            <a:r>
              <a:rPr lang="en-US" dirty="0" smtClean="0"/>
              <a:t>our </a:t>
            </a:r>
            <a:r>
              <a:rPr lang="en-US" dirty="0"/>
              <a:t>experience to cause-effect situations beyond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scope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en-US" dirty="0" err="1" smtClean="0"/>
              <a:t>experi</a:t>
            </a:r>
            <a:r>
              <a:rPr lang="tr-TR" dirty="0" smtClean="0"/>
              <a:t>ence.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Hume, the detection of causality in the universe is </a:t>
            </a:r>
            <a:r>
              <a:rPr lang="en-US" dirty="0" smtClean="0"/>
              <a:t>not clear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en-US" dirty="0" smtClean="0"/>
              <a:t> </a:t>
            </a:r>
            <a:r>
              <a:rPr lang="en-US" dirty="0"/>
              <a:t>do not have </a:t>
            </a:r>
            <a:r>
              <a:rPr lang="en-US" dirty="0" smtClean="0"/>
              <a:t>experience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concluding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the order in the universe </a:t>
            </a:r>
            <a:r>
              <a:rPr lang="tr-TR" dirty="0" smtClean="0"/>
              <a:t>is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en-US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36461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Evaluation of </a:t>
            </a:r>
            <a:r>
              <a:rPr lang="tr-TR" b="1" dirty="0" err="1"/>
              <a:t>Hume's</a:t>
            </a:r>
            <a:r>
              <a:rPr lang="tr-TR" b="1" dirty="0"/>
              <a:t> </a:t>
            </a:r>
            <a:r>
              <a:rPr lang="tr-TR" b="1" dirty="0" err="1" smtClean="0"/>
              <a:t>Objections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Although</a:t>
            </a:r>
            <a:r>
              <a:rPr lang="tr-TR" dirty="0" smtClean="0"/>
              <a:t> it </a:t>
            </a:r>
            <a:r>
              <a:rPr lang="tr-TR" dirty="0" err="1" smtClean="0"/>
              <a:t>might</a:t>
            </a:r>
            <a:r>
              <a:rPr lang="tr-TR" dirty="0" smtClean="0"/>
              <a:t> be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do not have direct experience of the cause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err="1" smtClean="0"/>
              <a:t>regularit</a:t>
            </a:r>
            <a:r>
              <a:rPr lang="tr-TR" dirty="0" err="1" smtClean="0"/>
              <a:t>ies</a:t>
            </a:r>
            <a:r>
              <a:rPr lang="en-US" dirty="0" smtClean="0"/>
              <a:t> </a:t>
            </a:r>
            <a:r>
              <a:rPr lang="en-US" dirty="0"/>
              <a:t>in the </a:t>
            </a:r>
            <a:r>
              <a:rPr lang="en-US" dirty="0" smtClean="0"/>
              <a:t>universe</a:t>
            </a:r>
            <a:r>
              <a:rPr lang="tr-TR" dirty="0" smtClean="0"/>
              <a:t>,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en-US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err="1" smtClean="0"/>
              <a:t>rationa</a:t>
            </a:r>
            <a:r>
              <a:rPr lang="tr-TR" dirty="0" smtClean="0"/>
              <a:t>l</a:t>
            </a:r>
            <a:r>
              <a:rPr lang="en-US" dirty="0" smtClean="0"/>
              <a:t> </a:t>
            </a:r>
            <a:r>
              <a:rPr lang="en-US" dirty="0" err="1" smtClean="0"/>
              <a:t>investigat</a:t>
            </a:r>
            <a:r>
              <a:rPr lang="tr-TR" dirty="0" err="1" smtClean="0"/>
              <a:t>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discover</a:t>
            </a:r>
            <a:r>
              <a:rPr lang="tr-TR" dirty="0" smtClean="0"/>
              <a:t> t</a:t>
            </a:r>
            <a:r>
              <a:rPr lang="en-US" dirty="0" smtClean="0"/>
              <a:t>he </a:t>
            </a:r>
            <a:r>
              <a:rPr lang="en-US" dirty="0"/>
              <a:t>reason behind this order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 smtClean="0"/>
              <a:t>Naturally</a:t>
            </a:r>
            <a:r>
              <a:rPr lang="tr-TR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a </a:t>
            </a:r>
            <a:r>
              <a:rPr lang="tr-TR" dirty="0" err="1" smtClean="0"/>
              <a:t>difference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t</a:t>
            </a:r>
            <a:r>
              <a:rPr lang="en-US" dirty="0" smtClean="0"/>
              <a:t>he </a:t>
            </a:r>
            <a:r>
              <a:rPr lang="en-US" dirty="0"/>
              <a:t>cause-effect </a:t>
            </a:r>
            <a:r>
              <a:rPr lang="en-US" dirty="0" smtClean="0"/>
              <a:t>relation  </a:t>
            </a:r>
            <a:r>
              <a:rPr lang="en-US" dirty="0"/>
              <a:t>man and his </a:t>
            </a:r>
            <a:r>
              <a:rPr lang="tr-TR" dirty="0" err="1" smtClean="0"/>
              <a:t>artifacts</a:t>
            </a:r>
            <a:r>
              <a:rPr lang="en-US" dirty="0" smtClean="0"/>
              <a:t> </a:t>
            </a:r>
            <a:r>
              <a:rPr lang="en-US" i="1" dirty="0"/>
              <a:t>and</a:t>
            </a:r>
            <a:r>
              <a:rPr lang="en-US" dirty="0"/>
              <a:t> the cause-effect </a:t>
            </a:r>
            <a:r>
              <a:rPr lang="en-US" dirty="0" smtClean="0"/>
              <a:t>relation </a:t>
            </a:r>
            <a:r>
              <a:rPr lang="en-US" dirty="0"/>
              <a:t>between God and the </a:t>
            </a:r>
            <a:r>
              <a:rPr lang="en-US" dirty="0" smtClean="0"/>
              <a:t>universe</a:t>
            </a:r>
            <a:r>
              <a:rPr lang="tr-TR" dirty="0" smtClean="0"/>
              <a:t>.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not </a:t>
            </a:r>
            <a:r>
              <a:rPr lang="tr-TR" dirty="0" err="1" smtClean="0"/>
              <a:t>expect</a:t>
            </a:r>
            <a:r>
              <a:rPr lang="tr-TR" dirty="0" smtClean="0"/>
              <a:t> an </a:t>
            </a:r>
            <a:r>
              <a:rPr lang="tr-TR" dirty="0" err="1" smtClean="0"/>
              <a:t>exact</a:t>
            </a:r>
            <a:r>
              <a:rPr lang="tr-TR" dirty="0" smtClean="0"/>
              <a:t> </a:t>
            </a:r>
            <a:r>
              <a:rPr lang="tr-TR" dirty="0" err="1" smtClean="0"/>
              <a:t>similarity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Such</a:t>
            </a:r>
            <a:r>
              <a:rPr lang="tr-TR" dirty="0" smtClean="0"/>
              <a:t> a</a:t>
            </a:r>
            <a:r>
              <a:rPr lang="en-US" dirty="0" smtClean="0"/>
              <a:t> </a:t>
            </a:r>
            <a:r>
              <a:rPr lang="en-US" dirty="0" smtClean="0"/>
              <a:t>difference</a:t>
            </a:r>
            <a:r>
              <a:rPr lang="tr-TR" dirty="0" smtClean="0"/>
              <a:t> </a:t>
            </a: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not </a:t>
            </a:r>
            <a:r>
              <a:rPr lang="en-US" dirty="0" smtClean="0"/>
              <a:t>lead </a:t>
            </a:r>
            <a:r>
              <a:rPr lang="en-US" dirty="0"/>
              <a:t>us to the idea that </a:t>
            </a:r>
            <a:r>
              <a:rPr lang="en-US" dirty="0" smtClean="0"/>
              <a:t>the </a:t>
            </a:r>
            <a:r>
              <a:rPr lang="en-US" dirty="0" smtClean="0"/>
              <a:t>order</a:t>
            </a:r>
            <a:r>
              <a:rPr lang="tr-TR" dirty="0" smtClean="0"/>
              <a:t>/</a:t>
            </a:r>
            <a:r>
              <a:rPr lang="en-US" dirty="0" smtClean="0"/>
              <a:t>design </a:t>
            </a:r>
            <a:r>
              <a:rPr lang="en-US" dirty="0"/>
              <a:t>in the universe </a:t>
            </a:r>
            <a:r>
              <a:rPr lang="en-US" dirty="0" smtClean="0"/>
              <a:t>ha</a:t>
            </a:r>
            <a:r>
              <a:rPr lang="tr-TR" dirty="0" smtClean="0"/>
              <a:t>s</a:t>
            </a:r>
            <a:r>
              <a:rPr lang="en-US" dirty="0" smtClean="0"/>
              <a:t> </a:t>
            </a:r>
            <a:r>
              <a:rPr lang="en-US" dirty="0"/>
              <a:t>no </a:t>
            </a:r>
            <a:r>
              <a:rPr lang="tr-TR" dirty="0" err="1" smtClean="0"/>
              <a:t>cause</a:t>
            </a:r>
            <a:r>
              <a:rPr lang="tr-TR" dirty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, it can</a:t>
            </a:r>
            <a:r>
              <a:rPr lang="en-US" dirty="0" smtClean="0"/>
              <a:t> </a:t>
            </a:r>
            <a:r>
              <a:rPr lang="tr-TR" dirty="0" err="1" smtClean="0"/>
              <a:t>lead</a:t>
            </a:r>
            <a:r>
              <a:rPr lang="tr-TR" dirty="0" smtClean="0"/>
              <a:t> us </a:t>
            </a:r>
            <a:r>
              <a:rPr lang="tr-TR" dirty="0" err="1" smtClean="0"/>
              <a:t>to</a:t>
            </a:r>
            <a:r>
              <a:rPr lang="en-US" dirty="0" smtClean="0"/>
              <a:t> </a:t>
            </a:r>
            <a:r>
              <a:rPr lang="tr-TR" dirty="0" err="1" smtClean="0"/>
              <a:t>think</a:t>
            </a:r>
            <a:r>
              <a:rPr lang="en-US" dirty="0" smtClean="0"/>
              <a:t> </a:t>
            </a:r>
            <a:r>
              <a:rPr lang="en-US" dirty="0"/>
              <a:t>that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of </a:t>
            </a:r>
            <a:r>
              <a:rPr lang="tr-TR" dirty="0" err="1" smtClean="0"/>
              <a:t>such</a:t>
            </a:r>
            <a:r>
              <a:rPr lang="tr-TR" dirty="0" smtClean="0"/>
              <a:t> a  </a:t>
            </a:r>
            <a:r>
              <a:rPr lang="en-US" dirty="0" smtClean="0"/>
              <a:t>design </a:t>
            </a:r>
            <a:r>
              <a:rPr lang="en-US" dirty="0"/>
              <a:t>is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agency</a:t>
            </a:r>
            <a:r>
              <a:rPr lang="tr-TR" dirty="0" smtClean="0"/>
              <a:t>/ </a:t>
            </a:r>
            <a:r>
              <a:rPr lang="tr-TR" dirty="0" err="1" smtClean="0"/>
              <a:t>causation</a:t>
            </a:r>
            <a:r>
              <a:rPr lang="tr-TR" dirty="0" smtClean="0"/>
              <a:t>.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, </a:t>
            </a:r>
            <a:r>
              <a:rPr lang="tr-TR" dirty="0" err="1" smtClean="0"/>
              <a:t>one</a:t>
            </a:r>
            <a:r>
              <a:rPr lang="tr-TR" dirty="0"/>
              <a:t> </a:t>
            </a:r>
            <a:r>
              <a:rPr lang="tr-TR" dirty="0" smtClean="0"/>
              <a:t>can </a:t>
            </a:r>
            <a:r>
              <a:rPr lang="tr-TR" dirty="0" err="1" smtClean="0"/>
              <a:t>still</a:t>
            </a:r>
            <a:r>
              <a:rPr lang="tr-TR" dirty="0" smtClean="0"/>
              <a:t> </a:t>
            </a:r>
            <a:r>
              <a:rPr lang="tr-TR" dirty="0" err="1" smtClean="0"/>
              <a:t>draw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similarities</a:t>
            </a:r>
            <a:r>
              <a:rPr lang="tr-TR" dirty="0"/>
              <a:t>.</a:t>
            </a:r>
            <a:endParaRPr lang="tr-TR" dirty="0" smtClean="0"/>
          </a:p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, is an </a:t>
            </a:r>
            <a:r>
              <a:rPr lang="tr-TR" dirty="0" err="1" smtClean="0"/>
              <a:t>immaterial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perfect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it is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expect</a:t>
            </a:r>
            <a:r>
              <a:rPr lang="tr-TR" dirty="0" smtClean="0"/>
              <a:t> His </a:t>
            </a:r>
            <a:r>
              <a:rPr lang="tr-TR" dirty="0" err="1" smtClean="0"/>
              <a:t>causal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different</a:t>
            </a:r>
            <a:r>
              <a:rPr lang="tr-TR" dirty="0" smtClean="0"/>
              <a:t>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respects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however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undermine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</a:t>
            </a:r>
            <a:r>
              <a:rPr lang="tr-TR" dirty="0" smtClean="0"/>
              <a:t> </a:t>
            </a:r>
            <a:r>
              <a:rPr lang="tr-TR" dirty="0" smtClean="0"/>
              <a:t>a </a:t>
            </a:r>
            <a:r>
              <a:rPr lang="tr-TR" dirty="0" err="1" smtClean="0"/>
              <a:t>causal</a:t>
            </a:r>
            <a:r>
              <a:rPr lang="tr-TR" dirty="0" smtClean="0"/>
              <a:t> </a:t>
            </a:r>
            <a:r>
              <a:rPr lang="tr-TR" dirty="0" err="1" smtClean="0"/>
              <a:t>explanation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universe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391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Teleological </a:t>
            </a:r>
            <a:r>
              <a:rPr lang="tr-TR" b="1" dirty="0" err="1" smtClean="0"/>
              <a:t>Argument</a:t>
            </a:r>
            <a:r>
              <a:rPr lang="en-US" b="1" dirty="0" smtClean="0"/>
              <a:t> </a:t>
            </a:r>
            <a:r>
              <a:rPr lang="en-US" b="1" dirty="0"/>
              <a:t>and </a:t>
            </a:r>
            <a:r>
              <a:rPr lang="tr-TR" b="1" dirty="0" err="1" smtClean="0"/>
              <a:t>Divine</a:t>
            </a:r>
            <a:r>
              <a:rPr lang="tr-TR" b="1" dirty="0" smtClean="0"/>
              <a:t> </a:t>
            </a:r>
            <a:r>
              <a:rPr lang="tr-TR" b="1" dirty="0" err="1" smtClean="0"/>
              <a:t>Oneness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Hume </a:t>
            </a:r>
            <a:r>
              <a:rPr lang="en-US" dirty="0" smtClean="0"/>
              <a:t>argues</a:t>
            </a:r>
            <a:r>
              <a:rPr lang="tr-TR" dirty="0" smtClean="0"/>
              <a:t>:</a:t>
            </a:r>
            <a:r>
              <a:rPr lang="tr-TR" dirty="0"/>
              <a:t> </a:t>
            </a:r>
            <a:r>
              <a:rPr lang="en-US" dirty="0" smtClean="0"/>
              <a:t>Just </a:t>
            </a:r>
            <a:r>
              <a:rPr lang="en-US" dirty="0"/>
              <a:t>as it is reasonable to think that more than one person collaboratively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building</a:t>
            </a:r>
            <a:r>
              <a:rPr lang="tr-TR" dirty="0" smtClean="0"/>
              <a:t> a </a:t>
            </a:r>
            <a:r>
              <a:rPr lang="tr-TR" dirty="0" err="1" smtClean="0"/>
              <a:t>house</a:t>
            </a:r>
            <a:r>
              <a:rPr lang="en-US" dirty="0" smtClean="0"/>
              <a:t>, </a:t>
            </a:r>
            <a:r>
              <a:rPr lang="en-US" dirty="0"/>
              <a:t>it would be reasonable to think that more than one </a:t>
            </a:r>
            <a:r>
              <a:rPr lang="en-US" dirty="0" smtClean="0"/>
              <a:t>designer</a:t>
            </a:r>
            <a:r>
              <a:rPr lang="tr-TR" dirty="0" smtClean="0"/>
              <a:t> can be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tr-TR" dirty="0" err="1" smtClean="0"/>
              <a:t>order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universe.</a:t>
            </a:r>
            <a:endParaRPr lang="tr-TR" dirty="0" smtClean="0"/>
          </a:p>
          <a:p>
            <a:pPr algn="just"/>
            <a:r>
              <a:rPr lang="tr-TR" dirty="0" err="1" smtClean="0"/>
              <a:t>However</a:t>
            </a:r>
            <a:r>
              <a:rPr lang="tr-TR" dirty="0" smtClean="0"/>
              <a:t>, </a:t>
            </a:r>
            <a:r>
              <a:rPr lang="tr-TR" dirty="0" err="1"/>
              <a:t>u</a:t>
            </a:r>
            <a:r>
              <a:rPr lang="tr-TR" dirty="0" err="1" smtClean="0"/>
              <a:t>nlike</a:t>
            </a:r>
            <a:r>
              <a:rPr lang="tr-TR" dirty="0" smtClean="0"/>
              <a:t> </a:t>
            </a:r>
            <a:r>
              <a:rPr lang="tr-TR" dirty="0" err="1" smtClean="0"/>
              <a:t>finite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, t</a:t>
            </a:r>
            <a:r>
              <a:rPr lang="en-US" dirty="0" smtClean="0"/>
              <a:t>he </a:t>
            </a:r>
            <a:r>
              <a:rPr lang="en-US" dirty="0"/>
              <a:t>need for </a:t>
            </a:r>
            <a:r>
              <a:rPr lang="tr-TR" dirty="0" smtClean="0"/>
              <a:t>a </a:t>
            </a:r>
            <a:r>
              <a:rPr lang="en-US" dirty="0" smtClean="0"/>
              <a:t>mutual </a:t>
            </a:r>
            <a:r>
              <a:rPr lang="en-US" dirty="0"/>
              <a:t>assistance and </a:t>
            </a:r>
            <a:r>
              <a:rPr lang="en-US" dirty="0" smtClean="0"/>
              <a:t>cooperation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tr-TR" dirty="0" err="1" smtClean="0"/>
              <a:t>deities</a:t>
            </a:r>
            <a:r>
              <a:rPr lang="en-US" dirty="0" smtClean="0"/>
              <a:t> </a:t>
            </a:r>
            <a:r>
              <a:rPr lang="en-US" dirty="0"/>
              <a:t>is inconsistent with the concept of God. A being in need </a:t>
            </a:r>
            <a:r>
              <a:rPr lang="tr-TR" dirty="0" smtClean="0"/>
              <a:t>of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cooperation</a:t>
            </a:r>
            <a:r>
              <a:rPr lang="tr-TR" dirty="0" smtClean="0"/>
              <a:t> </a:t>
            </a:r>
            <a:r>
              <a:rPr lang="en-US" dirty="0" smtClean="0"/>
              <a:t>cannot be</a:t>
            </a:r>
            <a:r>
              <a:rPr lang="tr-TR" dirty="0" smtClean="0"/>
              <a:t> a</a:t>
            </a:r>
            <a:r>
              <a:rPr lang="en-US" dirty="0" smtClean="0"/>
              <a:t> </a:t>
            </a:r>
            <a:r>
              <a:rPr lang="tr-TR" dirty="0" err="1" smtClean="0"/>
              <a:t>proper</a:t>
            </a:r>
            <a:r>
              <a:rPr lang="tr-TR" dirty="0" smtClean="0"/>
              <a:t> </a:t>
            </a:r>
            <a:r>
              <a:rPr lang="en-US" dirty="0" smtClean="0"/>
              <a:t>God.</a:t>
            </a:r>
            <a:endParaRPr lang="tr-TR" dirty="0" smtClean="0"/>
          </a:p>
          <a:p>
            <a:pPr algn="just"/>
            <a:r>
              <a:rPr lang="tr-TR" dirty="0" err="1" smtClean="0"/>
              <a:t>Moreover</a:t>
            </a:r>
            <a:r>
              <a:rPr lang="tr-TR" dirty="0" smtClean="0"/>
              <a:t>,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of </a:t>
            </a:r>
            <a:r>
              <a:rPr lang="tr-TR" dirty="0" err="1" smtClean="0"/>
              <a:t>simplicity</a:t>
            </a:r>
            <a:r>
              <a:rPr lang="tr-TR" dirty="0" smtClean="0"/>
              <a:t> (</a:t>
            </a:r>
            <a:r>
              <a:rPr lang="tr-TR" dirty="0" err="1" smtClean="0"/>
              <a:t>Ockham’s</a:t>
            </a:r>
            <a:r>
              <a:rPr lang="tr-TR" dirty="0" smtClean="0"/>
              <a:t> </a:t>
            </a:r>
            <a:r>
              <a:rPr lang="tr-TR" dirty="0" err="1" smtClean="0"/>
              <a:t>razor</a:t>
            </a:r>
            <a:r>
              <a:rPr lang="tr-TR" dirty="0" smtClean="0"/>
              <a:t>),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is </a:t>
            </a:r>
            <a:r>
              <a:rPr lang="tr-TR" dirty="0" err="1" smtClean="0"/>
              <a:t>sufficient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explaining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postulating</a:t>
            </a:r>
            <a:r>
              <a:rPr lang="tr-TR" dirty="0" smtClean="0"/>
              <a:t> </a:t>
            </a:r>
            <a:r>
              <a:rPr lang="tr-TR" smtClean="0"/>
              <a:t>more.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33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2293</TotalTime>
  <Words>906</Words>
  <Application>Microsoft Office PowerPoint</Application>
  <PresentationFormat>Özel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PowerPoint Sunusu</vt:lpstr>
      <vt:lpstr>PowerPoint Sunusu</vt:lpstr>
      <vt:lpstr>W. Paley and Watch Analogy</vt:lpstr>
      <vt:lpstr>THE ORDER OF THE UNIVERSE and THE THEORY OF EVOLUTION</vt:lpstr>
      <vt:lpstr>M. Behe and «Irreducible Complexity»</vt:lpstr>
      <vt:lpstr>Guiding Principles of Teleological Argument</vt:lpstr>
      <vt:lpstr>Evaluation of Hume's Objections</vt:lpstr>
      <vt:lpstr>Teleological Argument and Divine Oneness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sait</cp:lastModifiedBy>
  <cp:revision>729</cp:revision>
  <dcterms:created xsi:type="dcterms:W3CDTF">2017-12-27T11:58:08Z</dcterms:created>
  <dcterms:modified xsi:type="dcterms:W3CDTF">2020-05-07T04:50:04Z</dcterms:modified>
</cp:coreProperties>
</file>