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68" d="100"/>
          <a:sy n="68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CEZA İNFAZ KURUMLARINDA İNSAN </a:t>
            </a:r>
            <a:r>
              <a:rPr lang="tr-TR" dirty="0" smtClean="0"/>
              <a:t>HAKLARI</a:t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I</a:t>
            </a:r>
          </a:p>
          <a:p>
            <a:r>
              <a:rPr lang="tr-TR" dirty="0" smtClean="0"/>
              <a:t>TEMEL </a:t>
            </a:r>
            <a:r>
              <a:rPr lang="tr-TR" dirty="0"/>
              <a:t>KAVRAMLAR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4400" dirty="0"/>
              <a:t>İnsan haklarının öznesi özgür “birey”dir.</a:t>
            </a:r>
          </a:p>
          <a:p>
            <a:pPr algn="just">
              <a:buNone/>
            </a:pPr>
            <a:endParaRPr lang="tr-TR" altLang="tr-TR" sz="4400" dirty="0">
              <a:solidFill>
                <a:srgbClr val="FF0000"/>
              </a:solidFill>
            </a:endParaRPr>
          </a:p>
          <a:p>
            <a:pPr algn="just"/>
            <a:r>
              <a:rPr lang="tr-TR" altLang="tr-TR" dirty="0">
                <a:solidFill>
                  <a:srgbClr val="FF0000"/>
                </a:solidFill>
              </a:rPr>
              <a:t>Birey</a:t>
            </a:r>
            <a:r>
              <a:rPr lang="tr-TR" altLang="tr-TR" dirty="0"/>
              <a:t>: Onur ve saygınlık sahibi, akıl ve vicdani yeteneklerle donatılmış, ahlaki seçim yapabilen, özgür iradesine göre serbestçe davranabilen “özgür insan”dır. Bu niteliklerin her insanda bulunduğu varsayılır. (İHEB m.1)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Bireysellik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16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4000" dirty="0"/>
              <a:t>İnsan haklarına </a:t>
            </a:r>
            <a:r>
              <a:rPr lang="tr-TR" altLang="tr-TR" sz="4000" dirty="0" smtClean="0"/>
              <a:t>dokunulamaz (insan haklarının keyfi müdahalelere kapalı olması). </a:t>
            </a:r>
            <a:endParaRPr lang="tr-TR" altLang="tr-TR" sz="4000" dirty="0"/>
          </a:p>
          <a:p>
            <a:pPr algn="just"/>
            <a:endParaRPr lang="tr-TR" altLang="tr-TR" dirty="0"/>
          </a:p>
          <a:p>
            <a:pPr algn="just"/>
            <a:endParaRPr lang="tr-TR" altLang="tr-TR" dirty="0"/>
          </a:p>
          <a:p>
            <a:pPr algn="just"/>
            <a:r>
              <a:rPr lang="tr-TR" altLang="tr-TR" sz="2800" dirty="0"/>
              <a:t>Çünkü birey, bu haklara </a:t>
            </a:r>
            <a:r>
              <a:rPr lang="tr-TR" altLang="tr-TR" sz="2800" u="sng" dirty="0"/>
              <a:t>devletten önce </a:t>
            </a:r>
            <a:r>
              <a:rPr lang="tr-TR" altLang="tr-TR" sz="2800" dirty="0"/>
              <a:t>sahipti; bu nedenle devlet kendini önceleyen bu haklara dokunamaz.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/>
              <a:t>3-Dokunulmazlık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04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Yine de insan haklarına yasalarda öngörülen koşul ve kapsamda müdahale edilebilir. (çekirdek öze dokunmama şartıyla)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Bunlar meşru müdahalelerdir, bu nedenle de dokunulmazlık niteliği kapsamında değerlendirilemez.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426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İnsan </a:t>
            </a:r>
            <a:r>
              <a:rPr lang="tr-TR" dirty="0" smtClean="0"/>
              <a:t>haklarının </a:t>
            </a:r>
            <a:r>
              <a:rPr lang="tr-TR" dirty="0"/>
              <a:t>mutlaklık özelliğinin en temel görünümü: </a:t>
            </a:r>
            <a:r>
              <a:rPr lang="tr-TR" dirty="0" smtClean="0"/>
              <a:t>Bu hakların;</a:t>
            </a:r>
          </a:p>
          <a:p>
            <a:pPr lvl="1" algn="just"/>
            <a:r>
              <a:rPr lang="tr-TR" dirty="0"/>
              <a:t>varlığı herhangi bir şarta bağlanan </a:t>
            </a:r>
            <a:r>
              <a:rPr lang="tr-TR" dirty="0" smtClean="0"/>
              <a:t>haklar olmadığı,</a:t>
            </a:r>
          </a:p>
          <a:p>
            <a:pPr lvl="1" algn="just"/>
            <a:r>
              <a:rPr lang="tr-TR" dirty="0"/>
              <a:t>varlıklarının herhangi bir nedenle inkâr </a:t>
            </a:r>
            <a:r>
              <a:rPr lang="tr-TR" dirty="0" smtClean="0"/>
              <a:t>edilemeyeceği,</a:t>
            </a:r>
          </a:p>
          <a:p>
            <a:pPr lvl="1"/>
            <a:r>
              <a:rPr lang="tr-TR" dirty="0" smtClean="0"/>
              <a:t>hiçbir koşulda geçersiz kılınamayacağıdır.</a:t>
            </a:r>
          </a:p>
          <a:p>
            <a:pPr algn="just"/>
            <a:r>
              <a:rPr lang="tr-TR" dirty="0" smtClean="0"/>
              <a:t>İnsan </a:t>
            </a:r>
            <a:r>
              <a:rPr lang="tr-TR" dirty="0"/>
              <a:t>hakları, </a:t>
            </a:r>
            <a:r>
              <a:rPr lang="tr-TR" dirty="0" smtClean="0"/>
              <a:t>özellikle </a:t>
            </a:r>
            <a:r>
              <a:rPr lang="tr-TR" dirty="0"/>
              <a:t>özel hukukta karşımıza çıkan ve bir borcun ya da edimin karşılığı olarak kişilere tanınan </a:t>
            </a:r>
            <a:r>
              <a:rPr lang="tr-TR" dirty="0" smtClean="0"/>
              <a:t>haklardan farklıdırlar (sınırsız değildirler </a:t>
            </a:r>
            <a:r>
              <a:rPr lang="tr-TR" dirty="0"/>
              <a:t>ve meşru sınırlamalara konu olmaları her zaman </a:t>
            </a:r>
            <a:r>
              <a:rPr lang="tr-TR" dirty="0" smtClean="0"/>
              <a:t>mümkündür).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4-Mutlaklık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158276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 başkasına devredilemez ve bu haklardan vazgeçilemez.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Çünkü bu haklar, insanın kişiliğine sıkı sıkıya bağlı haklardır.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err="1" smtClean="0"/>
              <a:t>Devredilmezlik</a:t>
            </a:r>
            <a:r>
              <a:rPr lang="tr-TR" dirty="0" smtClean="0"/>
              <a:t> </a:t>
            </a:r>
            <a:r>
              <a:rPr lang="tr-TR" dirty="0"/>
              <a:t>ve Vazgeçilmezlik</a:t>
            </a:r>
          </a:p>
        </p:txBody>
      </p:sp>
    </p:spTree>
    <p:extLst>
      <p:ext uri="{BB962C8B-B14F-4D97-AF65-F5344CB8AC3E}">
        <p14:creationId xmlns:p14="http://schemas.microsoft.com/office/powerpoint/2010/main" val="34964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Özel hukukta kişilerin birtakım hak ve özgürlüklerinden vazgeçmesi ya da bir başkasına devretmesi söz konusu olabilir.</a:t>
            </a:r>
          </a:p>
          <a:p>
            <a:pPr algn="just"/>
            <a:r>
              <a:rPr lang="tr-TR" altLang="tr-TR" sz="2800" dirty="0"/>
              <a:t>Ancak insan hakları söz konusu olduğunda bu hiçbir biçimde mümkün değildir.</a:t>
            </a:r>
          </a:p>
          <a:p>
            <a:pPr algn="just"/>
            <a:r>
              <a:rPr lang="tr-TR" altLang="tr-TR" sz="2800" dirty="0"/>
              <a:t>Örneğin, kişinin oy kullanma hakkını başkasına devretmesi, ya da köle olmayı kabul etmesi insan haklarının doğasına aykırıdır.</a:t>
            </a:r>
          </a:p>
          <a:p>
            <a:r>
              <a:rPr lang="tr-TR" altLang="tr-TR" sz="2800" dirty="0">
                <a:solidFill>
                  <a:srgbClr val="FF0000"/>
                </a:solidFill>
              </a:rPr>
              <a:t>Vazgeçilmezlik, mutlaktır</a:t>
            </a:r>
            <a:r>
              <a:rPr lang="tr-TR" altLang="tr-TR" sz="2800" dirty="0"/>
              <a:t>; istisnası yoktur.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sz="5400" dirty="0"/>
              <a:t>Devredilmezlik ve Vazgeçilmezlik</a:t>
            </a:r>
            <a:r>
              <a:rPr lang="tr-TR" altLang="tr-TR" sz="4800" dirty="0">
                <a:latin typeface="Arial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972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Üstünlük, normlar (kurallar) hiyerarşisinde üstte olmayı, yani alt düzeydeki hukuk kurallarının üstte yer alana uygun olma zorunluluğunu ifade eder.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32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İnsan haklarının üstünlüğü, </a:t>
            </a:r>
            <a:r>
              <a:rPr lang="tr-TR" altLang="tr-TR" sz="3200" dirty="0">
                <a:solidFill>
                  <a:srgbClr val="FF3300"/>
                </a:solidFill>
              </a:rPr>
              <a:t>hukuk düzeninin insan haklarıyla uyumlu olması</a:t>
            </a:r>
            <a:r>
              <a:rPr lang="tr-TR" altLang="tr-TR" sz="3200" dirty="0">
                <a:solidFill>
                  <a:prstClr val="black"/>
                </a:solidFill>
              </a:rPr>
              <a:t> anlamına gelir.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İnsan </a:t>
            </a:r>
            <a:r>
              <a:rPr lang="tr-TR" altLang="tr-TR" dirty="0"/>
              <a:t>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445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altLang="tr-TR" sz="2800" dirty="0" smtClean="0"/>
              <a:t>İnsan haklarının üstünlüğü ilkesi gereği, </a:t>
            </a:r>
            <a:r>
              <a:rPr lang="tr-TR" altLang="tr-TR" sz="2800" u="sng" dirty="0" smtClean="0"/>
              <a:t>hukuk düzeni içinde insan haklarına aykırılıkların giderilmesi </a:t>
            </a:r>
            <a:r>
              <a:rPr lang="tr-TR" altLang="tr-TR" sz="2800" dirty="0" smtClean="0"/>
              <a:t>ve uygunluğun sağlanması gerekir. </a:t>
            </a:r>
            <a:r>
              <a:rPr lang="tr-TR" altLang="tr-TR" sz="2800" dirty="0"/>
              <a:t>Bu, denetim yoluyla sağlanır (yargısal ya da yargı dışı yollarla</a:t>
            </a:r>
            <a:r>
              <a:rPr lang="tr-TR" altLang="tr-TR" sz="2800" dirty="0" smtClean="0"/>
              <a:t>). Ör</a:t>
            </a:r>
            <a:r>
              <a:rPr lang="tr-TR" altLang="tr-TR" sz="2800" dirty="0"/>
              <a:t>: Ay. m.90 /5</a:t>
            </a:r>
          </a:p>
          <a:p>
            <a:pPr algn="just"/>
            <a:endParaRPr lang="tr-TR" altLang="tr-TR" sz="2800" dirty="0" smtClean="0"/>
          </a:p>
          <a:p>
            <a:pPr algn="just"/>
            <a:r>
              <a:rPr lang="tr-TR" altLang="tr-TR" sz="2800" dirty="0" smtClean="0"/>
              <a:t>1961 </a:t>
            </a:r>
            <a:r>
              <a:rPr lang="tr-TR" altLang="tr-TR" sz="2800" dirty="0"/>
              <a:t>Anayasası’nda kendine yer bulan “insan </a:t>
            </a:r>
            <a:r>
              <a:rPr lang="tr-TR" altLang="tr-TR" sz="2800" dirty="0" smtClean="0"/>
              <a:t>haklarına </a:t>
            </a:r>
            <a:r>
              <a:rPr lang="tr-TR" altLang="tr-TR" sz="2800" dirty="0"/>
              <a:t>dayalı” devlet, ya da 1982 Anayasası’ndaki “insan haklarına saygılı” devlet </a:t>
            </a:r>
            <a:r>
              <a:rPr lang="tr-TR" altLang="tr-TR" sz="2800" dirty="0" smtClean="0"/>
              <a:t>ifadeleri bu ilkeyi vurgulamaktadır.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397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Özgürlük</a:t>
            </a:r>
          </a:p>
          <a:p>
            <a:r>
              <a:rPr lang="tr-TR" sz="4000" dirty="0" smtClean="0"/>
              <a:t>Hak</a:t>
            </a:r>
          </a:p>
          <a:p>
            <a:r>
              <a:rPr lang="tr-TR" sz="4000" dirty="0" smtClean="0"/>
              <a:t>Ödev</a:t>
            </a:r>
          </a:p>
          <a:p>
            <a:r>
              <a:rPr lang="tr-TR" sz="4000" dirty="0" smtClean="0"/>
              <a:t>Kamu Özgürlükleri (Kamu Hürriyetleri)</a:t>
            </a:r>
            <a:endParaRPr lang="tr-TR" sz="40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İNSAN HAKLARIYLA İLİŞKİLİ DİĞER KAVRAMLAR</a:t>
            </a:r>
          </a:p>
        </p:txBody>
      </p:sp>
    </p:spTree>
    <p:extLst>
      <p:ext uri="{BB962C8B-B14F-4D97-AF65-F5344CB8AC3E}">
        <p14:creationId xmlns:p14="http://schemas.microsoft.com/office/powerpoint/2010/main" val="55162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Özgürlüğün tanımlandığı ilk belge, </a:t>
            </a:r>
            <a:r>
              <a:rPr lang="tr-TR" b="1" dirty="0"/>
              <a:t>Fransız İnsan ve Yurttaş Hakları Bildirisi’</a:t>
            </a:r>
            <a:r>
              <a:rPr lang="tr-TR" dirty="0"/>
              <a:t>dir</a:t>
            </a:r>
            <a:r>
              <a:rPr lang="tr-TR" dirty="0" smtClean="0"/>
              <a:t>. </a:t>
            </a:r>
          </a:p>
          <a:p>
            <a:pPr lvl="1" algn="just"/>
            <a:r>
              <a:rPr lang="tr-TR" dirty="0" smtClean="0"/>
              <a:t>Buna göre </a:t>
            </a:r>
            <a:r>
              <a:rPr lang="tr-TR" dirty="0"/>
              <a:t>“Özgürlük, başkasına zarar vermeyen her şeyi yapabilme gücüdür; bundan dolayı da her </a:t>
            </a:r>
            <a:r>
              <a:rPr lang="tr-TR" dirty="0" smtClean="0"/>
              <a:t>insanın </a:t>
            </a:r>
            <a:r>
              <a:rPr lang="tr-TR" dirty="0"/>
              <a:t>doğal haklarının kullanılmasının sınırı; toplumun diğer üyelerine aynı haktan yararlanmayı </a:t>
            </a:r>
            <a:r>
              <a:rPr lang="tr-TR" dirty="0" smtClean="0"/>
              <a:t> sağlayan </a:t>
            </a:r>
            <a:r>
              <a:rPr lang="tr-TR" dirty="0"/>
              <a:t>sınırdır; bu sınırlar ancak yasa ile belirtilebilir. Yasa ise ancak toplum için zararlı olan </a:t>
            </a:r>
            <a:r>
              <a:rPr lang="tr-TR" dirty="0" smtClean="0"/>
              <a:t>eylemleri </a:t>
            </a:r>
            <a:r>
              <a:rPr lang="tr-TR" dirty="0"/>
              <a:t>yasaklayabilir.” </a:t>
            </a:r>
            <a:endParaRPr lang="tr-TR" dirty="0" smtClean="0"/>
          </a:p>
          <a:p>
            <a:pPr algn="just"/>
            <a:r>
              <a:rPr lang="tr-TR" dirty="0" smtClean="0"/>
              <a:t>Özgürlüğün </a:t>
            </a:r>
            <a:r>
              <a:rPr lang="tr-TR" dirty="0"/>
              <a:t>kişi bakımından somutlaşması da tümüyle toplum düzeniyle </a:t>
            </a:r>
            <a:r>
              <a:rPr lang="tr-TR" dirty="0" smtClean="0"/>
              <a:t>ilgilidir. Buradan hareketle pek çok hukukçu özgürlüğü felsefi olarak tartışmaktan kaçınarak, özgürlüğü «hak» olarak tanımlamışlardır.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Özgürlük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48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İnsan hakları, insanların başkaca bir neden aranmaksızın, </a:t>
            </a:r>
            <a:r>
              <a:rPr lang="tr-TR" sz="2800" dirty="0">
                <a:solidFill>
                  <a:srgbClr val="FF0000"/>
                </a:solidFill>
              </a:rPr>
              <a:t>yalnızca insan oldukları için </a:t>
            </a:r>
            <a:r>
              <a:rPr lang="tr-TR" sz="2800" dirty="0" smtClean="0"/>
              <a:t>ve doğumlarından </a:t>
            </a:r>
            <a:r>
              <a:rPr lang="tr-TR" sz="2800" dirty="0"/>
              <a:t>itibaren sahip oldukları; dokunulmaz, devredilmez ve vazgeçilmez haklardır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/>
              <a:t>İnsan, ancak devletten, içinde yaşadığı toplumdan ve tek tek diğer insanlardan bağımsız ve onlarla </a:t>
            </a:r>
            <a:r>
              <a:rPr lang="tr-TR" sz="2800" dirty="0" smtClean="0"/>
              <a:t>eşit </a:t>
            </a:r>
            <a:r>
              <a:rPr lang="tr-TR" sz="2800" dirty="0"/>
              <a:t>olarak ele alınan bir “</a:t>
            </a:r>
            <a:r>
              <a:rPr lang="tr-TR" sz="2800" dirty="0">
                <a:solidFill>
                  <a:srgbClr val="FF0000"/>
                </a:solidFill>
              </a:rPr>
              <a:t>birey</a:t>
            </a:r>
            <a:r>
              <a:rPr lang="tr-TR" sz="2800" dirty="0"/>
              <a:t>” olarak anlaşıldığı takdirde adına “insan hakları” denilen haklara </a:t>
            </a:r>
            <a:r>
              <a:rPr lang="tr-TR" sz="2800" dirty="0" smtClean="0"/>
              <a:t>sahip </a:t>
            </a:r>
            <a:r>
              <a:rPr lang="tr-TR" sz="2800" dirty="0"/>
              <a:t>olabilir ve olabilmiştir. </a:t>
            </a:r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Hakları: 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7111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Hukuk </a:t>
            </a:r>
            <a:r>
              <a:rPr lang="tr-TR" dirty="0"/>
              <a:t>tarafından </a:t>
            </a:r>
            <a:r>
              <a:rPr lang="tr-TR" dirty="0" smtClean="0"/>
              <a:t>(hukuk düzenince) tanınan yetkidir.</a:t>
            </a:r>
          </a:p>
          <a:p>
            <a:r>
              <a:rPr lang="tr-TR" sz="4000" dirty="0" smtClean="0">
                <a:solidFill>
                  <a:srgbClr val="FF0000"/>
                </a:solidFill>
              </a:rPr>
              <a:t>Hak = Yasal Yetki</a:t>
            </a:r>
          </a:p>
          <a:p>
            <a:pPr algn="just"/>
            <a:r>
              <a:rPr lang="tr-TR" dirty="0" smtClean="0"/>
              <a:t>Bir </a:t>
            </a:r>
            <a:r>
              <a:rPr lang="tr-TR" dirty="0"/>
              <a:t>hak olan özgürlük de, hukuk düzenince tanınan bir yetkidir. Ancak özgürlük öyle bir haktır ki, onu sınırlamak mümkün olsa da, yok etmek </a:t>
            </a:r>
            <a:r>
              <a:rPr lang="tr-TR" dirty="0" smtClean="0"/>
              <a:t>olanaksızdır.</a:t>
            </a:r>
          </a:p>
          <a:p>
            <a:pPr algn="just"/>
            <a:r>
              <a:rPr lang="tr-TR" sz="4000" dirty="0" smtClean="0">
                <a:solidFill>
                  <a:srgbClr val="FF0000"/>
                </a:solidFill>
              </a:rPr>
              <a:t>İnsan Hakları ≠ Yasal Yetki</a:t>
            </a:r>
          </a:p>
          <a:p>
            <a:pPr algn="just"/>
            <a:r>
              <a:rPr lang="tr-TR" dirty="0"/>
              <a:t>Çünkü bir hakkın insan hakkı olarak nitelendirilebilmesi için</a:t>
            </a:r>
            <a:r>
              <a:rPr lang="tr-TR" dirty="0" smtClean="0"/>
              <a:t>, </a:t>
            </a:r>
            <a:r>
              <a:rPr lang="tr-TR" dirty="0"/>
              <a:t>yasa tarafından tanınmış </a:t>
            </a:r>
            <a:r>
              <a:rPr lang="tr-TR" dirty="0" smtClean="0"/>
              <a:t>olması gerekmez. İnsan hakları ideali simgeler.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Hak Kavramı</a:t>
            </a:r>
          </a:p>
        </p:txBody>
      </p:sp>
    </p:spTree>
    <p:extLst>
      <p:ext uri="{BB962C8B-B14F-4D97-AF65-F5344CB8AC3E}">
        <p14:creationId xmlns:p14="http://schemas.microsoft.com/office/powerpoint/2010/main" val="4035687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/>
              <a:t>İnsanlar, haklarının yanında bazı ödevlere de sahip olabilirler. Haklar sınırsız değildir.</a:t>
            </a:r>
          </a:p>
          <a:p>
            <a:pPr algn="just"/>
            <a:r>
              <a:rPr lang="tr-TR" altLang="tr-TR" dirty="0"/>
              <a:t>İHEB m. 29: “Herkesin, kişiliğinin özgürce ve tam gelişmesine olanak veren topluma karşı ödevleri vardır”.</a:t>
            </a:r>
          </a:p>
          <a:p>
            <a:pPr algn="just"/>
            <a:r>
              <a:rPr lang="tr-TR" altLang="tr-TR" dirty="0"/>
              <a:t>Ancak: </a:t>
            </a:r>
            <a:r>
              <a:rPr lang="tr-TR" altLang="tr-TR" u="sng" dirty="0"/>
              <a:t>İnsan hakları, bir ödev karşılığı verilmez</a:t>
            </a:r>
            <a:r>
              <a:rPr lang="tr-TR" altLang="tr-TR" dirty="0"/>
              <a:t>, insanlar sırf insan oldukları için insan haklarına sahiptirler. Hak-ödev dengesi iyi kurulmalıdır; hakları kullanılmaz hale getiren ödevler getirilmemelidir (hakkın özüne müdahale olur aksi taktirde).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Ödev </a:t>
            </a:r>
            <a:r>
              <a:rPr lang="tr-TR" altLang="tr-TR" dirty="0" smtClean="0"/>
              <a:t>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640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İnsan haklarının pozitif hukuka taşınmış olan </a:t>
            </a:r>
            <a:r>
              <a:rPr lang="tr-TR" altLang="tr-TR" dirty="0" smtClean="0"/>
              <a:t>kısmıdır. </a:t>
            </a:r>
            <a:r>
              <a:rPr lang="tr-TR" altLang="tr-TR" dirty="0"/>
              <a:t>Kamu gücü tarafından tanınan ve koruma altına alınan haklar.</a:t>
            </a:r>
          </a:p>
          <a:p>
            <a:r>
              <a:rPr lang="tr-TR" altLang="tr-TR" dirty="0"/>
              <a:t>Ör: 1982 Anayasası’nı açtığımız zaman okuduğumuz haklar bunlardır.</a:t>
            </a:r>
          </a:p>
          <a:p>
            <a:r>
              <a:rPr lang="tr-TR" altLang="tr-TR" dirty="0"/>
              <a:t>Temel haklar ve özgürlükler olarak da adlandırılırlar.</a:t>
            </a:r>
          </a:p>
          <a:p>
            <a:r>
              <a:rPr lang="tr-TR" altLang="tr-TR" dirty="0"/>
              <a:t>Kısaca: İnsan hakları denen idealin hukuka yansıyan, gerçeleşen kısmıdır.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Kamu Özgürlükleri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17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4000" dirty="0"/>
              <a:t>Pozitif hukuk tarafından </a:t>
            </a:r>
            <a:r>
              <a:rPr lang="tr-TR" altLang="tr-TR" sz="4000" dirty="0">
                <a:solidFill>
                  <a:srgbClr val="FF0000"/>
                </a:solidFill>
              </a:rPr>
              <a:t>tanınmış olsun ya da olmasın</a:t>
            </a:r>
            <a:r>
              <a:rPr lang="tr-TR" altLang="tr-TR" sz="4000" dirty="0"/>
              <a:t>, </a:t>
            </a:r>
            <a:r>
              <a:rPr lang="tr-TR" altLang="tr-TR" sz="4000" u="sng" dirty="0"/>
              <a:t>belli bir tarihsel aşamada</a:t>
            </a:r>
            <a:r>
              <a:rPr lang="tr-TR" altLang="tr-TR" sz="4000" dirty="0"/>
              <a:t> insanların sahip olmaları gerekli sayılan bütün hak ve </a:t>
            </a:r>
            <a:r>
              <a:rPr lang="tr-TR" altLang="tr-TR" sz="4000" dirty="0" smtClean="0"/>
              <a:t>özgürlükleri ifade eder.</a:t>
            </a:r>
            <a:endParaRPr lang="tr-TR" altLang="tr-TR" sz="40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Hakları: Bir Tanım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32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“İnsan hakları” deyimi, </a:t>
            </a:r>
            <a:r>
              <a:rPr lang="tr-TR" dirty="0" smtClean="0"/>
              <a:t>dersimiz bağlamında ele alınacak olan diğer </a:t>
            </a:r>
            <a:r>
              <a:rPr lang="tr-TR" dirty="0"/>
              <a:t>kavramlarla karşılaştırıldığında en geniş </a:t>
            </a:r>
            <a:r>
              <a:rPr lang="tr-TR" dirty="0" smtClean="0"/>
              <a:t>anlama </a:t>
            </a:r>
            <a:r>
              <a:rPr lang="tr-TR" dirty="0"/>
              <a:t>sahip olanıdır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İnsan hakları, </a:t>
            </a:r>
            <a:r>
              <a:rPr lang="tr-TR" b="1" dirty="0"/>
              <a:t>ideal bir haklar listesini </a:t>
            </a:r>
            <a:r>
              <a:rPr lang="tr-TR" dirty="0"/>
              <a:t>ifade eder; bir başka anlatımla insan </a:t>
            </a:r>
            <a:r>
              <a:rPr lang="tr-TR" dirty="0" smtClean="0"/>
              <a:t>hakları </a:t>
            </a:r>
            <a:r>
              <a:rPr lang="tr-TR" dirty="0"/>
              <a:t>dendiğinde daha çok “olması gereken” alanında kalan ya da sadece platonik bildirilere geçen </a:t>
            </a:r>
            <a:r>
              <a:rPr lang="tr-TR" dirty="0" smtClean="0"/>
              <a:t>bir </a:t>
            </a:r>
            <a:r>
              <a:rPr lang="tr-TR" dirty="0"/>
              <a:t>“ulaşılacak hedefler programı” akla gelir. </a:t>
            </a:r>
            <a:endParaRPr lang="tr-TR" dirty="0" smtClean="0"/>
          </a:p>
          <a:p>
            <a:pPr algn="just"/>
            <a:r>
              <a:rPr lang="tr-TR" dirty="0"/>
              <a:t>Hukuksal düzenlemeye kavuşan hakların ise, her </a:t>
            </a:r>
            <a:r>
              <a:rPr lang="tr-TR" dirty="0" smtClean="0"/>
              <a:t> zaman </a:t>
            </a:r>
            <a:r>
              <a:rPr lang="tr-TR" dirty="0"/>
              <a:t>bu ideali karşıladığı söylenemez; hatta pek çok durumda, pozitif düzenlemelerin, belli bir </a:t>
            </a:r>
            <a:r>
              <a:rPr lang="tr-TR" dirty="0" smtClean="0"/>
              <a:t>insan </a:t>
            </a:r>
            <a:r>
              <a:rPr lang="tr-TR" dirty="0"/>
              <a:t>hakkını daralttığı, kısıtladığı, hatta anlamsızlaştırdığı da görülmektedir.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50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İnsan hakları kavramının izlerine </a:t>
            </a:r>
            <a:r>
              <a:rPr lang="tr-TR" altLang="tr-TR" sz="2800" dirty="0">
                <a:solidFill>
                  <a:srgbClr val="FF0000"/>
                </a:solidFill>
              </a:rPr>
              <a:t>Antik Yunan’da</a:t>
            </a:r>
            <a:r>
              <a:rPr lang="tr-TR" altLang="tr-TR" sz="2800" dirty="0"/>
              <a:t> ve </a:t>
            </a:r>
            <a:r>
              <a:rPr lang="tr-TR" altLang="tr-TR" sz="2800" dirty="0">
                <a:solidFill>
                  <a:srgbClr val="FF0000"/>
                </a:solidFill>
              </a:rPr>
              <a:t>Ortaçağ’da</a:t>
            </a:r>
            <a:r>
              <a:rPr lang="tr-TR" altLang="tr-TR" sz="2800" dirty="0"/>
              <a:t> Magna Carta gibi belgelerde rastlansa da, sistemli bir insan hakları öğretisinden bu dönemde söz edilemez.</a:t>
            </a:r>
          </a:p>
          <a:p>
            <a:pPr algn="just"/>
            <a:r>
              <a:rPr lang="tr-TR" altLang="tr-TR" dirty="0"/>
              <a:t>Antikçağ’da Yunan sitelerinde demokrasi uygulamaları ve </a:t>
            </a:r>
            <a:r>
              <a:rPr lang="tr-TR" altLang="tr-TR" dirty="0">
                <a:solidFill>
                  <a:srgbClr val="FF0000"/>
                </a:solidFill>
              </a:rPr>
              <a:t>yalnızca özgür erkek yurttaşlara </a:t>
            </a:r>
            <a:r>
              <a:rPr lang="tr-TR" altLang="tr-TR" dirty="0"/>
              <a:t>tanınan siyasi yetkiler</a:t>
            </a:r>
          </a:p>
          <a:p>
            <a:r>
              <a:rPr lang="tr-TR" altLang="tr-TR" dirty="0"/>
              <a:t>Magna Carta (1215 tarihli İngiliz belgesi)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43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Batı Avrupa’da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srgbClr val="FF0000"/>
                </a:solidFill>
              </a:rPr>
              <a:t>Modern devletin </a:t>
            </a:r>
            <a:r>
              <a:rPr lang="tr-TR" altLang="tr-TR" sz="2300" dirty="0">
                <a:solidFill>
                  <a:prstClr val="black"/>
                </a:solidFill>
              </a:rPr>
              <a:t>ortaya çıkışına bağlı olarak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Liberalizmin ekonomik ve siyasal alanda hakim olması sonucunda gerçekleşmiştir</a:t>
            </a:r>
            <a:r>
              <a:rPr lang="tr-TR" altLang="tr-TR" sz="2300" dirty="0" smtClean="0">
                <a:solidFill>
                  <a:prstClr val="black"/>
                </a:solidFill>
              </a:rPr>
              <a:t>.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Hak taleplerin </a:t>
            </a:r>
            <a:r>
              <a:rPr lang="tr-TR" altLang="tr-TR" sz="2300" dirty="0">
                <a:solidFill>
                  <a:prstClr val="black"/>
                </a:solidFill>
              </a:rPr>
              <a:t>“insan hakları” adı altında ilk kez </a:t>
            </a:r>
            <a:r>
              <a:rPr lang="tr-TR" altLang="tr-TR" sz="2300" dirty="0" smtClean="0">
                <a:solidFill>
                  <a:prstClr val="black"/>
                </a:solidFill>
              </a:rPr>
              <a:t>sistematik </a:t>
            </a:r>
            <a:r>
              <a:rPr lang="tr-TR" altLang="tr-TR" sz="2300" dirty="0">
                <a:solidFill>
                  <a:prstClr val="black"/>
                </a:solidFill>
              </a:rPr>
              <a:t>bir yapı kazanmaları, tarihsel açıdan 18. yüzyıldaki burjuva devrimlerine rastlar. </a:t>
            </a:r>
            <a:endParaRPr lang="tr-TR" altLang="tr-TR" sz="2300" dirty="0" smtClean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Bu  tarih </a:t>
            </a:r>
            <a:r>
              <a:rPr lang="tr-TR" altLang="tr-TR" sz="2300" dirty="0">
                <a:solidFill>
                  <a:prstClr val="black"/>
                </a:solidFill>
              </a:rPr>
              <a:t>aynı zamanda</a:t>
            </a:r>
            <a:r>
              <a:rPr lang="tr-TR" altLang="tr-TR" sz="2300" dirty="0" smtClean="0">
                <a:solidFill>
                  <a:prstClr val="black"/>
                </a:solidFill>
              </a:rPr>
              <a:t> </a:t>
            </a:r>
            <a:r>
              <a:rPr lang="tr-TR" altLang="tr-TR" sz="2300" dirty="0">
                <a:solidFill>
                  <a:prstClr val="black"/>
                </a:solidFill>
              </a:rPr>
              <a:t>insan haklarının pozitif hukuka konu olma macerasının da başlangıç </a:t>
            </a:r>
            <a:r>
              <a:rPr lang="tr-TR" altLang="tr-TR" sz="2300" dirty="0" smtClean="0">
                <a:solidFill>
                  <a:prstClr val="black"/>
                </a:solidFill>
              </a:rPr>
              <a:t>tarihidir. (18</a:t>
            </a:r>
            <a:r>
              <a:rPr lang="tr-TR" altLang="tr-TR" sz="2300" dirty="0">
                <a:solidFill>
                  <a:prstClr val="black"/>
                </a:solidFill>
              </a:rPr>
              <a:t>. yüzyıl belgeleri; 1776 Virginia Anayasasının başındaki Haklar Bildirisi ile 1789 </a:t>
            </a:r>
            <a:r>
              <a:rPr lang="tr-TR" altLang="tr-TR" sz="2300" dirty="0" smtClean="0">
                <a:solidFill>
                  <a:prstClr val="black"/>
                </a:solidFill>
              </a:rPr>
              <a:t>Fransız </a:t>
            </a:r>
            <a:r>
              <a:rPr lang="tr-TR" altLang="tr-TR" sz="2300" dirty="0">
                <a:solidFill>
                  <a:prstClr val="black"/>
                </a:solidFill>
              </a:rPr>
              <a:t>İnsan ve </a:t>
            </a:r>
            <a:r>
              <a:rPr lang="tr-TR" altLang="tr-TR" sz="2300" dirty="0" smtClean="0">
                <a:solidFill>
                  <a:prstClr val="black"/>
                </a:solidFill>
              </a:rPr>
              <a:t>Yurttaş </a:t>
            </a:r>
            <a:r>
              <a:rPr lang="tr-TR" altLang="tr-TR" sz="2300" dirty="0">
                <a:solidFill>
                  <a:prstClr val="black"/>
                </a:solidFill>
              </a:rPr>
              <a:t>hakları bildirisi</a:t>
            </a:r>
            <a:r>
              <a:rPr lang="tr-TR" altLang="tr-TR" sz="2300" dirty="0" smtClean="0">
                <a:solidFill>
                  <a:prstClr val="black"/>
                </a:solidFill>
              </a:rPr>
              <a:t>)</a:t>
            </a:r>
            <a:endParaRPr lang="tr-TR" altLang="tr-TR" sz="2300" dirty="0">
              <a:solidFill>
                <a:prstClr val="black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/>
              <a:t>İnsan Haklarının Sistemli Biçimde Ortaya Çıkışı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28985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hakları, pozitif hukukla temasa girmeden önce, hak talebi ve </a:t>
            </a:r>
            <a:r>
              <a:rPr lang="tr-TR" dirty="0" smtClean="0"/>
              <a:t>mücadelesiyle </a:t>
            </a:r>
            <a:r>
              <a:rPr lang="tr-TR" dirty="0"/>
              <a:t>belirlenen bir “hukuk öncesi oluşum” </a:t>
            </a:r>
            <a:r>
              <a:rPr lang="tr-TR" dirty="0" smtClean="0"/>
              <a:t>sürecinden geçmiştir</a:t>
            </a:r>
            <a:r>
              <a:rPr lang="tr-TR" dirty="0"/>
              <a:t>. </a:t>
            </a:r>
            <a:r>
              <a:rPr lang="tr-TR" dirty="0" smtClean="0"/>
              <a:t>(Norm </a:t>
            </a:r>
            <a:r>
              <a:rPr lang="tr-TR" dirty="0"/>
              <a:t>öncesi </a:t>
            </a:r>
            <a:r>
              <a:rPr lang="tr-TR" dirty="0" smtClean="0"/>
              <a:t>durumdan </a:t>
            </a:r>
            <a:r>
              <a:rPr lang="tr-TR" dirty="0"/>
              <a:t>norm aşamasına </a:t>
            </a:r>
            <a:r>
              <a:rPr lang="tr-TR" dirty="0" smtClean="0"/>
              <a:t>geçiş süreci):</a:t>
            </a:r>
          </a:p>
          <a:p>
            <a:pPr lvl="1" algn="just"/>
            <a:r>
              <a:rPr lang="tr-TR" dirty="0"/>
              <a:t>Haksızlık uygulaması (toplumsal çelişki) </a:t>
            </a:r>
          </a:p>
          <a:p>
            <a:pPr lvl="1" algn="just"/>
            <a:r>
              <a:rPr lang="tr-TR" dirty="0"/>
              <a:t>Uygulamaya tepki ve hak talebi / mücadele </a:t>
            </a:r>
            <a:r>
              <a:rPr lang="tr-TR" dirty="0" smtClean="0"/>
              <a:t>(</a:t>
            </a:r>
            <a:r>
              <a:rPr lang="tr-TR" dirty="0"/>
              <a:t>Burjuva devrimleri; işçi hareketleri, köle </a:t>
            </a:r>
            <a:r>
              <a:rPr lang="tr-TR" dirty="0" smtClean="0"/>
              <a:t>isyanları </a:t>
            </a:r>
            <a:r>
              <a:rPr lang="tr-TR" dirty="0"/>
              <a:t>vs…) </a:t>
            </a:r>
          </a:p>
          <a:p>
            <a:pPr lvl="1" algn="just"/>
            <a:r>
              <a:rPr lang="tr-TR" dirty="0"/>
              <a:t>Talebin hak olarak ortaya </a:t>
            </a:r>
            <a:r>
              <a:rPr lang="tr-TR" dirty="0" smtClean="0"/>
              <a:t>çıkması (Norm)</a:t>
            </a:r>
            <a:endParaRPr lang="tr-TR" dirty="0"/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Hukuk Öncesi Oluşum Süreci</a:t>
            </a:r>
          </a:p>
        </p:txBody>
      </p:sp>
    </p:spTree>
    <p:extLst>
      <p:ext uri="{BB962C8B-B14F-4D97-AF65-F5344CB8AC3E}">
        <p14:creationId xmlns:p14="http://schemas.microsoft.com/office/powerpoint/2010/main" val="26482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Evrensellik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Bireysellik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Dokunulmazlık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Mutlaklık</a:t>
            </a: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Devredilmezlik ve Vazgeçilmezlik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Haklarının Üstünlüğü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Genel Nitelikleri</a:t>
            </a:r>
          </a:p>
        </p:txBody>
      </p:sp>
    </p:spTree>
    <p:extLst>
      <p:ext uri="{BB962C8B-B14F-4D97-AF65-F5344CB8AC3E}">
        <p14:creationId xmlns:p14="http://schemas.microsoft.com/office/powerpoint/2010/main" val="146391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800" dirty="0">
                <a:solidFill>
                  <a:prstClr val="black"/>
                </a:solidFill>
              </a:rPr>
              <a:t>İnsan hakları “herkese ait, her zaman ve her durumda öne sürülebilir” haklardır.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>
                <a:solidFill>
                  <a:prstClr val="black"/>
                </a:solidFill>
              </a:rPr>
              <a:t>Çeşitli insan hakları belgeleri, insan haklarını “ortak bir dil” olarak ortaya koyarlar. İHEB gibi</a:t>
            </a:r>
            <a:r>
              <a:rPr lang="tr-TR" altLang="tr-TR" dirty="0" smtClean="0">
                <a:solidFill>
                  <a:prstClr val="black"/>
                </a:solidFill>
              </a:rPr>
              <a:t>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ve maddi evrensellik olmak üzere iki boyutu bulunmaktadır.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evrensellik insan hakları belgeleri üzerindeki uzlaşmayı; maddi evrensellik ise insan haklarının içeriğinden de aynı şeyin anlaşılmasını ifade eder.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Evrenselliğin her iki anlamıyla birlikte kabul edilmesi halinde evrensellik gerçek anlamına ulaşır.</a:t>
            </a:r>
            <a:endParaRPr lang="tr-TR" alt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Evrensellik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0329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</TotalTime>
  <Words>1163</Words>
  <Application>Microsoft Office PowerPoint</Application>
  <PresentationFormat>Ekran Gösterisi (4:3)</PresentationFormat>
  <Paragraphs>99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Akış</vt:lpstr>
      <vt:lpstr>CEZA İNFAZ KURUMLARINDA İNSAN HAKLARI AÇIK EĞİTİM MATERYALLERİ</vt:lpstr>
      <vt:lpstr>İnsan Hakları: Giriş</vt:lpstr>
      <vt:lpstr>İnsan Hakları: Bir Tanım</vt:lpstr>
      <vt:lpstr>İnsan Hakları Kavramı</vt:lpstr>
      <vt:lpstr>İnsan Hakları Kavramı</vt:lpstr>
      <vt:lpstr>İnsan Haklarının Sistemli Biçimde Ortaya Çıkışı</vt:lpstr>
      <vt:lpstr>İnsan Haklarının Hukuk Öncesi Oluşum Süreci</vt:lpstr>
      <vt:lpstr>İnsan Haklarının Genel Nitelikleri</vt:lpstr>
      <vt:lpstr>Evrensellik</vt:lpstr>
      <vt:lpstr>Bireysellik</vt:lpstr>
      <vt:lpstr>3-Dokunulmazlık</vt:lpstr>
      <vt:lpstr>Dokunulmazlık</vt:lpstr>
      <vt:lpstr>4-Mutlaklık</vt:lpstr>
      <vt:lpstr>Devredilmezlik ve Vazgeçilmezlik</vt:lpstr>
      <vt:lpstr>Devredilmezlik ve Vazgeçilmezlik </vt:lpstr>
      <vt:lpstr>İnsan Haklarının Üstünlüğü</vt:lpstr>
      <vt:lpstr>İnsan Haklarının Üstünlüğü</vt:lpstr>
      <vt:lpstr>İNSAN HAKLARIYLA İLİŞKİLİ DİĞER KAVRAMLAR</vt:lpstr>
      <vt:lpstr>Özgürlük Kavramı</vt:lpstr>
      <vt:lpstr>Hak Kavramı</vt:lpstr>
      <vt:lpstr>Ödev Kavramı</vt:lpstr>
      <vt:lpstr>Kamu Özgürlükleri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19</cp:revision>
  <cp:lastPrinted>2017-11-02T12:01:16Z</cp:lastPrinted>
  <dcterms:created xsi:type="dcterms:W3CDTF">2013-10-29T15:31:54Z</dcterms:created>
  <dcterms:modified xsi:type="dcterms:W3CDTF">2020-01-29T09:13:58Z</dcterms:modified>
</cp:coreProperties>
</file>