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3"/>
  </p:notesMasterIdLst>
  <p:sldIdLst>
    <p:sldId id="693" r:id="rId2"/>
    <p:sldId id="694" r:id="rId3"/>
    <p:sldId id="684" r:id="rId4"/>
    <p:sldId id="685" r:id="rId5"/>
    <p:sldId id="686" r:id="rId6"/>
    <p:sldId id="687" r:id="rId7"/>
    <p:sldId id="688" r:id="rId8"/>
    <p:sldId id="689" r:id="rId9"/>
    <p:sldId id="690" r:id="rId10"/>
    <p:sldId id="691" r:id="rId11"/>
    <p:sldId id="692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B09"/>
    <a:srgbClr val="D6A418"/>
    <a:srgbClr val="C4982A"/>
    <a:srgbClr val="B584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29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445224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Hiçbir devletin egemenliğinde değildir. </a:t>
            </a:r>
          </a:p>
          <a:p>
            <a:pPr marL="514350" indent="-514350"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BMDHS, m. 87</a:t>
            </a:r>
          </a:p>
          <a:p>
            <a:pPr marL="914400" lvl="1" indent="-5143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Calibri" pitchFamily="34" charset="0"/>
              <a:buChar char="―"/>
            </a:pP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Seyrüsefer serbestisi</a:t>
            </a:r>
          </a:p>
          <a:p>
            <a:pPr marL="914400" lvl="1" indent="-5143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Calibri" pitchFamily="34" charset="0"/>
              <a:buChar char="―"/>
            </a:pP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Uçma serbestisi</a:t>
            </a:r>
          </a:p>
          <a:p>
            <a:pPr marL="914400" lvl="1" indent="-5143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Calibri" pitchFamily="34" charset="0"/>
              <a:buChar char="―"/>
            </a:pP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Sualtı kablo ve boru döşeme serbestisi </a:t>
            </a:r>
          </a:p>
          <a:p>
            <a:pPr marL="914400" lvl="1" indent="-5143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Calibri" pitchFamily="34" charset="0"/>
              <a:buChar char="―"/>
            </a:pP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Suni ada ve tesis inşa etme</a:t>
            </a:r>
          </a:p>
          <a:p>
            <a:pPr marL="914400" lvl="1" indent="-5143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Calibri" pitchFamily="34" charset="0"/>
              <a:buChar char="―"/>
            </a:pP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Balıkçılık </a:t>
            </a:r>
          </a:p>
          <a:p>
            <a:pPr marL="914400" lvl="1" indent="-5143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Calibri" pitchFamily="34" charset="0"/>
              <a:buChar char="―"/>
            </a:pP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Bilimsel araştırma yapma  </a:t>
            </a:r>
            <a:endParaRPr lang="tr-TR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9. HAFTA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b="1" dirty="0" smtClean="0">
                <a:solidFill>
                  <a:schemeClr val="bg1"/>
                </a:solidFill>
              </a:rPr>
              <a:t>AÇIK DENİZ </a:t>
            </a:r>
            <a:endParaRPr lang="tr-T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30874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KESİNTİSİZ (SICAK) TAKİP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sz="2700" b="1" dirty="0" smtClean="0">
                <a:solidFill>
                  <a:schemeClr val="bg1"/>
                </a:solidFill>
              </a:rPr>
              <a:t>(BMDHS, m. 111)</a:t>
            </a:r>
            <a:endParaRPr lang="tr-TR" sz="2700" b="1" dirty="0">
              <a:solidFill>
                <a:schemeClr val="bg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457200" y="1714488"/>
            <a:ext cx="8363272" cy="45005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tabLst/>
              <a:defRPr/>
            </a:pPr>
            <a:r>
              <a:rPr lang="tr-TR" sz="3000" dirty="0" smtClean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kumimoji="0" lang="tr-TR" sz="30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Hukuku ihlal edilen devletin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kumimoji="0" lang="tr-TR" sz="30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Savaş gemileri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kumimoji="0" lang="tr-TR" sz="30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 amaca özgülenmiş devlet gemileri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kumimoji="0" lang="tr-TR" sz="30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Uçakları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</a:pPr>
            <a:r>
              <a:rPr lang="tr-TR" sz="3000" dirty="0" smtClean="0">
                <a:solidFill>
                  <a:schemeClr val="tx2">
                    <a:lumMod val="50000"/>
                  </a:schemeClr>
                </a:solidFill>
              </a:rPr>
              <a:t>aracılığıyla ilgili gemiyi </a:t>
            </a:r>
            <a:r>
              <a:rPr lang="tr-TR" sz="30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takip </a:t>
            </a:r>
            <a:r>
              <a:rPr lang="tr-TR" sz="3000" dirty="0" smtClean="0">
                <a:solidFill>
                  <a:schemeClr val="tx2">
                    <a:lumMod val="50000"/>
                  </a:schemeClr>
                </a:solidFill>
              </a:rPr>
              <a:t>etmeye hakkı vardır.</a:t>
            </a:r>
            <a:endParaRPr kumimoji="0" lang="tr-TR" sz="3000" b="0" i="0" u="none" strike="noStrike" kern="1200" cap="none" spc="0" normalizeH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267748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KESİNTİSİZ (SICAK) TAKİP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sz="2700" b="1" dirty="0" smtClean="0">
                <a:solidFill>
                  <a:schemeClr val="bg1"/>
                </a:solidFill>
              </a:rPr>
              <a:t>(BMDHS, m. 111)</a:t>
            </a:r>
            <a:endParaRPr lang="tr-TR" sz="2700" b="1" dirty="0">
              <a:solidFill>
                <a:schemeClr val="bg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457200" y="1714488"/>
            <a:ext cx="8363272" cy="471490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0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Takip, ihlal eden geminin, </a:t>
            </a:r>
            <a:r>
              <a:rPr kumimoji="0" lang="tr-TR" sz="30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devletin yetki sahibi olduğu deniz alanında </a:t>
            </a:r>
            <a:r>
              <a:rPr kumimoji="0" lang="tr-TR" sz="30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olduğu zaman </a:t>
            </a:r>
            <a:r>
              <a:rPr kumimoji="0" lang="tr-TR" sz="30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başlayabilir.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tr-TR" sz="3000" b="1" dirty="0" smtClean="0">
                <a:solidFill>
                  <a:schemeClr val="accent1">
                    <a:lumMod val="75000"/>
                  </a:schemeClr>
                </a:solidFill>
              </a:rPr>
              <a:t>Dur emri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tr-TR" sz="2800" spc="-30" dirty="0" smtClean="0">
                <a:solidFill>
                  <a:schemeClr val="accent1">
                    <a:lumMod val="75000"/>
                  </a:schemeClr>
                </a:solidFill>
              </a:rPr>
              <a:t>İhlal eden geminin görebileceği/işitebileceği mesafe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tr-TR" sz="3000" dirty="0" smtClean="0">
                <a:solidFill>
                  <a:schemeClr val="tx2">
                    <a:lumMod val="75000"/>
                  </a:schemeClr>
                </a:solidFill>
              </a:rPr>
              <a:t>Takibin </a:t>
            </a:r>
            <a:r>
              <a:rPr lang="tr-TR" sz="3000" b="1" dirty="0" smtClean="0">
                <a:solidFill>
                  <a:schemeClr val="tx2">
                    <a:lumMod val="75000"/>
                  </a:schemeClr>
                </a:solidFill>
              </a:rPr>
              <a:t>kesintisiz </a:t>
            </a:r>
            <a:r>
              <a:rPr lang="tr-TR" sz="3000" dirty="0" smtClean="0">
                <a:solidFill>
                  <a:schemeClr val="tx2">
                    <a:lumMod val="75000"/>
                  </a:schemeClr>
                </a:solidFill>
              </a:rPr>
              <a:t>olması gerekir.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kumimoji="0" lang="tr-TR" sz="30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Takip kesintisiz ise açık denizde devam edebilir.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kumimoji="0" lang="tr-TR" sz="30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Takip sonucunda ihlal eden gemi tutulabilir.</a:t>
            </a:r>
          </a:p>
        </p:txBody>
      </p:sp>
    </p:spTree>
    <p:extLst>
      <p:ext uri="{BB962C8B-B14F-4D97-AF65-F5344CB8AC3E}">
        <p14:creationId xmlns:p14="http://schemas.microsoft.com/office/powerpoint/2010/main" val="311178081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57298"/>
            <a:ext cx="8363272" cy="5472608"/>
          </a:xfrm>
        </p:spPr>
        <p:txBody>
          <a:bodyPr anchor="ctr">
            <a:normAutofit fontScale="92500" lnSpcReduction="2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bg1"/>
                </a:solidFill>
              </a:rPr>
              <a:t>Açık denizde seyreden gemi üzerinde yargı yetkisi bayrak devletine aittir.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Bayrak kuralının </a:t>
            </a:r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istisnaları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: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Calibri" pitchFamily="34" charset="0"/>
              <a:buChar char="―"/>
            </a:pP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 Deniz haydutluğu </a:t>
            </a:r>
            <a:r>
              <a:rPr lang="tr-TR" sz="2400" b="1" dirty="0" smtClean="0">
                <a:solidFill>
                  <a:schemeClr val="accent1">
                    <a:lumMod val="50000"/>
                  </a:schemeClr>
                </a:solidFill>
              </a:rPr>
              <a:t>(BMDHS, m. 101)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Calibri" pitchFamily="34" charset="0"/>
              <a:buChar char="―"/>
            </a:pP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 Köle ticareti </a:t>
            </a:r>
            <a:r>
              <a:rPr lang="tr-TR" sz="2400" b="1" dirty="0" smtClean="0">
                <a:solidFill>
                  <a:schemeClr val="accent1">
                    <a:lumMod val="50000"/>
                  </a:schemeClr>
                </a:solidFill>
              </a:rPr>
              <a:t>(BMDHS, m.99)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Calibri" pitchFamily="34" charset="0"/>
              <a:buChar char="―"/>
            </a:pP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Uyuşturucu ticareti  </a:t>
            </a:r>
            <a:r>
              <a:rPr lang="tr-TR" sz="2400" b="1" dirty="0" smtClean="0">
                <a:solidFill>
                  <a:schemeClr val="accent1">
                    <a:lumMod val="50000"/>
                  </a:schemeClr>
                </a:solidFill>
              </a:rPr>
              <a:t>(BMDHS, m. 108)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Calibri" pitchFamily="34" charset="0"/>
              <a:buChar char="―"/>
            </a:pP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Açık denizden izinsiz yayın yapma </a:t>
            </a:r>
            <a:r>
              <a:rPr lang="tr-TR" sz="2400" b="1" dirty="0" smtClean="0">
                <a:solidFill>
                  <a:schemeClr val="accent1">
                    <a:lumMod val="50000"/>
                  </a:schemeClr>
                </a:solidFill>
              </a:rPr>
              <a:t>(BMDHS, m. 109)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Calibri" pitchFamily="34" charset="0"/>
              <a:buChar char="―"/>
            </a:pP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Ziyaret hakkı</a:t>
            </a:r>
            <a:r>
              <a:rPr lang="tr-TR" sz="2500" b="1" dirty="0" smtClean="0">
                <a:solidFill>
                  <a:schemeClr val="accent1">
                    <a:lumMod val="50000"/>
                  </a:schemeClr>
                </a:solidFill>
              </a:rPr>
              <a:t> (BMDHS, m. 110)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Calibri" pitchFamily="34" charset="0"/>
              <a:buChar char="―"/>
            </a:pP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Kesintisiz (Sıcak) takip</a:t>
            </a:r>
            <a:r>
              <a:rPr lang="tr-TR" sz="25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tr-TR" sz="2500" b="1" dirty="0" smtClean="0">
                <a:solidFill>
                  <a:schemeClr val="accent1">
                    <a:lumMod val="50000"/>
                  </a:schemeClr>
                </a:solidFill>
              </a:rPr>
              <a:t>(BMDHS, m. 111)</a:t>
            </a:r>
            <a:endParaRPr lang="tr-TR" sz="25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DENİZ HAYDUTLUĞU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sz="2700" b="1" dirty="0" smtClean="0">
                <a:solidFill>
                  <a:schemeClr val="bg1"/>
                </a:solidFill>
              </a:rPr>
              <a:t>(BMDHS, m. 90 </a:t>
            </a:r>
            <a:r>
              <a:rPr lang="tr-TR" sz="2700" b="1" dirty="0" err="1" smtClean="0">
                <a:solidFill>
                  <a:schemeClr val="bg1"/>
                </a:solidFill>
              </a:rPr>
              <a:t>vd</a:t>
            </a:r>
            <a:r>
              <a:rPr lang="tr-TR" sz="2700" b="1" dirty="0" smtClean="0">
                <a:solidFill>
                  <a:schemeClr val="bg1"/>
                </a:solidFill>
              </a:rPr>
              <a:t>.)</a:t>
            </a:r>
            <a:endParaRPr lang="tr-TR" sz="27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92556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DENİZ HAYDUTLUĞU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sz="2700" b="1" dirty="0" smtClean="0">
                <a:solidFill>
                  <a:schemeClr val="bg1"/>
                </a:solidFill>
              </a:rPr>
              <a:t>(BMDHS, m. 101 </a:t>
            </a:r>
            <a:r>
              <a:rPr lang="tr-TR" sz="2700" b="1" dirty="0" err="1" smtClean="0">
                <a:solidFill>
                  <a:schemeClr val="bg1"/>
                </a:solidFill>
              </a:rPr>
              <a:t>vd</a:t>
            </a:r>
            <a:r>
              <a:rPr lang="tr-TR" sz="2700" b="1" dirty="0" smtClean="0">
                <a:solidFill>
                  <a:schemeClr val="bg1"/>
                </a:solidFill>
              </a:rPr>
              <a:t>.)</a:t>
            </a:r>
            <a:endParaRPr lang="tr-TR" sz="2700" b="1" dirty="0">
              <a:solidFill>
                <a:schemeClr val="bg1"/>
              </a:solidFill>
            </a:endParaRPr>
          </a:p>
        </p:txBody>
      </p:sp>
      <p:sp>
        <p:nvSpPr>
          <p:cNvPr id="4" name="2 İçerik Yer Tutucusu"/>
          <p:cNvSpPr txBox="1">
            <a:spLocks/>
          </p:cNvSpPr>
          <p:nvPr/>
        </p:nvSpPr>
        <p:spPr>
          <a:xfrm>
            <a:off x="457200" y="1714488"/>
            <a:ext cx="8363272" cy="45005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Deniz haydutluğu</a:t>
            </a:r>
            <a:r>
              <a:rPr kumimoji="0" lang="tr-TR" sz="26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ve </a:t>
            </a:r>
            <a:r>
              <a:rPr kumimoji="0" lang="tr-TR" sz="26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deniz korsanlığı</a:t>
            </a:r>
            <a:r>
              <a:rPr kumimoji="0" lang="tr-TR" sz="26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farklıdır.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tr-TR" sz="2600" b="0" i="0" u="none" strike="noStrike" kern="1200" cap="none" spc="0" normalizeH="0" noProof="0" dirty="0" smtClean="0">
              <a:ln>
                <a:noFill/>
              </a:ln>
              <a:solidFill>
                <a:schemeClr val="accent1">
                  <a:lumMod val="40000"/>
                  <a:lumOff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tr-TR" sz="26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Açık denizde ve devletlerin yargı yetkisi alanı dışında devletler deniz haydutluğuna karşı işbirliği yapmalıdır.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tr-TR" sz="2600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tr-TR" sz="26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BMDHS, m.101-107</a:t>
            </a:r>
            <a:r>
              <a:rPr lang="tr-TR" sz="26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: Deniz haydutluğu niteliği taşıyan faaliyetler, haydut gemileri ve devletlerin yetkileri</a:t>
            </a:r>
            <a:endParaRPr kumimoji="0" lang="tr-TR" sz="2600" b="1" i="0" u="none" strike="noStrike" kern="1200" cap="none" spc="0" normalizeH="0" noProof="0" dirty="0" smtClean="0">
              <a:ln>
                <a:noFill/>
              </a:ln>
              <a:solidFill>
                <a:schemeClr val="accent1">
                  <a:lumMod val="40000"/>
                  <a:lumOff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tr-TR" sz="26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40000"/>
                  <a:lumOff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862546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KÖLE TİCARETİ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sz="2700" b="1" dirty="0" smtClean="0">
                <a:solidFill>
                  <a:schemeClr val="bg1"/>
                </a:solidFill>
              </a:rPr>
              <a:t>(BMDHS, m. 99)</a:t>
            </a:r>
            <a:endParaRPr lang="tr-TR" sz="2700" b="1" dirty="0">
              <a:solidFill>
                <a:schemeClr val="bg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457200" y="1714488"/>
            <a:ext cx="8363272" cy="45005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Köle ticareti yasaktır.</a:t>
            </a:r>
            <a:endParaRPr kumimoji="0" lang="tr-TR" sz="2600" b="0" i="0" u="none" strike="noStrike" kern="1200" cap="none" spc="0" normalizeH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tr-TR" sz="2600" b="0" i="0" u="none" strike="noStrike" kern="1200" cap="none" spc="0" normalizeH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tr-TR" sz="2600" dirty="0" smtClean="0">
                <a:solidFill>
                  <a:schemeClr val="tx2">
                    <a:lumMod val="75000"/>
                  </a:schemeClr>
                </a:solidFill>
              </a:rPr>
              <a:t>Bayrak devleti, bayrağını taşıyan gemilerde köle ticaretini önlemeli ve cezalandırmalıdır.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tr-TR" sz="26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tr-TR" sz="2600" dirty="0" smtClean="0">
                <a:solidFill>
                  <a:schemeClr val="tx2">
                    <a:lumMod val="75000"/>
                  </a:schemeClr>
                </a:solidFill>
              </a:rPr>
              <a:t>Herhangi bir gemiye sığınan köle </a:t>
            </a:r>
            <a:r>
              <a:rPr lang="tr-TR" sz="2600" b="1" dirty="0" err="1" smtClean="0">
                <a:solidFill>
                  <a:schemeClr val="tx2">
                    <a:lumMod val="75000"/>
                  </a:schemeClr>
                </a:solidFill>
              </a:rPr>
              <a:t>ipso</a:t>
            </a:r>
            <a:r>
              <a:rPr lang="tr-TR" sz="26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sz="2600" b="1" dirty="0" err="1" smtClean="0">
                <a:solidFill>
                  <a:schemeClr val="tx2">
                    <a:lumMod val="75000"/>
                  </a:schemeClr>
                </a:solidFill>
              </a:rPr>
              <a:t>facto</a:t>
            </a:r>
            <a:r>
              <a:rPr lang="tr-TR" sz="26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sz="2600" dirty="0" smtClean="0">
                <a:solidFill>
                  <a:schemeClr val="tx2">
                    <a:lumMod val="75000"/>
                  </a:schemeClr>
                </a:solidFill>
              </a:rPr>
              <a:t>özgür olur.</a:t>
            </a:r>
            <a:endParaRPr kumimoji="0" lang="tr-TR" sz="2600" i="0" u="none" strike="noStrike" kern="1200" cap="none" spc="0" normalizeH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tr-TR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297938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UYUŞTURUCU TİCARETİ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sz="2700" b="1" dirty="0" smtClean="0">
                <a:solidFill>
                  <a:schemeClr val="bg1"/>
                </a:solidFill>
              </a:rPr>
              <a:t>(BMDHS, m. 108)</a:t>
            </a:r>
            <a:endParaRPr lang="tr-TR" sz="2700" b="1" dirty="0">
              <a:solidFill>
                <a:schemeClr val="bg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457200" y="1714488"/>
            <a:ext cx="8363272" cy="45005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tr-TR" sz="2600" dirty="0" smtClean="0">
                <a:solidFill>
                  <a:schemeClr val="bg1">
                    <a:lumMod val="85000"/>
                  </a:schemeClr>
                </a:solidFill>
              </a:rPr>
              <a:t>Uyuşturucu ticareti yasaktır.</a:t>
            </a:r>
            <a:endParaRPr kumimoji="0" lang="tr-TR" sz="2600" b="0" i="0" u="none" strike="noStrike" kern="1200" cap="none" spc="0" normalizeH="0" noProof="0" dirty="0" smtClean="0">
              <a:ln>
                <a:noFill/>
              </a:ln>
              <a:solidFill>
                <a:schemeClr val="bg1">
                  <a:lumMod val="8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kumimoji="0" lang="tr-TR" sz="2600" b="1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1961, 1971, 1988 Sözleşmeleri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tr-TR" sz="2600" dirty="0" smtClean="0">
              <a:solidFill>
                <a:schemeClr val="bg1">
                  <a:lumMod val="85000"/>
                </a:schemeClr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tr-TR" sz="2600" dirty="0" smtClean="0">
                <a:solidFill>
                  <a:schemeClr val="bg1">
                    <a:lumMod val="85000"/>
                  </a:schemeClr>
                </a:solidFill>
              </a:rPr>
              <a:t>Açık denizde, devletler uyuşturucu ticaretini önlemek amacıyla işbirliği yapmalıdır.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tr-TR" sz="2600" dirty="0" smtClean="0">
              <a:solidFill>
                <a:schemeClr val="bg1">
                  <a:lumMod val="85000"/>
                </a:schemeClr>
              </a:solidFill>
            </a:endParaRPr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tr-TR" sz="2600" dirty="0" smtClean="0">
                <a:solidFill>
                  <a:schemeClr val="bg1">
                    <a:lumMod val="85000"/>
                  </a:schemeClr>
                </a:solidFill>
              </a:rPr>
              <a:t>Bayrak devleti, bayrağını taşıyan gemiyi engellemek amacıyla diğer devletlerden yardım talep edebilir.</a:t>
            </a:r>
            <a:endParaRPr kumimoji="0" lang="tr-TR" sz="2600" i="0" u="none" strike="noStrike" kern="1200" cap="none" spc="0" normalizeH="0" noProof="0" dirty="0" smtClean="0">
              <a:ln>
                <a:noFill/>
              </a:ln>
              <a:solidFill>
                <a:schemeClr val="bg1">
                  <a:lumMod val="8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tr-TR" sz="2600" b="1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8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764591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İZİNSİZ YAYIN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sz="2700" b="1" dirty="0" smtClean="0">
                <a:solidFill>
                  <a:schemeClr val="bg1"/>
                </a:solidFill>
              </a:rPr>
              <a:t>(BMDHS, m. 109)</a:t>
            </a:r>
            <a:endParaRPr lang="tr-TR" sz="2700" b="1" dirty="0">
              <a:solidFill>
                <a:schemeClr val="bg1"/>
              </a:solidFill>
            </a:endParaRPr>
          </a:p>
        </p:txBody>
      </p:sp>
      <p:sp>
        <p:nvSpPr>
          <p:cNvPr id="9" name="2 İçerik Yer Tutucusu"/>
          <p:cNvSpPr txBox="1">
            <a:spLocks/>
          </p:cNvSpPr>
          <p:nvPr/>
        </p:nvSpPr>
        <p:spPr>
          <a:xfrm>
            <a:off x="457200" y="1714488"/>
            <a:ext cx="8363272" cy="500066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7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tr-TR" sz="3100" dirty="0" smtClean="0">
                <a:solidFill>
                  <a:schemeClr val="accent1">
                    <a:lumMod val="50000"/>
                  </a:schemeClr>
                </a:solidFill>
              </a:rPr>
              <a:t>Açık denizden izinsiz yayın yapmak yasaktır.</a:t>
            </a:r>
            <a:endParaRPr kumimoji="0" lang="tr-TR" sz="3100" b="0" i="0" u="none" strike="noStrike" kern="1200" cap="none" spc="0" normalizeH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tr-TR" sz="2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Açık denizde, devletler izinsiz yayın yapılmasını önlemek amacıyla işbirliği yapmalıdır.</a:t>
            </a:r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kumimoji="0" lang="tr-TR" sz="260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İzinsiz yayın nedeniyle </a:t>
            </a:r>
            <a:r>
              <a:rPr kumimoji="0" lang="tr-TR" sz="26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cezai yargı yetkisi </a:t>
            </a:r>
            <a:r>
              <a:rPr kumimoji="0" lang="tr-TR" sz="260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kullanabilecek olan devletler</a:t>
            </a:r>
            <a:endParaRPr kumimoji="0" lang="tr-TR" sz="2600" b="1" i="0" u="none" strike="noStrike" kern="1200" cap="none" spc="0" normalizeH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tr-TR" sz="2600" dirty="0" smtClean="0">
                <a:solidFill>
                  <a:schemeClr val="accent1">
                    <a:lumMod val="50000"/>
                  </a:schemeClr>
                </a:solidFill>
              </a:rPr>
              <a:t>Bayrak devleti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tr-TR" sz="2600" dirty="0" smtClean="0">
                <a:solidFill>
                  <a:schemeClr val="accent1">
                    <a:lumMod val="50000"/>
                  </a:schemeClr>
                </a:solidFill>
              </a:rPr>
              <a:t>Tesisin tescil edildiği devlet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kumimoji="0" lang="tr-TR" sz="260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Şahsın vatandaşı olduğu devlet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tr-TR" sz="2600" dirty="0" smtClean="0">
                <a:solidFill>
                  <a:schemeClr val="accent1">
                    <a:lumMod val="50000"/>
                  </a:schemeClr>
                </a:solidFill>
              </a:rPr>
              <a:t>Yayınların alınabileceği herhangi bir devlet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kumimoji="0" lang="tr-TR" sz="260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İzinli yayının müdahaleye uğradığı herhangi bir devlet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tr-TR" sz="26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617114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ZİYARET HAKKI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sz="2700" b="1" dirty="0" smtClean="0">
                <a:solidFill>
                  <a:schemeClr val="bg1"/>
                </a:solidFill>
              </a:rPr>
              <a:t>(BMDHS, m. 110)</a:t>
            </a:r>
            <a:endParaRPr lang="tr-TR" sz="2700" b="1" dirty="0">
              <a:solidFill>
                <a:schemeClr val="bg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457200" y="1714488"/>
            <a:ext cx="8363272" cy="45005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0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Ziyaret hakkı </a:t>
            </a:r>
            <a:r>
              <a:rPr kumimoji="0" lang="tr-TR" sz="30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savaş gemileri </a:t>
            </a:r>
            <a:r>
              <a:rPr kumimoji="0" lang="tr-TR" sz="30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tarafından kullanılabilir.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tr-TR" sz="3000" b="0" i="0" u="none" strike="noStrike" kern="1200" cap="none" spc="0" normalizeH="0" noProof="0" dirty="0" smtClean="0">
              <a:ln>
                <a:noFill/>
              </a:ln>
              <a:solidFill>
                <a:schemeClr val="accent1">
                  <a:lumMod val="40000"/>
                  <a:lumOff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00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Hakkın kullanılabilmesi için </a:t>
            </a:r>
            <a:r>
              <a:rPr kumimoji="0" lang="tr-TR" sz="30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diğer geminin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tr-TR" sz="3000" b="1" dirty="0" smtClean="0">
                <a:solidFill>
                  <a:schemeClr val="tx2">
                    <a:lumMod val="75000"/>
                  </a:schemeClr>
                </a:solidFill>
              </a:rPr>
              <a:t>Ticari amaçla kullanılmayan devlet gemisi </a:t>
            </a:r>
            <a:r>
              <a:rPr lang="tr-TR" sz="3000" b="1" i="1" dirty="0" smtClean="0">
                <a:solidFill>
                  <a:schemeClr val="tx2">
                    <a:lumMod val="75000"/>
                  </a:schemeClr>
                </a:solidFill>
              </a:rPr>
              <a:t>veya</a:t>
            </a:r>
            <a:endParaRPr lang="tr-TR" sz="3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kumimoji="0" lang="tr-TR" sz="30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Savaş gemisi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</a:pPr>
            <a:r>
              <a:rPr kumimoji="0" lang="tr-TR" sz="30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olmaması gerekir.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tr-TR" sz="26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40000"/>
                  <a:lumOff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570515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ZİYARET HAKKI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sz="2700" b="1" dirty="0" smtClean="0">
                <a:solidFill>
                  <a:schemeClr val="bg1"/>
                </a:solidFill>
              </a:rPr>
              <a:t>(BMDHS, m. 110)</a:t>
            </a:r>
            <a:endParaRPr lang="tr-TR" sz="2700" b="1" dirty="0">
              <a:solidFill>
                <a:schemeClr val="bg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457200" y="1714488"/>
            <a:ext cx="8363272" cy="45005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0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Ziyaret hakkının kullanılabileceği haller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kumimoji="0" lang="tr-TR" sz="240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Deniz haydutluğu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tx2">
                    <a:lumMod val="75000"/>
                  </a:schemeClr>
                </a:solidFill>
              </a:rPr>
              <a:t>Köle ticareti</a:t>
            </a:r>
            <a:endParaRPr kumimoji="0" lang="tr-TR" sz="2400" i="0" u="none" strike="noStrike" kern="1200" cap="none" spc="0" normalizeH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tx2">
                    <a:lumMod val="75000"/>
                  </a:schemeClr>
                </a:solidFill>
              </a:rPr>
              <a:t>İzinsiz yayın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tx2">
                    <a:lumMod val="75000"/>
                  </a:schemeClr>
                </a:solidFill>
              </a:rPr>
              <a:t>Geminin </a:t>
            </a:r>
            <a:r>
              <a:rPr lang="tr-TR" sz="2400" dirty="0" err="1" smtClean="0">
                <a:solidFill>
                  <a:schemeClr val="tx2">
                    <a:lumMod val="75000"/>
                  </a:schemeClr>
                </a:solidFill>
              </a:rPr>
              <a:t>tabiyetsiz</a:t>
            </a:r>
            <a:r>
              <a:rPr lang="tr-TR" sz="2400" dirty="0" smtClean="0">
                <a:solidFill>
                  <a:schemeClr val="tx2">
                    <a:lumMod val="75000"/>
                  </a:schemeClr>
                </a:solidFill>
              </a:rPr>
              <a:t> olması=Bayrak devletinin olmaması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tx2">
                    <a:lumMod val="75000"/>
                  </a:schemeClr>
                </a:solidFill>
              </a:rPr>
              <a:t>Geminin, savaş gemisi ile aynı bayrak devletine tabi olması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tr-TR" sz="260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40000"/>
                  <a:lumOff val="6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477121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KESİNTİSİZ (SICAK) TAKİP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sz="2700" b="1" dirty="0" smtClean="0">
                <a:solidFill>
                  <a:schemeClr val="bg1"/>
                </a:solidFill>
              </a:rPr>
              <a:t>(BMDHS, m. 111)</a:t>
            </a:r>
            <a:endParaRPr lang="tr-TR" sz="2700" b="1" dirty="0">
              <a:solidFill>
                <a:schemeClr val="bg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457200" y="1714488"/>
            <a:ext cx="8363272" cy="45005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7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0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Bir gemi bir devletin 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kumimoji="0" lang="tr-TR" sz="3000" b="1" i="0" u="none" strike="noStrike" kern="1200" cap="none" spc="0" normalizeH="0" noProof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içsuları</a:t>
            </a:r>
            <a:r>
              <a:rPr kumimoji="0" lang="tr-TR" sz="30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kumimoji="0" lang="tr-TR" sz="30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karasuları, 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kumimoji="0" lang="tr-TR" sz="30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bitişik bölgesi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kumimoji="0" lang="tr-TR" sz="30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takımada suları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kumimoji="0" lang="tr-TR" sz="30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kıta sahanlığı veya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kumimoji="0" lang="tr-TR" sz="30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münhasır ekonomik bölgesine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</a:pPr>
            <a:r>
              <a:rPr kumimoji="0" lang="tr-TR" sz="30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ilişkin hukukunu ihlal ederse</a:t>
            </a:r>
          </a:p>
        </p:txBody>
      </p:sp>
    </p:spTree>
    <p:extLst>
      <p:ext uri="{BB962C8B-B14F-4D97-AF65-F5344CB8AC3E}">
        <p14:creationId xmlns:p14="http://schemas.microsoft.com/office/powerpoint/2010/main" val="67130301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3779</TotalTime>
  <Words>505</Words>
  <Application>Microsoft Office PowerPoint</Application>
  <PresentationFormat>Ekran Gösterisi (4:3)</PresentationFormat>
  <Paragraphs>82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Arial</vt:lpstr>
      <vt:lpstr>Calibri</vt:lpstr>
      <vt:lpstr>Ofis Teması</vt:lpstr>
      <vt:lpstr>9. HAFTA AÇIK DENİZ </vt:lpstr>
      <vt:lpstr>DENİZ HAYDUTLUĞU (BMDHS, m. 90 vd.)</vt:lpstr>
      <vt:lpstr>DENİZ HAYDUTLUĞU (BMDHS, m. 101 vd.)</vt:lpstr>
      <vt:lpstr>KÖLE TİCARETİ (BMDHS, m. 99)</vt:lpstr>
      <vt:lpstr>UYUŞTURUCU TİCARETİ (BMDHS, m. 108)</vt:lpstr>
      <vt:lpstr>İZİNSİZ YAYIN (BMDHS, m. 109)</vt:lpstr>
      <vt:lpstr>ZİYARET HAKKI (BMDHS, m. 110)</vt:lpstr>
      <vt:lpstr>ZİYARET HAKKI (BMDHS, m. 110)</vt:lpstr>
      <vt:lpstr>KESİNTİSİZ (SICAK) TAKİP (BMDHS, m. 111)</vt:lpstr>
      <vt:lpstr>KESİNTİSİZ (SICAK) TAKİP (BMDHS, m. 111)</vt:lpstr>
      <vt:lpstr>KESİNTİSİZ (SICAK) TAKİP (BMDHS, m. 111)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Hakem</cp:lastModifiedBy>
  <cp:revision>438</cp:revision>
  <dcterms:modified xsi:type="dcterms:W3CDTF">2020-01-30T10:54:07Z</dcterms:modified>
</cp:coreProperties>
</file>