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08" r:id="rId4"/>
    <p:sldId id="259" r:id="rId5"/>
    <p:sldId id="263" r:id="rId6"/>
    <p:sldId id="266" r:id="rId7"/>
    <p:sldId id="309" r:id="rId8"/>
    <p:sldId id="264" r:id="rId9"/>
    <p:sldId id="281" r:id="rId10"/>
    <p:sldId id="287" r:id="rId11"/>
    <p:sldId id="288" r:id="rId12"/>
    <p:sldId id="289" r:id="rId13"/>
    <p:sldId id="290" r:id="rId14"/>
    <p:sldId id="291" r:id="rId15"/>
    <p:sldId id="292" r:id="rId16"/>
    <p:sldId id="293" r:id="rId17"/>
    <p:sldId id="294" r:id="rId18"/>
    <p:sldId id="306" r:id="rId19"/>
    <p:sldId id="310" r:id="rId20"/>
    <p:sldId id="314" r:id="rId21"/>
    <p:sldId id="282" r:id="rId22"/>
    <p:sldId id="283" r:id="rId23"/>
    <p:sldId id="284" r:id="rId24"/>
    <p:sldId id="296" r:id="rId25"/>
    <p:sldId id="297" r:id="rId26"/>
    <p:sldId id="298" r:id="rId27"/>
    <p:sldId id="299" r:id="rId28"/>
    <p:sldId id="300" r:id="rId29"/>
    <p:sldId id="301" r:id="rId30"/>
    <p:sldId id="302" r:id="rId31"/>
    <p:sldId id="303" r:id="rId32"/>
    <p:sldId id="304" r:id="rId33"/>
    <p:sldId id="305" r:id="rId34"/>
    <p:sldId id="285" r:id="rId35"/>
    <p:sldId id="258" r:id="rId36"/>
    <p:sldId id="286" r:id="rId37"/>
    <p:sldId id="311" r:id="rId38"/>
    <p:sldId id="312" r:id="rId39"/>
    <p:sldId id="313"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84" y="11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GB"/>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GB"/>
          </a:p>
        </p:txBody>
      </p:sp>
      <p:sp>
        <p:nvSpPr>
          <p:cNvPr id="4" name="Veri Yer Tutucusu 3"/>
          <p:cNvSpPr>
            <a:spLocks noGrp="1"/>
          </p:cNvSpPr>
          <p:nvPr>
            <p:ph type="dt" sz="half" idx="10"/>
          </p:nvPr>
        </p:nvSpPr>
        <p:spPr/>
        <p:txBody>
          <a:bodyPr/>
          <a:lstStyle/>
          <a:p>
            <a:fld id="{04726FE9-0832-4E4A-BAC0-05B6D136839A}" type="datetimeFigureOut">
              <a:rPr lang="en-GB" smtClean="0"/>
              <a:t>14/05/2020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B815BB74-A9AC-4584-AA82-0ED2C36DED1E}" type="slidenum">
              <a:rPr lang="en-GB" smtClean="0"/>
              <a:t>‹#›</a:t>
            </a:fld>
            <a:endParaRPr lang="en-GB"/>
          </a:p>
        </p:txBody>
      </p:sp>
    </p:spTree>
    <p:extLst>
      <p:ext uri="{BB962C8B-B14F-4D97-AF65-F5344CB8AC3E}">
        <p14:creationId xmlns:p14="http://schemas.microsoft.com/office/powerpoint/2010/main" val="2947678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04726FE9-0832-4E4A-BAC0-05B6D136839A}" type="datetimeFigureOut">
              <a:rPr lang="en-GB" smtClean="0"/>
              <a:t>14/05/2020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B815BB74-A9AC-4584-AA82-0ED2C36DED1E}" type="slidenum">
              <a:rPr lang="en-GB" smtClean="0"/>
              <a:t>‹#›</a:t>
            </a:fld>
            <a:endParaRPr lang="en-GB"/>
          </a:p>
        </p:txBody>
      </p:sp>
    </p:spTree>
    <p:extLst>
      <p:ext uri="{BB962C8B-B14F-4D97-AF65-F5344CB8AC3E}">
        <p14:creationId xmlns:p14="http://schemas.microsoft.com/office/powerpoint/2010/main" val="2069830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GB"/>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04726FE9-0832-4E4A-BAC0-05B6D136839A}" type="datetimeFigureOut">
              <a:rPr lang="en-GB" smtClean="0"/>
              <a:t>14/05/2020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B815BB74-A9AC-4584-AA82-0ED2C36DED1E}" type="slidenum">
              <a:rPr lang="en-GB" smtClean="0"/>
              <a:t>‹#›</a:t>
            </a:fld>
            <a:endParaRPr lang="en-GB"/>
          </a:p>
        </p:txBody>
      </p:sp>
    </p:spTree>
    <p:extLst>
      <p:ext uri="{BB962C8B-B14F-4D97-AF65-F5344CB8AC3E}">
        <p14:creationId xmlns:p14="http://schemas.microsoft.com/office/powerpoint/2010/main" val="1387099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04726FE9-0832-4E4A-BAC0-05B6D136839A}" type="datetimeFigureOut">
              <a:rPr lang="en-GB" smtClean="0"/>
              <a:t>14/05/2020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B815BB74-A9AC-4584-AA82-0ED2C36DED1E}" type="slidenum">
              <a:rPr lang="en-GB" smtClean="0"/>
              <a:t>‹#›</a:t>
            </a:fld>
            <a:endParaRPr lang="en-GB"/>
          </a:p>
        </p:txBody>
      </p:sp>
    </p:spTree>
    <p:extLst>
      <p:ext uri="{BB962C8B-B14F-4D97-AF65-F5344CB8AC3E}">
        <p14:creationId xmlns:p14="http://schemas.microsoft.com/office/powerpoint/2010/main" val="200715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GB"/>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4726FE9-0832-4E4A-BAC0-05B6D136839A}" type="datetimeFigureOut">
              <a:rPr lang="en-GB" smtClean="0"/>
              <a:t>14/05/2020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B815BB74-A9AC-4584-AA82-0ED2C36DED1E}" type="slidenum">
              <a:rPr lang="en-GB" smtClean="0"/>
              <a:t>‹#›</a:t>
            </a:fld>
            <a:endParaRPr lang="en-GB"/>
          </a:p>
        </p:txBody>
      </p:sp>
    </p:spTree>
    <p:extLst>
      <p:ext uri="{BB962C8B-B14F-4D97-AF65-F5344CB8AC3E}">
        <p14:creationId xmlns:p14="http://schemas.microsoft.com/office/powerpoint/2010/main" val="300375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Veri Yer Tutucusu 4"/>
          <p:cNvSpPr>
            <a:spLocks noGrp="1"/>
          </p:cNvSpPr>
          <p:nvPr>
            <p:ph type="dt" sz="half" idx="10"/>
          </p:nvPr>
        </p:nvSpPr>
        <p:spPr/>
        <p:txBody>
          <a:bodyPr/>
          <a:lstStyle/>
          <a:p>
            <a:fld id="{04726FE9-0832-4E4A-BAC0-05B6D136839A}" type="datetimeFigureOut">
              <a:rPr lang="en-GB" smtClean="0"/>
              <a:t>14/05/2020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B815BB74-A9AC-4584-AA82-0ED2C36DED1E}" type="slidenum">
              <a:rPr lang="en-GB" smtClean="0"/>
              <a:t>‹#›</a:t>
            </a:fld>
            <a:endParaRPr lang="en-GB"/>
          </a:p>
        </p:txBody>
      </p:sp>
    </p:spTree>
    <p:extLst>
      <p:ext uri="{BB962C8B-B14F-4D97-AF65-F5344CB8AC3E}">
        <p14:creationId xmlns:p14="http://schemas.microsoft.com/office/powerpoint/2010/main" val="1677684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GB"/>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7" name="Veri Yer Tutucusu 6"/>
          <p:cNvSpPr>
            <a:spLocks noGrp="1"/>
          </p:cNvSpPr>
          <p:nvPr>
            <p:ph type="dt" sz="half" idx="10"/>
          </p:nvPr>
        </p:nvSpPr>
        <p:spPr/>
        <p:txBody>
          <a:bodyPr/>
          <a:lstStyle/>
          <a:p>
            <a:fld id="{04726FE9-0832-4E4A-BAC0-05B6D136839A}" type="datetimeFigureOut">
              <a:rPr lang="en-GB" smtClean="0"/>
              <a:t>14/05/2020</a:t>
            </a:fld>
            <a:endParaRPr lang="en-GB"/>
          </a:p>
        </p:txBody>
      </p:sp>
      <p:sp>
        <p:nvSpPr>
          <p:cNvPr id="8" name="Altbilgi Yer Tutucusu 7"/>
          <p:cNvSpPr>
            <a:spLocks noGrp="1"/>
          </p:cNvSpPr>
          <p:nvPr>
            <p:ph type="ftr" sz="quarter" idx="11"/>
          </p:nvPr>
        </p:nvSpPr>
        <p:spPr/>
        <p:txBody>
          <a:bodyPr/>
          <a:lstStyle/>
          <a:p>
            <a:endParaRPr lang="en-GB"/>
          </a:p>
        </p:txBody>
      </p:sp>
      <p:sp>
        <p:nvSpPr>
          <p:cNvPr id="9" name="Slayt Numarası Yer Tutucusu 8"/>
          <p:cNvSpPr>
            <a:spLocks noGrp="1"/>
          </p:cNvSpPr>
          <p:nvPr>
            <p:ph type="sldNum" sz="quarter" idx="12"/>
          </p:nvPr>
        </p:nvSpPr>
        <p:spPr/>
        <p:txBody>
          <a:bodyPr/>
          <a:lstStyle/>
          <a:p>
            <a:fld id="{B815BB74-A9AC-4584-AA82-0ED2C36DED1E}" type="slidenum">
              <a:rPr lang="en-GB" smtClean="0"/>
              <a:t>‹#›</a:t>
            </a:fld>
            <a:endParaRPr lang="en-GB"/>
          </a:p>
        </p:txBody>
      </p:sp>
    </p:spTree>
    <p:extLst>
      <p:ext uri="{BB962C8B-B14F-4D97-AF65-F5344CB8AC3E}">
        <p14:creationId xmlns:p14="http://schemas.microsoft.com/office/powerpoint/2010/main" val="3620181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Veri Yer Tutucusu 2"/>
          <p:cNvSpPr>
            <a:spLocks noGrp="1"/>
          </p:cNvSpPr>
          <p:nvPr>
            <p:ph type="dt" sz="half" idx="10"/>
          </p:nvPr>
        </p:nvSpPr>
        <p:spPr/>
        <p:txBody>
          <a:bodyPr/>
          <a:lstStyle/>
          <a:p>
            <a:fld id="{04726FE9-0832-4E4A-BAC0-05B6D136839A}" type="datetimeFigureOut">
              <a:rPr lang="en-GB" smtClean="0"/>
              <a:t>14/05/2020</a:t>
            </a:fld>
            <a:endParaRPr lang="en-GB"/>
          </a:p>
        </p:txBody>
      </p:sp>
      <p:sp>
        <p:nvSpPr>
          <p:cNvPr id="4" name="Altbilgi Yer Tutucusu 3"/>
          <p:cNvSpPr>
            <a:spLocks noGrp="1"/>
          </p:cNvSpPr>
          <p:nvPr>
            <p:ph type="ftr" sz="quarter" idx="11"/>
          </p:nvPr>
        </p:nvSpPr>
        <p:spPr/>
        <p:txBody>
          <a:bodyPr/>
          <a:lstStyle/>
          <a:p>
            <a:endParaRPr lang="en-GB"/>
          </a:p>
        </p:txBody>
      </p:sp>
      <p:sp>
        <p:nvSpPr>
          <p:cNvPr id="5" name="Slayt Numarası Yer Tutucusu 4"/>
          <p:cNvSpPr>
            <a:spLocks noGrp="1"/>
          </p:cNvSpPr>
          <p:nvPr>
            <p:ph type="sldNum" sz="quarter" idx="12"/>
          </p:nvPr>
        </p:nvSpPr>
        <p:spPr/>
        <p:txBody>
          <a:bodyPr/>
          <a:lstStyle/>
          <a:p>
            <a:fld id="{B815BB74-A9AC-4584-AA82-0ED2C36DED1E}" type="slidenum">
              <a:rPr lang="en-GB" smtClean="0"/>
              <a:t>‹#›</a:t>
            </a:fld>
            <a:endParaRPr lang="en-GB"/>
          </a:p>
        </p:txBody>
      </p:sp>
    </p:spTree>
    <p:extLst>
      <p:ext uri="{BB962C8B-B14F-4D97-AF65-F5344CB8AC3E}">
        <p14:creationId xmlns:p14="http://schemas.microsoft.com/office/powerpoint/2010/main" val="4076202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4726FE9-0832-4E4A-BAC0-05B6D136839A}" type="datetimeFigureOut">
              <a:rPr lang="en-GB" smtClean="0"/>
              <a:t>14/05/2020</a:t>
            </a:fld>
            <a:endParaRPr lang="en-GB"/>
          </a:p>
        </p:txBody>
      </p:sp>
      <p:sp>
        <p:nvSpPr>
          <p:cNvPr id="3" name="Altbilgi Yer Tutucusu 2"/>
          <p:cNvSpPr>
            <a:spLocks noGrp="1"/>
          </p:cNvSpPr>
          <p:nvPr>
            <p:ph type="ftr" sz="quarter" idx="11"/>
          </p:nvPr>
        </p:nvSpPr>
        <p:spPr/>
        <p:txBody>
          <a:bodyPr/>
          <a:lstStyle/>
          <a:p>
            <a:endParaRPr lang="en-GB"/>
          </a:p>
        </p:txBody>
      </p:sp>
      <p:sp>
        <p:nvSpPr>
          <p:cNvPr id="4" name="Slayt Numarası Yer Tutucusu 3"/>
          <p:cNvSpPr>
            <a:spLocks noGrp="1"/>
          </p:cNvSpPr>
          <p:nvPr>
            <p:ph type="sldNum" sz="quarter" idx="12"/>
          </p:nvPr>
        </p:nvSpPr>
        <p:spPr/>
        <p:txBody>
          <a:bodyPr/>
          <a:lstStyle/>
          <a:p>
            <a:fld id="{B815BB74-A9AC-4584-AA82-0ED2C36DED1E}" type="slidenum">
              <a:rPr lang="en-GB" smtClean="0"/>
              <a:t>‹#›</a:t>
            </a:fld>
            <a:endParaRPr lang="en-GB"/>
          </a:p>
        </p:txBody>
      </p:sp>
    </p:spTree>
    <p:extLst>
      <p:ext uri="{BB962C8B-B14F-4D97-AF65-F5344CB8AC3E}">
        <p14:creationId xmlns:p14="http://schemas.microsoft.com/office/powerpoint/2010/main" val="4235666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GB"/>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4726FE9-0832-4E4A-BAC0-05B6D136839A}" type="datetimeFigureOut">
              <a:rPr lang="en-GB" smtClean="0"/>
              <a:t>14/05/2020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B815BB74-A9AC-4584-AA82-0ED2C36DED1E}" type="slidenum">
              <a:rPr lang="en-GB" smtClean="0"/>
              <a:t>‹#›</a:t>
            </a:fld>
            <a:endParaRPr lang="en-GB"/>
          </a:p>
        </p:txBody>
      </p:sp>
    </p:spTree>
    <p:extLst>
      <p:ext uri="{BB962C8B-B14F-4D97-AF65-F5344CB8AC3E}">
        <p14:creationId xmlns:p14="http://schemas.microsoft.com/office/powerpoint/2010/main" val="4248163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GB"/>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4726FE9-0832-4E4A-BAC0-05B6D136839A}" type="datetimeFigureOut">
              <a:rPr lang="en-GB" smtClean="0"/>
              <a:t>14/05/2020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B815BB74-A9AC-4584-AA82-0ED2C36DED1E}" type="slidenum">
              <a:rPr lang="en-GB" smtClean="0"/>
              <a:t>‹#›</a:t>
            </a:fld>
            <a:endParaRPr lang="en-GB"/>
          </a:p>
        </p:txBody>
      </p:sp>
    </p:spTree>
    <p:extLst>
      <p:ext uri="{BB962C8B-B14F-4D97-AF65-F5344CB8AC3E}">
        <p14:creationId xmlns:p14="http://schemas.microsoft.com/office/powerpoint/2010/main" val="1828033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GB"/>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726FE9-0832-4E4A-BAC0-05B6D136839A}" type="datetimeFigureOut">
              <a:rPr lang="en-GB" smtClean="0"/>
              <a:t>14/05/2020</a:t>
            </a:fld>
            <a:endParaRPr lang="en-GB"/>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15BB74-A9AC-4584-AA82-0ED2C36DED1E}" type="slidenum">
              <a:rPr lang="en-GB" smtClean="0"/>
              <a:t>‹#›</a:t>
            </a:fld>
            <a:endParaRPr lang="en-GB"/>
          </a:p>
        </p:txBody>
      </p:sp>
    </p:spTree>
    <p:extLst>
      <p:ext uri="{BB962C8B-B14F-4D97-AF65-F5344CB8AC3E}">
        <p14:creationId xmlns:p14="http://schemas.microsoft.com/office/powerpoint/2010/main" val="3048329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Konu </a:t>
            </a:r>
            <a:r>
              <a:rPr lang="tr-TR" dirty="0" smtClean="0"/>
              <a:t>2</a:t>
            </a:r>
            <a:endParaRPr lang="en-GB" dirty="0"/>
          </a:p>
        </p:txBody>
      </p:sp>
      <p:sp>
        <p:nvSpPr>
          <p:cNvPr id="3" name="Alt Başlık 2"/>
          <p:cNvSpPr>
            <a:spLocks noGrp="1"/>
          </p:cNvSpPr>
          <p:nvPr>
            <p:ph type="subTitle" idx="1"/>
          </p:nvPr>
        </p:nvSpPr>
        <p:spPr/>
        <p:txBody>
          <a:bodyPr>
            <a:normAutofit/>
          </a:bodyPr>
          <a:lstStyle/>
          <a:p>
            <a:r>
              <a:rPr lang="tr-TR" sz="3600" dirty="0"/>
              <a:t>Müfredat ögeleri ve müfredat ögelerinin </a:t>
            </a:r>
            <a:r>
              <a:rPr lang="tr-TR" sz="3600" dirty="0" smtClean="0"/>
              <a:t>birleştirilmesi: </a:t>
            </a:r>
            <a:r>
              <a:rPr lang="tr-TR" sz="3600" dirty="0"/>
              <a:t>İ</a:t>
            </a:r>
            <a:r>
              <a:rPr lang="tr-TR" sz="3600" dirty="0" smtClean="0"/>
              <a:t>çerikte, süreçte ve üründe </a:t>
            </a:r>
            <a:r>
              <a:rPr lang="tr-TR" sz="3600" dirty="0"/>
              <a:t>farklılaştırma</a:t>
            </a:r>
            <a:endParaRPr lang="en-GB" sz="3600" b="1" dirty="0"/>
          </a:p>
        </p:txBody>
      </p:sp>
    </p:spTree>
    <p:extLst>
      <p:ext uri="{BB962C8B-B14F-4D97-AF65-F5344CB8AC3E}">
        <p14:creationId xmlns:p14="http://schemas.microsoft.com/office/powerpoint/2010/main" val="583056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smtClean="0"/>
              <a:t>Doğrudan öğretim</a:t>
            </a:r>
            <a:endParaRPr lang="en-GB" i="1" dirty="0"/>
          </a:p>
        </p:txBody>
      </p:sp>
      <p:sp>
        <p:nvSpPr>
          <p:cNvPr id="3" name="İçerik Yer Tutucusu 2"/>
          <p:cNvSpPr>
            <a:spLocks noGrp="1"/>
          </p:cNvSpPr>
          <p:nvPr>
            <p:ph idx="1"/>
          </p:nvPr>
        </p:nvSpPr>
        <p:spPr/>
        <p:txBody>
          <a:bodyPr/>
          <a:lstStyle/>
          <a:p>
            <a:pPr marL="0" indent="0">
              <a:buNone/>
            </a:pPr>
            <a:r>
              <a:rPr lang="tr-TR" dirty="0"/>
              <a:t>Doğrudan öğretimin birçok biçimi olmasına rağmen, genellikle becerinin açıklanması, becerinin öğretimi, beceri için model olunması, bece­rinin gerçekleştirilmesi ve beceri performansı üzerine geri bildirim verilmesi öğelerini içermektedir</a:t>
            </a:r>
            <a:r>
              <a:rPr lang="tr-TR" dirty="0" smtClean="0"/>
              <a:t>.</a:t>
            </a:r>
          </a:p>
          <a:p>
            <a:r>
              <a:rPr lang="tr-TR" dirty="0"/>
              <a:t>Doğrudan öğretimi kullanan öğretmenler, öğrenci­lerin tepki vermelerine fırsat sağlayan ve öğrencilerin ders hakkında ne düşündüklerine dair geri bildirim almalarına olanak veren dersler yaparlar. </a:t>
            </a:r>
            <a:endParaRPr lang="en-GB" dirty="0"/>
          </a:p>
        </p:txBody>
      </p:sp>
    </p:spTree>
    <p:extLst>
      <p:ext uri="{BB962C8B-B14F-4D97-AF65-F5344CB8AC3E}">
        <p14:creationId xmlns:p14="http://schemas.microsoft.com/office/powerpoint/2010/main" val="1014754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p:txBody>
          <a:bodyPr/>
          <a:lstStyle/>
          <a:p>
            <a:r>
              <a:rPr lang="tr-TR" dirty="0"/>
              <a:t> Bir becerinin nasıl gerçekleştirildiği gösterilir ve daha sonra rehberli uygulamalarla beceriyi uygulamak için öğrencilere fırsat verilir. </a:t>
            </a:r>
            <a:endParaRPr lang="tr-TR" dirty="0" smtClean="0"/>
          </a:p>
          <a:p>
            <a:r>
              <a:rPr lang="tr-TR" dirty="0"/>
              <a:t>Öğretmenler uygulama yaparlarken, öğrencilere olumlu ve yapıcı geri bildirim vererek tüm öğrencilerle ilgilenirler, temel amaç beceride ustalaşmaktır</a:t>
            </a:r>
            <a:endParaRPr lang="en-GB" dirty="0"/>
          </a:p>
        </p:txBody>
      </p:sp>
    </p:spTree>
    <p:extLst>
      <p:ext uri="{BB962C8B-B14F-4D97-AF65-F5344CB8AC3E}">
        <p14:creationId xmlns:p14="http://schemas.microsoft.com/office/powerpoint/2010/main" val="848560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err="1" smtClean="0"/>
              <a:t>İşbirlikli</a:t>
            </a:r>
            <a:r>
              <a:rPr lang="tr-TR" i="1" dirty="0" smtClean="0"/>
              <a:t> öğretim</a:t>
            </a:r>
            <a:endParaRPr lang="en-GB" i="1" dirty="0"/>
          </a:p>
        </p:txBody>
      </p:sp>
      <p:sp>
        <p:nvSpPr>
          <p:cNvPr id="3" name="İçerik Yer Tutucusu 2"/>
          <p:cNvSpPr>
            <a:spLocks noGrp="1"/>
          </p:cNvSpPr>
          <p:nvPr>
            <p:ph idx="1"/>
          </p:nvPr>
        </p:nvSpPr>
        <p:spPr/>
        <p:txBody>
          <a:bodyPr/>
          <a:lstStyle/>
          <a:p>
            <a:r>
              <a:rPr lang="tr-TR" dirty="0" err="1" smtClean="0"/>
              <a:t>İşbirlikli</a:t>
            </a:r>
            <a:r>
              <a:rPr lang="tr-TR" dirty="0" smtClean="0"/>
              <a:t> öğretim iki eğitimcinin bilgi ve becerilerini birleştirip genel eğitim sınıflarında aynı anda çalışmalarıdır. Örneğin özel eğitimci ile sınıf öğretmeninin işbirliği içinde çalışmaları. </a:t>
            </a:r>
            <a:endParaRPr lang="en-GB" dirty="0"/>
          </a:p>
        </p:txBody>
      </p:sp>
    </p:spTree>
    <p:extLst>
      <p:ext uri="{BB962C8B-B14F-4D97-AF65-F5344CB8AC3E}">
        <p14:creationId xmlns:p14="http://schemas.microsoft.com/office/powerpoint/2010/main" val="1506083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smtClean="0"/>
              <a:t>Öğretim için gruplandırma</a:t>
            </a:r>
            <a:endParaRPr lang="en-GB" i="1" dirty="0"/>
          </a:p>
        </p:txBody>
      </p:sp>
      <p:sp>
        <p:nvSpPr>
          <p:cNvPr id="3" name="İçerik Yer Tutucusu 2"/>
          <p:cNvSpPr>
            <a:spLocks noGrp="1"/>
          </p:cNvSpPr>
          <p:nvPr>
            <p:ph idx="1"/>
          </p:nvPr>
        </p:nvSpPr>
        <p:spPr/>
        <p:txBody>
          <a:bodyPr/>
          <a:lstStyle/>
          <a:p>
            <a:r>
              <a:rPr lang="tr-TR" dirty="0" smtClean="0"/>
              <a:t>Tüm sınıf</a:t>
            </a:r>
          </a:p>
          <a:p>
            <a:r>
              <a:rPr lang="tr-TR" dirty="0" smtClean="0"/>
              <a:t>Küçük grup (homojen ya da heterojen gruplar)</a:t>
            </a:r>
          </a:p>
          <a:p>
            <a:r>
              <a:rPr lang="tr-TR" dirty="0" smtClean="0"/>
              <a:t>Bire bir öğretim</a:t>
            </a:r>
            <a:endParaRPr lang="en-GB" dirty="0"/>
          </a:p>
        </p:txBody>
      </p:sp>
    </p:spTree>
    <p:extLst>
      <p:ext uri="{BB962C8B-B14F-4D97-AF65-F5344CB8AC3E}">
        <p14:creationId xmlns:p14="http://schemas.microsoft.com/office/powerpoint/2010/main" val="28259938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smtClean="0"/>
              <a:t>Kendini düzenleme becerilerinin öğretimi</a:t>
            </a:r>
            <a:endParaRPr lang="en-GB" i="1" dirty="0"/>
          </a:p>
        </p:txBody>
      </p:sp>
      <p:sp>
        <p:nvSpPr>
          <p:cNvPr id="3" name="İçerik Yer Tutucusu 2"/>
          <p:cNvSpPr>
            <a:spLocks noGrp="1"/>
          </p:cNvSpPr>
          <p:nvPr>
            <p:ph idx="1"/>
          </p:nvPr>
        </p:nvSpPr>
        <p:spPr/>
        <p:txBody>
          <a:bodyPr/>
          <a:lstStyle/>
          <a:p>
            <a:r>
              <a:rPr lang="tr-TR" dirty="0"/>
              <a:t>Kendini izleme—bireyin kendi </a:t>
            </a:r>
            <a:r>
              <a:rPr lang="tr-TR" dirty="0" smtClean="0"/>
              <a:t>davranışını </a:t>
            </a:r>
            <a:r>
              <a:rPr lang="tr-TR" dirty="0" smtClean="0"/>
              <a:t>izlemesi </a:t>
            </a:r>
            <a:r>
              <a:rPr lang="tr-TR" dirty="0"/>
              <a:t>ile ilgili becerilerdir.</a:t>
            </a:r>
            <a:endParaRPr lang="en-GB" dirty="0"/>
          </a:p>
          <a:p>
            <a:r>
              <a:rPr lang="tr-TR" dirty="0" smtClean="0"/>
              <a:t>Kendine </a:t>
            </a:r>
            <a:r>
              <a:rPr lang="tr-TR" dirty="0"/>
              <a:t>yönerge verme—yüksek sesle ya da içinden sözel ifadeleri kullanarak bir görevi yerine getirmek üzere kendi kendine konuşma ile ilgili becerilerdir.</a:t>
            </a:r>
            <a:endParaRPr lang="en-GB" dirty="0"/>
          </a:p>
          <a:p>
            <a:r>
              <a:rPr lang="tr-TR" dirty="0" smtClean="0"/>
              <a:t>Kendini </a:t>
            </a:r>
            <a:r>
              <a:rPr lang="tr-TR" dirty="0"/>
              <a:t>değerlendirme—bireyin kendi </a:t>
            </a:r>
            <a:r>
              <a:rPr lang="tr-TR" dirty="0" smtClean="0"/>
              <a:t>performansını </a:t>
            </a:r>
            <a:r>
              <a:rPr lang="tr-TR" dirty="0"/>
              <a:t>analiz etmesi ve gerekli düzeltmeleri </a:t>
            </a:r>
            <a:r>
              <a:rPr lang="tr-TR" dirty="0" smtClean="0"/>
              <a:t>yapması </a:t>
            </a:r>
            <a:r>
              <a:rPr lang="tr-TR" dirty="0"/>
              <a:t>ile ilgili becerilerdir.</a:t>
            </a:r>
            <a:endParaRPr lang="en-GB" dirty="0"/>
          </a:p>
          <a:p>
            <a:r>
              <a:rPr lang="tr-TR" dirty="0" smtClean="0"/>
              <a:t>Kendini </a:t>
            </a:r>
            <a:r>
              <a:rPr lang="tr-TR" dirty="0"/>
              <a:t>pekiştirme—doğru davranış ya da bir görevi başarılı şekilde bitirme için bireyin kendini ödüllendirmesi ile ilgili becerilerdir.</a:t>
            </a:r>
            <a:endParaRPr lang="en-GB" dirty="0"/>
          </a:p>
          <a:p>
            <a:endParaRPr lang="en-GB" dirty="0"/>
          </a:p>
        </p:txBody>
      </p:sp>
    </p:spTree>
    <p:extLst>
      <p:ext uri="{BB962C8B-B14F-4D97-AF65-F5344CB8AC3E}">
        <p14:creationId xmlns:p14="http://schemas.microsoft.com/office/powerpoint/2010/main" val="34024264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1302326"/>
          </a:xfrm>
        </p:spPr>
        <p:txBody>
          <a:bodyPr/>
          <a:lstStyle/>
          <a:p>
            <a:r>
              <a:rPr lang="tr-TR" i="1" dirty="0" smtClean="0"/>
              <a:t>Probleme dayalı öğrenme</a:t>
            </a:r>
            <a:endParaRPr lang="en-GB" i="1" dirty="0"/>
          </a:p>
        </p:txBody>
      </p:sp>
      <p:sp>
        <p:nvSpPr>
          <p:cNvPr id="3" name="İçerik Yer Tutucusu 2"/>
          <p:cNvSpPr>
            <a:spLocks noGrp="1"/>
          </p:cNvSpPr>
          <p:nvPr>
            <p:ph idx="1"/>
          </p:nvPr>
        </p:nvSpPr>
        <p:spPr/>
        <p:txBody>
          <a:bodyPr>
            <a:normAutofit lnSpcReduction="10000"/>
          </a:bodyPr>
          <a:lstStyle/>
          <a:p>
            <a:pPr marL="0" indent="0">
              <a:buNone/>
            </a:pPr>
            <a:r>
              <a:rPr lang="tr-TR" dirty="0"/>
              <a:t>Probleme dayalı </a:t>
            </a:r>
            <a:r>
              <a:rPr lang="tr-TR" dirty="0" smtClean="0"/>
              <a:t>öğrenme</a:t>
            </a:r>
            <a:r>
              <a:rPr lang="tr-TR" dirty="0"/>
              <a:t>, öğrencilerin gerçek bir problem ya da konunun araştırmacıları hâline geldikleri etkinliklerden oluşur. </a:t>
            </a:r>
            <a:endParaRPr lang="tr-TR" dirty="0" smtClean="0"/>
          </a:p>
          <a:p>
            <a:r>
              <a:rPr lang="tr-TR" dirty="0" smtClean="0"/>
              <a:t>Birincisi</a:t>
            </a:r>
            <a:r>
              <a:rPr lang="tr-TR" dirty="0"/>
              <a:t>, öğrencilere derinlemesine araştıracakları birçok konu, sorun ve alanı keşfetmeleri için farklı etkinlikler yoluyla rehberlik edilir. Öğrenciler </a:t>
            </a:r>
            <a:r>
              <a:rPr lang="tr-TR" dirty="0" smtClean="0"/>
              <a:t>öğrenmek </a:t>
            </a:r>
            <a:r>
              <a:rPr lang="tr-TR" dirty="0"/>
              <a:t>istediklerini bilemeyecekleri için öğretmenler, öğrencilerin ilgilerini değerlendirmeli ve birçok yola başvurmalıdırlar.</a:t>
            </a:r>
            <a:endParaRPr lang="en-GB" dirty="0"/>
          </a:p>
          <a:p>
            <a:r>
              <a:rPr lang="tr-TR" dirty="0"/>
              <a:t>İkinci etkinlik, bir konu seçmek ve ilginç bir projeye içerik geliştirmek için başarılacak belirli hedefler ve amaçlar belirlemektir. Öğretmenler, başarılacak şeyin ne olduğuna karar vermek için öğrencilerle birlikte çalışarak öğrencilerin bu hedef ve amaçlan </a:t>
            </a:r>
            <a:r>
              <a:rPr lang="tr-TR" dirty="0" smtClean="0"/>
              <a:t>belirlemelerine </a:t>
            </a:r>
            <a:r>
              <a:rPr lang="tr-TR" dirty="0"/>
              <a:t>yardımcı olabilirler.</a:t>
            </a:r>
            <a:endParaRPr lang="en-GB" dirty="0"/>
          </a:p>
          <a:p>
            <a:endParaRPr lang="en-GB" dirty="0"/>
          </a:p>
        </p:txBody>
      </p:sp>
    </p:spTree>
    <p:extLst>
      <p:ext uri="{BB962C8B-B14F-4D97-AF65-F5344CB8AC3E}">
        <p14:creationId xmlns:p14="http://schemas.microsoft.com/office/powerpoint/2010/main" val="11193697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p:txBody>
          <a:bodyPr>
            <a:normAutofit/>
          </a:bodyPr>
          <a:lstStyle/>
          <a:p>
            <a:r>
              <a:rPr lang="tr-TR" dirty="0"/>
              <a:t>Üçüncü etkinlik bir yönetim planı geliştirmektir. Bu plan, zaman çizelgesi oluşturmayı, fikirleri başlatmayı </a:t>
            </a:r>
            <a:r>
              <a:rPr lang="tr-TR" dirty="0" smtClean="0"/>
              <a:t>ve sonlandırmayı </a:t>
            </a:r>
            <a:r>
              <a:rPr lang="tr-TR" dirty="0"/>
              <a:t>içerir. Plan ana hatları ile belirlendikten sonra öğrenci, fikirleri araştırmaya başlar ve </a:t>
            </a:r>
            <a:r>
              <a:rPr lang="tr-TR" dirty="0" smtClean="0"/>
              <a:t>araştırmaya </a:t>
            </a:r>
            <a:r>
              <a:rPr lang="tr-TR" dirty="0"/>
              <a:t>ve öğretmenden gelen rehberliğe dayalı olarak ürünler çıkarmaya başlar. </a:t>
            </a:r>
            <a:endParaRPr lang="tr-TR" dirty="0" smtClean="0"/>
          </a:p>
          <a:p>
            <a:r>
              <a:rPr lang="tr-TR" dirty="0" smtClean="0"/>
              <a:t>Bu </a:t>
            </a:r>
            <a:r>
              <a:rPr lang="tr-TR" dirty="0"/>
              <a:t>sürecin en son basamağı, öğrencilere bağımsız ya da küçük grup çalışmalarında ne başardıklarım değerlendirmede rehberlik etmektir. Öğrenci ve öğretmenler gereksinimlerini en iyi şekilde karşılayan değerlendirme planlarını geliştirebilirler.</a:t>
            </a:r>
            <a:endParaRPr lang="en-GB" dirty="0"/>
          </a:p>
          <a:p>
            <a:endParaRPr lang="en-GB" dirty="0"/>
          </a:p>
        </p:txBody>
      </p:sp>
    </p:spTree>
    <p:extLst>
      <p:ext uri="{BB962C8B-B14F-4D97-AF65-F5344CB8AC3E}">
        <p14:creationId xmlns:p14="http://schemas.microsoft.com/office/powerpoint/2010/main" val="34626569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smtClean="0"/>
              <a:t>Akran öğretimi</a:t>
            </a:r>
            <a:endParaRPr lang="en-GB" i="1" dirty="0"/>
          </a:p>
        </p:txBody>
      </p:sp>
      <p:sp>
        <p:nvSpPr>
          <p:cNvPr id="10" name="İçerik Yer Tutucusu 9"/>
          <p:cNvSpPr>
            <a:spLocks noGrp="1"/>
          </p:cNvSpPr>
          <p:nvPr>
            <p:ph idx="1"/>
          </p:nvPr>
        </p:nvSpPr>
        <p:spPr/>
        <p:txBody>
          <a:bodyPr/>
          <a:lstStyle/>
          <a:p>
            <a:r>
              <a:rPr lang="tr-TR" dirty="0" smtClean="0"/>
              <a:t>Akran </a:t>
            </a:r>
            <a:r>
              <a:rPr lang="tr-TR" dirty="0"/>
              <a:t>öğretimi her zaman olmasa da genellikle, daha fazla beceri sahibi bir öğrencinin belirli bir davranış </a:t>
            </a:r>
            <a:r>
              <a:rPr lang="tr-TR" dirty="0" smtClean="0"/>
              <a:t>alanında </a:t>
            </a:r>
            <a:r>
              <a:rPr lang="tr-TR" dirty="0"/>
              <a:t>ya da akademik alanda daha az yeterli bir öğrenci ile eşleştirilmesini </a:t>
            </a:r>
            <a:r>
              <a:rPr lang="tr-TR" dirty="0" smtClean="0"/>
              <a:t>içermektedir</a:t>
            </a:r>
            <a:r>
              <a:rPr lang="tr-TR" dirty="0"/>
              <a:t>. Akran öğretimi akademik becerileri öğretmek ve sınıf disiplini, akran ilişkileri ve uygun etkileşim davranışları ile ilgili sosyal davranışları geliştirmek üzere kullanılmaktadır. Akran öğretiminin </a:t>
            </a:r>
            <a:r>
              <a:rPr lang="tr-TR" dirty="0" smtClean="0"/>
              <a:t>etkililiği </a:t>
            </a:r>
            <a:r>
              <a:rPr lang="tr-TR" dirty="0"/>
              <a:t>yaş, ortam ve öğrenci türlerine göre değişiklik göstermektedir.</a:t>
            </a:r>
            <a:endParaRPr lang="en-GB" dirty="0"/>
          </a:p>
          <a:p>
            <a:endParaRPr lang="en-GB" dirty="0"/>
          </a:p>
        </p:txBody>
      </p:sp>
    </p:spTree>
    <p:extLst>
      <p:ext uri="{BB962C8B-B14F-4D97-AF65-F5344CB8AC3E}">
        <p14:creationId xmlns:p14="http://schemas.microsoft.com/office/powerpoint/2010/main" val="2034393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Materyalin uyarlanması</a:t>
            </a:r>
            <a:endParaRPr lang="en-GB" dirty="0"/>
          </a:p>
        </p:txBody>
      </p:sp>
      <p:sp>
        <p:nvSpPr>
          <p:cNvPr id="3" name="İçerik Yer Tutucusu 2"/>
          <p:cNvSpPr>
            <a:spLocks noGrp="1"/>
          </p:cNvSpPr>
          <p:nvPr>
            <p:ph idx="1"/>
          </p:nvPr>
        </p:nvSpPr>
        <p:spPr/>
        <p:txBody>
          <a:bodyPr/>
          <a:lstStyle/>
          <a:p>
            <a:r>
              <a:rPr lang="tr-TR" dirty="0" err="1" smtClean="0"/>
              <a:t>Metinsel</a:t>
            </a:r>
            <a:r>
              <a:rPr lang="tr-TR" dirty="0" smtClean="0"/>
              <a:t> materyalin sesli biçiminin kullanılması</a:t>
            </a:r>
          </a:p>
          <a:p>
            <a:r>
              <a:rPr lang="tr-TR" dirty="0" smtClean="0"/>
              <a:t>Mevcut materyalin basitleştirilmesi</a:t>
            </a:r>
          </a:p>
          <a:p>
            <a:r>
              <a:rPr lang="tr-TR" dirty="0" smtClean="0"/>
              <a:t>Görsellerin kullanımı</a:t>
            </a:r>
          </a:p>
          <a:p>
            <a:pPr marL="0" indent="0">
              <a:buNone/>
            </a:pPr>
            <a:endParaRPr lang="en-GB" dirty="0"/>
          </a:p>
        </p:txBody>
      </p:sp>
    </p:spTree>
    <p:extLst>
      <p:ext uri="{BB962C8B-B14F-4D97-AF65-F5344CB8AC3E}">
        <p14:creationId xmlns:p14="http://schemas.microsoft.com/office/powerpoint/2010/main" val="3485346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220717"/>
            <a:ext cx="10515600" cy="5956246"/>
          </a:xfrm>
        </p:spPr>
        <p:txBody>
          <a:bodyPr>
            <a:normAutofit/>
          </a:bodyPr>
          <a:lstStyle/>
          <a:p>
            <a:r>
              <a:rPr lang="tr-TR" dirty="0"/>
              <a:t>Derse ait konunun sunulmasında ya da bilginin verilmesinde videoların, şematik öğretim materyallerinin, bilgisayar programlarının ve diğer görseller gibi öğretim teknolojilerinin, araçlarının ve materyallerinin kullanılması öğretim sürecinde yapılabilecek diğer </a:t>
            </a:r>
            <a:r>
              <a:rPr lang="tr-TR" dirty="0" err="1"/>
              <a:t>öğretimsel</a:t>
            </a:r>
            <a:r>
              <a:rPr lang="tr-TR" dirty="0"/>
              <a:t> uyarlamalardandır. </a:t>
            </a:r>
            <a:endParaRPr lang="tr-TR" dirty="0" smtClean="0"/>
          </a:p>
          <a:p>
            <a:r>
              <a:rPr lang="tr-TR" dirty="0" smtClean="0"/>
              <a:t>Öğrenme </a:t>
            </a:r>
            <a:r>
              <a:rPr lang="tr-TR" dirty="0"/>
              <a:t>stratejilerinin öğretimi, öğretimin farklı öğrenci </a:t>
            </a:r>
            <a:r>
              <a:rPr lang="tr-TR" dirty="0" smtClean="0"/>
              <a:t>gruplandırmalarıyla </a:t>
            </a:r>
            <a:r>
              <a:rPr lang="tr-TR" dirty="0"/>
              <a:t>yapılması, rehberli ve bağımsız uygulama fırsatlarının verilmesi gibi yönteme ait uyarlamalar da öğretimde yerini almalıdır. Tüm bunlar öğrencinin aktif öğrenmesini destekler, ona öğrenmede kolaylık sağlar. </a:t>
            </a:r>
            <a:endParaRPr lang="tr-TR" dirty="0" smtClean="0"/>
          </a:p>
          <a:p>
            <a:r>
              <a:rPr lang="tr-TR" dirty="0" smtClean="0"/>
              <a:t>Öğrencilere </a:t>
            </a:r>
            <a:r>
              <a:rPr lang="tr-TR" dirty="0"/>
              <a:t>ödevlerini, görevlerini ya da sınavlarını tamamlamak için daha fazla süre verilmesi de öğretim sürecindeki uyarlamalardandır. </a:t>
            </a:r>
          </a:p>
        </p:txBody>
      </p:sp>
    </p:spTree>
    <p:extLst>
      <p:ext uri="{BB962C8B-B14F-4D97-AF65-F5344CB8AC3E}">
        <p14:creationId xmlns:p14="http://schemas.microsoft.com/office/powerpoint/2010/main" val="3851850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a:xfrm>
            <a:off x="838200" y="548640"/>
            <a:ext cx="10515600" cy="5628323"/>
          </a:xfrm>
        </p:spPr>
        <p:txBody>
          <a:bodyPr>
            <a:normAutofit fontScale="92500"/>
          </a:bodyPr>
          <a:lstStyle/>
          <a:p>
            <a:r>
              <a:rPr lang="tr-TR" sz="3200" dirty="0" smtClean="0"/>
              <a:t>Bireyselleştirilmiş öğretim, genel eğitim öğretmenlerinin öğretimi sınıflarındaki öğrencilerin gereksinimlerini karşılamak için farklılaştırmalarıdır. </a:t>
            </a:r>
          </a:p>
          <a:p>
            <a:endParaRPr lang="tr-TR" sz="3200" dirty="0" smtClean="0"/>
          </a:p>
          <a:p>
            <a:r>
              <a:rPr lang="tr-TR" sz="3200" dirty="0"/>
              <a:t>A</a:t>
            </a:r>
            <a:r>
              <a:rPr lang="tr-TR" sz="3200" dirty="0" smtClean="0"/>
              <a:t>macı</a:t>
            </a:r>
            <a:r>
              <a:rPr lang="tr-TR" sz="3200" dirty="0"/>
              <a:t>, </a:t>
            </a:r>
            <a:r>
              <a:rPr lang="tr-TR" sz="3200" dirty="0" smtClean="0"/>
              <a:t>öğrencinin </a:t>
            </a:r>
            <a:r>
              <a:rPr lang="tr-TR" sz="3200" dirty="0"/>
              <a:t>gereksinim­lerini bulunduğu yerde karşılayarak ve öğrenme sürecine yardımda bulunarak öğrencilerin </a:t>
            </a:r>
            <a:r>
              <a:rPr lang="tr-TR" sz="3200" dirty="0" smtClean="0"/>
              <a:t>gelişimlerini </a:t>
            </a:r>
            <a:r>
              <a:rPr lang="tr-TR" sz="3200" dirty="0"/>
              <a:t>ve bireysel başarılarını en üst düzeye çıkarmaktır.</a:t>
            </a:r>
          </a:p>
          <a:p>
            <a:endParaRPr lang="tr-TR" sz="3200" dirty="0" smtClean="0"/>
          </a:p>
          <a:p>
            <a:r>
              <a:rPr lang="tr-TR" sz="3200" dirty="0" smtClean="0"/>
              <a:t>Öğretmenler bireyselleştirmeyi yaparken öğrencilerinin </a:t>
            </a:r>
            <a:r>
              <a:rPr lang="tr-TR" sz="3200" dirty="0"/>
              <a:t>genel eğitim </a:t>
            </a:r>
            <a:r>
              <a:rPr lang="tr-TR" sz="3200" dirty="0" smtClean="0"/>
              <a:t>okul programına erişimlerini </a:t>
            </a:r>
            <a:r>
              <a:rPr lang="tr-TR" sz="3200" dirty="0"/>
              <a:t>sağlarlarken, onların okulda başarılı olmalarına olanak sağlayacak tekniklere ve stratejilere odaklanmalıdırlar. </a:t>
            </a:r>
            <a:endParaRPr lang="tr-TR" sz="3200" dirty="0" smtClean="0"/>
          </a:p>
          <a:p>
            <a:pPr marL="0" indent="0">
              <a:buNone/>
            </a:pPr>
            <a:endParaRPr lang="tr-TR" dirty="0" smtClean="0"/>
          </a:p>
          <a:p>
            <a:pPr marL="0" indent="0">
              <a:buNone/>
            </a:pPr>
            <a:endParaRPr lang="tr-TR" dirty="0"/>
          </a:p>
          <a:p>
            <a:pPr marL="0" indent="0">
              <a:buNone/>
            </a:pPr>
            <a:endParaRPr lang="tr-TR" dirty="0"/>
          </a:p>
        </p:txBody>
      </p:sp>
    </p:spTree>
    <p:extLst>
      <p:ext uri="{BB962C8B-B14F-4D97-AF65-F5344CB8AC3E}">
        <p14:creationId xmlns:p14="http://schemas.microsoft.com/office/powerpoint/2010/main" val="22343181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Arkadaşlarına göre daha kısa </a:t>
            </a:r>
            <a:r>
              <a:rPr lang="tr-TR" dirty="0" smtClean="0"/>
              <a:t>ya da dil açısından daha basit bir </a:t>
            </a:r>
            <a:r>
              <a:rPr lang="tr-TR" dirty="0"/>
              <a:t>metni okumasının istenmesi, çözmesi için daha az sayıda problem verilmesi gibi ödev, görev ve iş miktarındaki azaltma da yapılabilecekler arasındadır. </a:t>
            </a:r>
            <a:endParaRPr lang="tr-TR" dirty="0" smtClean="0"/>
          </a:p>
          <a:p>
            <a:r>
              <a:rPr lang="tr-TR" dirty="0" smtClean="0"/>
              <a:t>Ödevlerin</a:t>
            </a:r>
            <a:r>
              <a:rPr lang="tr-TR" dirty="0"/>
              <a:t>, görevlerin ve beklenen işlerin miktarını azaltmanın yanı sıra güçlük düzeylerinin de azaltılması gerekebilir. </a:t>
            </a:r>
            <a:endParaRPr lang="tr-TR" dirty="0" smtClean="0"/>
          </a:p>
          <a:p>
            <a:r>
              <a:rPr lang="tr-TR" dirty="0" smtClean="0"/>
              <a:t>Ödev </a:t>
            </a:r>
            <a:r>
              <a:rPr lang="tr-TR" dirty="0"/>
              <a:t>yönergelerinin daha basit ve anlaşılır yazılması, çözülmesi gereken matematik problemlerinin basitleştirilmesi, okunması beklenen metnin güçlük düzeyinin azaltılarak öğrencinin okuma ve dil düzeyine uygun hale getirilmesi bu tür bir uyarlamaya verilecek örneklerdendir. </a:t>
            </a:r>
          </a:p>
          <a:p>
            <a:pPr marL="0" indent="0">
              <a:buNone/>
            </a:pPr>
            <a:endParaRPr lang="tr-TR" dirty="0"/>
          </a:p>
        </p:txBody>
      </p:sp>
    </p:spTree>
    <p:extLst>
      <p:ext uri="{BB962C8B-B14F-4D97-AF65-F5344CB8AC3E}">
        <p14:creationId xmlns:p14="http://schemas.microsoft.com/office/powerpoint/2010/main" val="23343525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Öğretim Ortamının Düzenlenmesi</a:t>
            </a:r>
            <a:endParaRPr lang="en-GB" dirty="0"/>
          </a:p>
        </p:txBody>
      </p:sp>
      <p:sp>
        <p:nvSpPr>
          <p:cNvPr id="3" name="İçerik Yer Tutucusu 2"/>
          <p:cNvSpPr>
            <a:spLocks noGrp="1"/>
          </p:cNvSpPr>
          <p:nvPr>
            <p:ph idx="1"/>
          </p:nvPr>
        </p:nvSpPr>
        <p:spPr/>
        <p:txBody>
          <a:bodyPr/>
          <a:lstStyle/>
          <a:p>
            <a:r>
              <a:rPr lang="tr-TR" dirty="0" smtClean="0"/>
              <a:t>Sınıfın yeri</a:t>
            </a:r>
          </a:p>
          <a:p>
            <a:r>
              <a:rPr lang="tr-TR" dirty="0" smtClean="0"/>
              <a:t>Öğrencinin oturma yeri</a:t>
            </a:r>
          </a:p>
          <a:p>
            <a:r>
              <a:rPr lang="tr-TR" dirty="0" smtClean="0"/>
              <a:t>Materyallerin yerleştirilmesi</a:t>
            </a:r>
          </a:p>
          <a:p>
            <a:r>
              <a:rPr lang="tr-TR" dirty="0" smtClean="0"/>
              <a:t>Güvenlik</a:t>
            </a:r>
          </a:p>
          <a:p>
            <a:r>
              <a:rPr lang="tr-TR" dirty="0" smtClean="0"/>
              <a:t>Hareket kolaylığının sağlanması</a:t>
            </a:r>
          </a:p>
          <a:p>
            <a:endParaRPr lang="tr-TR" dirty="0"/>
          </a:p>
          <a:p>
            <a:pPr marL="0" indent="0">
              <a:buNone/>
            </a:pPr>
            <a:endParaRPr lang="en-GB" dirty="0"/>
          </a:p>
        </p:txBody>
      </p:sp>
    </p:spTree>
    <p:extLst>
      <p:ext uri="{BB962C8B-B14F-4D97-AF65-F5344CB8AC3E}">
        <p14:creationId xmlns:p14="http://schemas.microsoft.com/office/powerpoint/2010/main" val="12600100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İlgili hizmetlerin </a:t>
            </a:r>
            <a:r>
              <a:rPr lang="tr-TR" dirty="0"/>
              <a:t>ve desteğin</a:t>
            </a:r>
            <a:r>
              <a:rPr lang="en-GB" dirty="0"/>
              <a:t/>
            </a:r>
            <a:br>
              <a:rPr lang="en-GB" dirty="0"/>
            </a:br>
            <a:r>
              <a:rPr lang="tr-TR" dirty="0" smtClean="0"/>
              <a:t>sağlanması</a:t>
            </a:r>
            <a:endParaRPr lang="en-GB" dirty="0"/>
          </a:p>
        </p:txBody>
      </p:sp>
      <p:sp>
        <p:nvSpPr>
          <p:cNvPr id="3" name="İçerik Yer Tutucusu 2"/>
          <p:cNvSpPr>
            <a:spLocks noGrp="1"/>
          </p:cNvSpPr>
          <p:nvPr>
            <p:ph idx="1"/>
          </p:nvPr>
        </p:nvSpPr>
        <p:spPr>
          <a:xfrm>
            <a:off x="252248" y="1825624"/>
            <a:ext cx="11101552" cy="5032375"/>
          </a:xfrm>
        </p:spPr>
        <p:txBody>
          <a:bodyPr>
            <a:normAutofit/>
          </a:bodyPr>
          <a:lstStyle/>
          <a:p>
            <a:r>
              <a:rPr lang="tr-TR" dirty="0"/>
              <a:t>Öğretim süreci için ele alacağımız son uyarlama türü öğrenciye bu süreçte sağlanan destekler, yardımlar ve bunların miktarıdır. </a:t>
            </a:r>
            <a:r>
              <a:rPr lang="tr-TR" dirty="0" smtClean="0"/>
              <a:t>Aynı eğitim düzenlemesine yerleştirilseler bile her öğrencinin ve ailesinin farklı destek gereksinimleri olacaktır. Desteğin miktarı da değişecektir. Ailenin yaşadığı travmalar</a:t>
            </a:r>
            <a:r>
              <a:rPr lang="tr-TR" dirty="0"/>
              <a:t>, maddi yetersizlikler, </a:t>
            </a:r>
            <a:r>
              <a:rPr lang="tr-TR" dirty="0" smtClean="0"/>
              <a:t>ve </a:t>
            </a:r>
            <a:r>
              <a:rPr lang="tr-TR" dirty="0"/>
              <a:t>farklı bir kültüre </a:t>
            </a:r>
            <a:r>
              <a:rPr lang="tr-TR" dirty="0" smtClean="0"/>
              <a:t>ve dile sahip olmak gibi faktörlerin </a:t>
            </a:r>
            <a:r>
              <a:rPr lang="tr-TR" dirty="0"/>
              <a:t>getirdiği olumsuzluklarla onların yaşadığı zorluk artmaktadır. Bu nedenle öğretimdeki desteğin miktarı bu öğrenciler için çok değerlidir. Öğrencinin hem sınıf içinde hem de sınıf dışında destek alması önemlidir. Okulda destek eğitim odasında alacağı eğitim, okul dışındaki merkezler ya da uzman kişilerin vereceği hizmetler, ödevlerinde yardım edecek bir akran belirlenmesi gibi destekler öğrencinin başarısını artıracak </a:t>
            </a:r>
            <a:r>
              <a:rPr lang="tr-TR" dirty="0" err="1"/>
              <a:t>öğretimsel</a:t>
            </a:r>
            <a:r>
              <a:rPr lang="tr-TR" dirty="0"/>
              <a:t> uyarlamalar arasındadır. </a:t>
            </a:r>
          </a:p>
          <a:p>
            <a:endParaRPr lang="en-GB" dirty="0"/>
          </a:p>
        </p:txBody>
      </p:sp>
    </p:spTree>
    <p:extLst>
      <p:ext uri="{BB962C8B-B14F-4D97-AF65-F5344CB8AC3E}">
        <p14:creationId xmlns:p14="http://schemas.microsoft.com/office/powerpoint/2010/main" val="4278267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Davranış Problemleriyle Başa Çıkma</a:t>
            </a:r>
            <a:endParaRPr lang="en-GB" dirty="0"/>
          </a:p>
        </p:txBody>
      </p:sp>
      <p:sp>
        <p:nvSpPr>
          <p:cNvPr id="3" name="İçerik Yer Tutucusu 2"/>
          <p:cNvSpPr>
            <a:spLocks noGrp="1"/>
          </p:cNvSpPr>
          <p:nvPr>
            <p:ph idx="1"/>
          </p:nvPr>
        </p:nvSpPr>
        <p:spPr/>
        <p:txBody>
          <a:bodyPr/>
          <a:lstStyle/>
          <a:p>
            <a:pPr>
              <a:buNone/>
              <a:defRPr/>
            </a:pPr>
            <a:r>
              <a:rPr lang="tr-TR" b="1" dirty="0"/>
              <a:t>	Davranış Problemleri Nedir?</a:t>
            </a:r>
            <a:endParaRPr lang="tr-TR" dirty="0"/>
          </a:p>
          <a:p>
            <a:pPr>
              <a:defRPr/>
            </a:pPr>
            <a:r>
              <a:rPr lang="tr-TR" dirty="0"/>
              <a:t>Davranış problemleri her sınıf ve yaş düzeyindeki özel </a:t>
            </a:r>
            <a:r>
              <a:rPr lang="tr-TR" dirty="0" err="1"/>
              <a:t>gereksinimli</a:t>
            </a:r>
            <a:r>
              <a:rPr lang="tr-TR" dirty="0"/>
              <a:t> olan ve olmayan öğrenciler tarafından gösterilebilir. Bu gibi davranışlar özel </a:t>
            </a:r>
            <a:r>
              <a:rPr lang="tr-TR" dirty="0" err="1"/>
              <a:t>gereksinimli</a:t>
            </a:r>
            <a:r>
              <a:rPr lang="tr-TR" dirty="0"/>
              <a:t> öğrencinin akademik başarısını ve akranları tarafından kabulünü olumsuz olarak etkiler. </a:t>
            </a:r>
          </a:p>
          <a:p>
            <a:pPr>
              <a:defRPr/>
            </a:pPr>
            <a:r>
              <a:rPr lang="tr-TR" dirty="0"/>
              <a:t>Sınıf öğretmenleri iki tip davranış problemleriyle karşı karşıya kalırlar: </a:t>
            </a:r>
            <a:r>
              <a:rPr lang="tr-TR" i="1" dirty="0"/>
              <a:t>Uygun olmayan sınıf davranışı</a:t>
            </a:r>
            <a:r>
              <a:rPr lang="tr-TR" dirty="0"/>
              <a:t> ve </a:t>
            </a:r>
            <a:r>
              <a:rPr lang="tr-TR" i="1" dirty="0"/>
              <a:t>çalışma becerisi problemleri. </a:t>
            </a:r>
            <a:endParaRPr lang="tr-TR" dirty="0"/>
          </a:p>
          <a:p>
            <a:pPr marL="0" indent="0">
              <a:buNone/>
            </a:pPr>
            <a:endParaRPr lang="en-GB" dirty="0"/>
          </a:p>
        </p:txBody>
      </p:sp>
    </p:spTree>
    <p:extLst>
      <p:ext uri="{BB962C8B-B14F-4D97-AF65-F5344CB8AC3E}">
        <p14:creationId xmlns:p14="http://schemas.microsoft.com/office/powerpoint/2010/main" val="8253812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p:txBody>
          <a:bodyPr/>
          <a:lstStyle/>
          <a:p>
            <a:r>
              <a:rPr lang="tr-TR" altLang="en-US" dirty="0"/>
              <a:t>Sınıf öğretimini, öğrencinin akranları ve öğretmeniyle sosyal etkileşimini engelleyen ve diğerlerine zarar veren davranışlar uygun olmayan davranış olarak kabul edilir. Bu davranışlara örnek olarak </a:t>
            </a:r>
            <a:r>
              <a:rPr lang="tr-TR" altLang="en-US" i="1" dirty="0"/>
              <a:t>sınıfta çok konuşmak, kavga etmek, tartışmak, yerinden kalkmak, küfür etmek, </a:t>
            </a:r>
            <a:r>
              <a:rPr lang="tr-TR" altLang="en-US" dirty="0"/>
              <a:t>diğerleriyle etkileşimden kaçınmak verilebilir. Gelişmemiş ve içe dönük davranışlar da bu gruba girer. </a:t>
            </a:r>
          </a:p>
          <a:p>
            <a:pPr marL="0" indent="0">
              <a:buNone/>
            </a:pPr>
            <a:endParaRPr lang="en-GB" dirty="0"/>
          </a:p>
        </p:txBody>
      </p:sp>
    </p:spTree>
    <p:extLst>
      <p:ext uri="{BB962C8B-B14F-4D97-AF65-F5344CB8AC3E}">
        <p14:creationId xmlns:p14="http://schemas.microsoft.com/office/powerpoint/2010/main" val="26805095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p:txBody>
          <a:bodyPr/>
          <a:lstStyle/>
          <a:p>
            <a:r>
              <a:rPr lang="tr-TR" altLang="en-US" dirty="0"/>
              <a:t>Özel </a:t>
            </a:r>
            <a:r>
              <a:rPr lang="tr-TR" altLang="en-US" dirty="0" err="1"/>
              <a:t>gereksinimli</a:t>
            </a:r>
            <a:r>
              <a:rPr lang="tr-TR" altLang="en-US" dirty="0"/>
              <a:t> öğrencinin akademik performansını ya da öğretmenin akademik ilerlemeyi değerlendirmesini engelleyen davranışlar çalışma becerisi problemleri olarak düşünülür. Bu problemlere örnek olarak </a:t>
            </a:r>
            <a:r>
              <a:rPr lang="tr-TR" altLang="en-US" i="1" dirty="0"/>
              <a:t>ödevini tamamlamamak, ders boyunca dikkat zayıflığı, yönergeleri izlememe, çalışma zamanını ayarlayamama </a:t>
            </a:r>
            <a:r>
              <a:rPr lang="tr-TR" altLang="en-US" dirty="0"/>
              <a:t>verilebilir. </a:t>
            </a:r>
          </a:p>
          <a:p>
            <a:pPr marL="0" indent="0">
              <a:buNone/>
            </a:pPr>
            <a:endParaRPr lang="en-GB" dirty="0"/>
          </a:p>
        </p:txBody>
      </p:sp>
    </p:spTree>
    <p:extLst>
      <p:ext uri="{BB962C8B-B14F-4D97-AF65-F5344CB8AC3E}">
        <p14:creationId xmlns:p14="http://schemas.microsoft.com/office/powerpoint/2010/main" val="3879989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p:txBody>
          <a:bodyPr>
            <a:normAutofit fontScale="25000" lnSpcReduction="20000"/>
          </a:bodyPr>
          <a:lstStyle/>
          <a:p>
            <a:pPr>
              <a:buNone/>
              <a:defRPr/>
            </a:pPr>
            <a:r>
              <a:rPr lang="tr-TR" sz="9600" b="1" i="1" dirty="0">
                <a:solidFill>
                  <a:schemeClr val="accent6">
                    <a:lumMod val="75000"/>
                  </a:schemeClr>
                </a:solidFill>
              </a:rPr>
              <a:t>Unutmayalım!</a:t>
            </a:r>
          </a:p>
          <a:p>
            <a:pPr>
              <a:buNone/>
              <a:defRPr/>
            </a:pPr>
            <a:endParaRPr lang="tr-TR" b="1" i="1" dirty="0">
              <a:solidFill>
                <a:schemeClr val="accent6">
                  <a:lumMod val="75000"/>
                </a:schemeClr>
              </a:solidFill>
            </a:endParaRPr>
          </a:p>
          <a:p>
            <a:pPr>
              <a:buNone/>
              <a:defRPr/>
            </a:pPr>
            <a:endParaRPr lang="tr-TR" b="1" i="1" dirty="0">
              <a:solidFill>
                <a:schemeClr val="accent6">
                  <a:lumMod val="75000"/>
                </a:schemeClr>
              </a:solidFill>
            </a:endParaRPr>
          </a:p>
          <a:p>
            <a:pPr>
              <a:buNone/>
              <a:defRPr/>
            </a:pPr>
            <a:endParaRPr lang="tr-TR" b="1" i="1" dirty="0">
              <a:solidFill>
                <a:schemeClr val="accent6">
                  <a:lumMod val="75000"/>
                </a:schemeClr>
              </a:solidFill>
            </a:endParaRPr>
          </a:p>
          <a:p>
            <a:pPr lvl="1">
              <a:defRPr/>
            </a:pPr>
            <a:r>
              <a:rPr lang="tr-TR" sz="9600" dirty="0" smtClean="0">
                <a:latin typeface="Arial" pitchFamily="34" charset="0"/>
                <a:cs typeface="Arial" pitchFamily="34" charset="0"/>
              </a:rPr>
              <a:t>Davranış </a:t>
            </a:r>
            <a:r>
              <a:rPr lang="tr-TR" sz="9600" dirty="0">
                <a:latin typeface="Arial" pitchFamily="34" charset="0"/>
                <a:cs typeface="Arial" pitchFamily="34" charset="0"/>
              </a:rPr>
              <a:t>problemleri kendiliğinden ortaya çıkmaz. Sınıfın öğrenme çevresinin düzenlenme şekli ve diğerlerinin hareketleri uygun olmayan davranışları teşvik eder, başlatır ya da pekiştirir. </a:t>
            </a:r>
          </a:p>
          <a:p>
            <a:pPr lvl="1">
              <a:defRPr/>
            </a:pPr>
            <a:r>
              <a:rPr lang="tr-TR" sz="9600" dirty="0">
                <a:latin typeface="Arial" pitchFamily="34" charset="0"/>
                <a:cs typeface="Arial" pitchFamily="34" charset="0"/>
              </a:rPr>
              <a:t>Yalnızca davranış problemi gösteren hedef öğrencinin davranışı değil, öğretmenin ve diğer öğrencilerin davranışları da incelenmelidir. Örneğin, öğretmenden gelen alaycı bir yorum öğrencinin sert cevabının başlatıcısı olabilir. Sınıf arkadaşlarının argo sözlerine gülmeleri öğrencinin benzer davranışlarının ortaya çıkmasına yol açabilir. </a:t>
            </a:r>
          </a:p>
          <a:p>
            <a:pPr lvl="1">
              <a:defRPr/>
            </a:pPr>
            <a:r>
              <a:rPr lang="tr-TR" sz="9600" dirty="0">
                <a:latin typeface="Arial" pitchFamily="34" charset="0"/>
                <a:cs typeface="Arial" pitchFamily="34" charset="0"/>
              </a:rPr>
              <a:t>Öğrenciler doğru tepkileri öğrenmedikleri ya da uygun olmayan şekilde davranmayı uygun davranmadan daha ödüllendirici bulduklarında, uygun olmayan davranış gösterirler. </a:t>
            </a:r>
          </a:p>
          <a:p>
            <a:endParaRPr lang="en-GB" dirty="0"/>
          </a:p>
        </p:txBody>
      </p:sp>
    </p:spTree>
    <p:extLst>
      <p:ext uri="{BB962C8B-B14F-4D97-AF65-F5344CB8AC3E}">
        <p14:creationId xmlns:p14="http://schemas.microsoft.com/office/powerpoint/2010/main" val="3152292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p:txBody>
          <a:bodyPr>
            <a:normAutofit fontScale="92500" lnSpcReduction="20000"/>
          </a:bodyPr>
          <a:lstStyle/>
          <a:p>
            <a:pPr>
              <a:lnSpc>
                <a:spcPct val="80000"/>
              </a:lnSpc>
              <a:buNone/>
            </a:pPr>
            <a:r>
              <a:rPr lang="tr-TR" altLang="en-US" dirty="0"/>
              <a:t>S</a:t>
            </a:r>
            <a:r>
              <a:rPr lang="tr-TR" altLang="en-US" i="1" dirty="0"/>
              <a:t>ınıfta Ortaya Çıkabilecek Uygun Olmayan Davranışları Önleme</a:t>
            </a:r>
            <a:endParaRPr lang="tr-TR" altLang="en-US" dirty="0"/>
          </a:p>
          <a:p>
            <a:pPr>
              <a:lnSpc>
                <a:spcPct val="80000"/>
              </a:lnSpc>
            </a:pPr>
            <a:r>
              <a:rPr lang="tr-TR" altLang="en-US" dirty="0"/>
              <a:t>Sınıfta ortaya çıkabilecek uygun olmayan davranışları önlemek için öğretmenlerin kullanabilecekleri pek çok strateji vardır:</a:t>
            </a:r>
          </a:p>
          <a:p>
            <a:pPr>
              <a:lnSpc>
                <a:spcPct val="80000"/>
              </a:lnSpc>
            </a:pPr>
            <a:r>
              <a:rPr lang="tr-TR" altLang="en-US" i="1" dirty="0"/>
              <a:t>Öğrencileri beklentileri konusunda bilgilendirme: </a:t>
            </a:r>
            <a:r>
              <a:rPr lang="tr-TR" altLang="en-US" dirty="0"/>
              <a:t>Sınıf kurallarını öğrencilerle birlikte belirleme ve birlikte gözden geçirme, öğretmenin beklentilerini hatırlatmak için en iyi yoldur. </a:t>
            </a:r>
          </a:p>
          <a:p>
            <a:pPr>
              <a:lnSpc>
                <a:spcPct val="80000"/>
              </a:lnSpc>
            </a:pPr>
            <a:r>
              <a:rPr lang="tr-TR" altLang="en-US" i="1" dirty="0"/>
              <a:t>Olumlu öğrenme atmosferi oluşturma:</a:t>
            </a:r>
            <a:r>
              <a:rPr lang="tr-TR" altLang="en-US" dirty="0"/>
              <a:t> Sınıf atmosferi uygun davranışları pekiştirmeye açık, bütün öğrencilerin gereksinimlerine cevap vermek için yeterince esnek ve eğlenceli olursa, öğrenciler okula istekli gideceklerdir. </a:t>
            </a:r>
          </a:p>
          <a:p>
            <a:pPr>
              <a:lnSpc>
                <a:spcPct val="80000"/>
              </a:lnSpc>
            </a:pPr>
            <a:r>
              <a:rPr lang="tr-TR" altLang="en-US" i="1" dirty="0"/>
              <a:t>Anlamlı öğrenme deneyimleri sağlama:</a:t>
            </a:r>
            <a:r>
              <a:rPr lang="tr-TR" altLang="en-US" dirty="0"/>
              <a:t> Akademik derslerde öğretilen beceriler günlük yaşamla bağlantılı olduğunda, öğrencilerin ilgisi artar ve beceriler daha kolay </a:t>
            </a:r>
            <a:r>
              <a:rPr lang="tr-TR" altLang="en-US" dirty="0" err="1"/>
              <a:t>genellenir</a:t>
            </a:r>
            <a:r>
              <a:rPr lang="tr-TR" altLang="en-US" dirty="0"/>
              <a:t>. </a:t>
            </a:r>
            <a:endParaRPr lang="tr-TR" altLang="en-US" dirty="0">
              <a:latin typeface="Arial" panose="020B0604020202020204" pitchFamily="34" charset="0"/>
            </a:endParaRPr>
          </a:p>
          <a:p>
            <a:pPr>
              <a:lnSpc>
                <a:spcPct val="80000"/>
              </a:lnSpc>
            </a:pPr>
            <a:r>
              <a:rPr lang="tr-TR" altLang="en-US" i="1" dirty="0"/>
              <a:t>Olumlu davranışları ödüllendirmelidir</a:t>
            </a:r>
            <a:r>
              <a:rPr lang="tr-TR" altLang="en-US" i="1" dirty="0" smtClean="0"/>
              <a:t>. </a:t>
            </a:r>
            <a:r>
              <a:rPr lang="tr-TR" altLang="en-US" dirty="0" smtClean="0"/>
              <a:t>Sembol </a:t>
            </a:r>
            <a:r>
              <a:rPr lang="tr-TR" altLang="en-US" dirty="0"/>
              <a:t>ya da sosyal ödül ve ödül sistemi kullanılabilir. </a:t>
            </a:r>
          </a:p>
          <a:p>
            <a:endParaRPr lang="en-GB" dirty="0"/>
          </a:p>
        </p:txBody>
      </p:sp>
    </p:spTree>
    <p:extLst>
      <p:ext uri="{BB962C8B-B14F-4D97-AF65-F5344CB8AC3E}">
        <p14:creationId xmlns:p14="http://schemas.microsoft.com/office/powerpoint/2010/main" val="18238085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p:txBody>
          <a:bodyPr>
            <a:normAutofit fontScale="92500" lnSpcReduction="20000"/>
          </a:bodyPr>
          <a:lstStyle/>
          <a:p>
            <a:pPr>
              <a:lnSpc>
                <a:spcPct val="80000"/>
              </a:lnSpc>
            </a:pPr>
            <a:r>
              <a:rPr lang="tr-TR" altLang="en-US" i="1" dirty="0"/>
              <a:t>Tehditten kaçınma: </a:t>
            </a:r>
            <a:r>
              <a:rPr lang="tr-TR" altLang="en-US" dirty="0"/>
              <a:t>Sınıf kuralları yeterince açık ve anlaşılır olmalıdır. Öğretmen tehdit etmek yerine sınıf kurallarını, uygun ve uygun olmayan davranışların sonuçlarının ne olacağını ve öğrencilerin nasıl davranmaları gerektiğini hatırlatır. Bunlar tehdit edici olmamalıdır. </a:t>
            </a:r>
          </a:p>
          <a:p>
            <a:pPr>
              <a:lnSpc>
                <a:spcPct val="80000"/>
              </a:lnSpc>
            </a:pPr>
            <a:r>
              <a:rPr lang="tr-TR" altLang="en-US" i="1" dirty="0"/>
              <a:t>Öğretmen öğrencileri kendilerine güvenmeleri konusunda cesaretlendirmelidir: </a:t>
            </a:r>
            <a:r>
              <a:rPr lang="tr-TR" altLang="en-US" dirty="0"/>
              <a:t>Kendine güveni olan öğrenciler diğer insanlarla etkileşimlerinde daha uygun davranırlar. </a:t>
            </a:r>
          </a:p>
          <a:p>
            <a:pPr>
              <a:lnSpc>
                <a:spcPct val="80000"/>
              </a:lnSpc>
            </a:pPr>
            <a:r>
              <a:rPr lang="tr-TR" altLang="en-US" i="1" dirty="0"/>
              <a:t>Öğrencilere olumlu atıfta bulunma: </a:t>
            </a:r>
            <a:r>
              <a:rPr lang="tr-TR" altLang="en-US" dirty="0"/>
              <a:t>Öğretmen öğrencilerde, benlik saygısı ve kendine güven geliştirmek için onların olumlu davranışlarını taktir etmelidir. </a:t>
            </a:r>
          </a:p>
          <a:p>
            <a:pPr>
              <a:lnSpc>
                <a:spcPct val="80000"/>
              </a:lnSpc>
            </a:pPr>
            <a:r>
              <a:rPr lang="tr-TR" altLang="en-US" i="1" dirty="0"/>
              <a:t>Sınıftaki fiziksel düzenlemelere dikkat etme ve zaman ayırma: </a:t>
            </a:r>
            <a:r>
              <a:rPr lang="tr-TR" altLang="en-US" dirty="0"/>
              <a:t>Öğretmen sınıf trafiğinin rahat akışını sağlamalı ve sınıf düzenlemesini öğrencileri görebileceği şekilde düzenlemelidir. Öğrenciler öğretmeni ve tahtayı görebilecek şekilde oturtulmalıdır.</a:t>
            </a:r>
          </a:p>
        </p:txBody>
      </p:sp>
    </p:spTree>
    <p:extLst>
      <p:ext uri="{BB962C8B-B14F-4D97-AF65-F5344CB8AC3E}">
        <p14:creationId xmlns:p14="http://schemas.microsoft.com/office/powerpoint/2010/main" val="35119073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p:txBody>
          <a:bodyPr/>
          <a:lstStyle/>
          <a:p>
            <a:pPr>
              <a:lnSpc>
                <a:spcPct val="80000"/>
              </a:lnSpc>
            </a:pPr>
            <a:r>
              <a:rPr lang="tr-TR" altLang="en-US" i="1" dirty="0"/>
              <a:t>Olumlu model olma: </a:t>
            </a:r>
            <a:r>
              <a:rPr lang="tr-TR" altLang="en-US" dirty="0"/>
              <a:t>Öğretmen davranışlarıyla engellemelerle başa çıkma konusunda öğrencilere iyi model olmalıdır. </a:t>
            </a:r>
          </a:p>
          <a:p>
            <a:pPr>
              <a:lnSpc>
                <a:spcPct val="80000"/>
              </a:lnSpc>
            </a:pPr>
            <a:r>
              <a:rPr lang="tr-TR" altLang="en-US" i="1" dirty="0"/>
              <a:t>Zamanı etkili kullanma ve geçişleri planlama: </a:t>
            </a:r>
            <a:r>
              <a:rPr lang="tr-TR" altLang="en-US" dirty="0"/>
              <a:t>Geçişler bir etkinlikten diğerine, sınıf içinde bir yerden başka bir yere geçiş şeklinde olabileceği gibi, sınıf dışı bir yere gitme ve gelme şeklinde de olabilir. </a:t>
            </a:r>
          </a:p>
          <a:p>
            <a:pPr marL="0" indent="0">
              <a:buNone/>
            </a:pPr>
            <a:endParaRPr lang="en-GB" dirty="0"/>
          </a:p>
        </p:txBody>
      </p:sp>
    </p:spTree>
    <p:extLst>
      <p:ext uri="{BB962C8B-B14F-4D97-AF65-F5344CB8AC3E}">
        <p14:creationId xmlns:p14="http://schemas.microsoft.com/office/powerpoint/2010/main" val="3151147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Bireyselleştirmede yapılacak düzenlemeler </a:t>
            </a:r>
            <a:r>
              <a:rPr lang="tr-TR" dirty="0"/>
              <a:t>öğrencilerin var olan potansiyellerini ortaya koymaları açısından çok önemlidir. </a:t>
            </a:r>
            <a:endParaRPr lang="tr-TR" dirty="0" smtClean="0"/>
          </a:p>
          <a:p>
            <a:r>
              <a:rPr lang="tr-TR" dirty="0" smtClean="0"/>
              <a:t>Müfredatta uyarlamalarda </a:t>
            </a:r>
            <a:r>
              <a:rPr lang="tr-TR" dirty="0"/>
              <a:t>temel amaç öğrencinin güçlü yanlarını ortaya çıkarmak ve okulda başarılı olmalarını sağlamaktır. </a:t>
            </a:r>
            <a:endParaRPr lang="tr-TR" dirty="0" smtClean="0"/>
          </a:p>
          <a:p>
            <a:r>
              <a:rPr lang="tr-TR" dirty="0" smtClean="0"/>
              <a:t>Gereksinim duyan bir </a:t>
            </a:r>
            <a:r>
              <a:rPr lang="tr-TR" dirty="0"/>
              <a:t>öğrenciye devam ettiği okulun müfredatında ve eğitim ortamında onun gereksinimlerini dikkate alan uyarlamaların gerçekleştirilmesi gerekir. </a:t>
            </a:r>
            <a:endParaRPr lang="tr-TR" dirty="0" smtClean="0"/>
          </a:p>
          <a:p>
            <a:r>
              <a:rPr lang="tr-TR" dirty="0" smtClean="0"/>
              <a:t>Uyarlamalar </a:t>
            </a:r>
            <a:r>
              <a:rPr lang="tr-TR" dirty="0" smtClean="0"/>
              <a:t>içerikte </a:t>
            </a:r>
            <a:r>
              <a:rPr lang="tr-TR" dirty="0"/>
              <a:t>(öğretim amaçlarında), öğretim sürecinde ve okul başarısının değerlendirilmesinde mutlaka yer verilmelidir.</a:t>
            </a:r>
          </a:p>
        </p:txBody>
      </p:sp>
    </p:spTree>
    <p:extLst>
      <p:ext uri="{BB962C8B-B14F-4D97-AF65-F5344CB8AC3E}">
        <p14:creationId xmlns:p14="http://schemas.microsoft.com/office/powerpoint/2010/main" val="30679114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p:txBody>
          <a:bodyPr/>
          <a:lstStyle/>
          <a:p>
            <a:r>
              <a:rPr lang="tr-TR" altLang="en-US" dirty="0"/>
              <a:t>Öğrenmeye ayrılan zamanın çoğu sınıftaki etkinlikler arasındaki geçişlerde kaybedilir, çünkü bu sırada pek çok davranış sorunu ortaya çıkabilir. Etkinlikler arasındaki geçişlerin birkaç dakikadan 20 dakikaya kadar uzayabildiği söylenmektedir. Öğretmenler öğrencilerden geçiş zamanlarında hangi davranışları beklediklerini öğretmelidir. Etkinlikler arasındaki geçişler çok iyi planlanmalı, geçiş zamanları sessiz ve hızlı olmalıdır. Öğrencilere çeşitli etkinlik geçişleri canlandırılmalı, yaptırılmalı ve basamakları doğru yerine getiren öğrenciler ödüllendirilmelidir. </a:t>
            </a:r>
          </a:p>
          <a:p>
            <a:pPr marL="0" indent="0">
              <a:buNone/>
            </a:pPr>
            <a:endParaRPr lang="en-GB" dirty="0"/>
          </a:p>
        </p:txBody>
      </p:sp>
    </p:spTree>
    <p:extLst>
      <p:ext uri="{BB962C8B-B14F-4D97-AF65-F5344CB8AC3E}">
        <p14:creationId xmlns:p14="http://schemas.microsoft.com/office/powerpoint/2010/main" val="33201245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p:txBody>
          <a:bodyPr>
            <a:normAutofit fontScale="92500" lnSpcReduction="10000"/>
          </a:bodyPr>
          <a:lstStyle/>
          <a:p>
            <a:pPr>
              <a:lnSpc>
                <a:spcPct val="80000"/>
              </a:lnSpc>
            </a:pPr>
            <a:r>
              <a:rPr lang="tr-TR" altLang="en-US" i="1" dirty="0"/>
              <a:t>Akran etkileşimi: </a:t>
            </a:r>
            <a:r>
              <a:rPr lang="tr-TR" altLang="en-US" dirty="0"/>
              <a:t>Akranlar arasında olumlu etkileşimin sağlanması davranış problemlerinin ortaya çıkmasını önleyebilir. </a:t>
            </a:r>
          </a:p>
          <a:p>
            <a:pPr>
              <a:lnSpc>
                <a:spcPct val="80000"/>
              </a:lnSpc>
            </a:pPr>
            <a:r>
              <a:rPr lang="tr-TR" altLang="en-US" i="1" dirty="0"/>
              <a:t>Olumlu eğitim atmosferinin oluşturulması:</a:t>
            </a:r>
            <a:r>
              <a:rPr lang="tr-TR" altLang="en-US" dirty="0"/>
              <a:t> Böyle bir atmosferi sağlamak için öğretmenler çocukların bireysel farklılıklarını kabul etmeli, eğitim ortamında oluşan etkileşimlerin olumlu olmasını sağlamalı, öğrenci katılımını en üst düzeye çıkarmalıdır. Öğretmen öğrencilere kendilerinin, düşüncelerinin değerli olduğunu hissettirmeli ve eğitim ortamını mutlu edici ve keyif verici bir yer haline getirmelidir. Olumsuz ifadelerden çok olumlu ifadeler kullanmalıdır. </a:t>
            </a:r>
          </a:p>
          <a:p>
            <a:pPr>
              <a:lnSpc>
                <a:spcPct val="80000"/>
              </a:lnSpc>
              <a:buNone/>
            </a:pPr>
            <a:r>
              <a:rPr lang="tr-TR" altLang="en-US" dirty="0"/>
              <a:t>	Ör.: “Mustafa şimdi yerine oturmanı istiyorum. Sana söyleninceye kadar yerinde kalacağını biliyorum; çünkü sen çok zekisin.” gibi iki olumlu ifade arasına bir olumsuz ifade yerleştirilebilir ya da “bu sınıf bu ünitede inanılmaz başarı gösterdi. Sizin öğretmeniniz olmaktan gurur duyuyorum.” gibi olumlu ifadeler kullanabilirsiniz. </a:t>
            </a:r>
          </a:p>
          <a:p>
            <a:endParaRPr lang="en-GB" dirty="0"/>
          </a:p>
        </p:txBody>
      </p:sp>
    </p:spTree>
    <p:extLst>
      <p:ext uri="{BB962C8B-B14F-4D97-AF65-F5344CB8AC3E}">
        <p14:creationId xmlns:p14="http://schemas.microsoft.com/office/powerpoint/2010/main" val="168480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p:txBody>
          <a:bodyPr/>
          <a:lstStyle/>
          <a:p>
            <a:r>
              <a:rPr lang="tr-TR" altLang="en-US" dirty="0"/>
              <a:t>Günlük işleyiş planlanmalı ve öğrencilere de bildirilmelidir. </a:t>
            </a:r>
          </a:p>
          <a:p>
            <a:r>
              <a:rPr lang="tr-TR" altLang="en-US" dirty="0"/>
              <a:t>Sınıf kuralları sene başında belirlenmelidir. </a:t>
            </a:r>
          </a:p>
          <a:p>
            <a:r>
              <a:rPr lang="tr-TR" altLang="en-US" dirty="0"/>
              <a:t>Öğretmen davranışların yetersizlikler, yaş ve gelişim düzeyleri ile ilişkisini bilerek bir davranışın problem davranış olup olmadığını belirleyebilmeli ve bazı olumsuz davranışları görmemezlikten gelmelidir. </a:t>
            </a:r>
          </a:p>
          <a:p>
            <a:pPr marL="0" indent="0">
              <a:buNone/>
            </a:pPr>
            <a:endParaRPr lang="en-GB" dirty="0"/>
          </a:p>
        </p:txBody>
      </p:sp>
    </p:spTree>
    <p:extLst>
      <p:ext uri="{BB962C8B-B14F-4D97-AF65-F5344CB8AC3E}">
        <p14:creationId xmlns:p14="http://schemas.microsoft.com/office/powerpoint/2010/main" val="11501721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p:txBody>
          <a:bodyPr/>
          <a:lstStyle/>
          <a:p>
            <a:r>
              <a:rPr lang="tr-TR" altLang="en-US" i="1" dirty="0"/>
              <a:t>Öğretmenin kullandığı öğretim yöntemi öğrenci ve dersin amacına uygun olmalıdır. </a:t>
            </a:r>
          </a:p>
          <a:p>
            <a:r>
              <a:rPr lang="tr-TR" altLang="en-US" i="1" dirty="0"/>
              <a:t>Dersin amacına uygun ders araçlarının ve materyallerinin olmalıdır.</a:t>
            </a:r>
          </a:p>
          <a:p>
            <a:r>
              <a:rPr lang="tr-TR" altLang="en-US" i="1" dirty="0"/>
              <a:t>Öğretmen öğrenciyi derse katmalı ve kendi hızında öğrenme fırsatı tanımalıdır. </a:t>
            </a:r>
          </a:p>
          <a:p>
            <a:r>
              <a:rPr lang="tr-TR" altLang="en-US" i="1" dirty="0"/>
              <a:t>Olumsuz davranışların ortaya çıkması beklenmeden olumlu davranışlar öğretilmelidir. </a:t>
            </a:r>
            <a:r>
              <a:rPr lang="tr-TR" altLang="en-US" dirty="0"/>
              <a:t>Sosyal beceriler öğretilmelidir.</a:t>
            </a:r>
            <a:r>
              <a:rPr lang="tr-TR" altLang="en-US" i="1" dirty="0"/>
              <a:t> </a:t>
            </a:r>
          </a:p>
          <a:p>
            <a:pPr marL="0" indent="0">
              <a:buNone/>
            </a:pPr>
            <a:endParaRPr lang="en-GB" dirty="0"/>
          </a:p>
        </p:txBody>
      </p:sp>
    </p:spTree>
    <p:extLst>
      <p:ext uri="{BB962C8B-B14F-4D97-AF65-F5344CB8AC3E}">
        <p14:creationId xmlns:p14="http://schemas.microsoft.com/office/powerpoint/2010/main" val="14917190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Teknolojinin ve Yardımcı </a:t>
            </a:r>
            <a:r>
              <a:rPr lang="tr-TR" dirty="0"/>
              <a:t>T</a:t>
            </a:r>
            <a:r>
              <a:rPr lang="tr-TR" dirty="0" smtClean="0"/>
              <a:t>eknolojinin Kullanımı</a:t>
            </a:r>
            <a:endParaRPr lang="en-GB" dirty="0"/>
          </a:p>
        </p:txBody>
      </p:sp>
      <p:sp>
        <p:nvSpPr>
          <p:cNvPr id="3" name="İçerik Yer Tutucusu 2"/>
          <p:cNvSpPr>
            <a:spLocks noGrp="1"/>
          </p:cNvSpPr>
          <p:nvPr>
            <p:ph idx="1"/>
          </p:nvPr>
        </p:nvSpPr>
        <p:spPr/>
        <p:txBody>
          <a:bodyPr>
            <a:normAutofit/>
          </a:bodyPr>
          <a:lstStyle/>
          <a:p>
            <a:r>
              <a:rPr lang="tr-TR" dirty="0"/>
              <a:t>Teknolojinin </a:t>
            </a:r>
            <a:r>
              <a:rPr lang="tr-TR" dirty="0" smtClean="0"/>
              <a:t>kullanımı günümüz </a:t>
            </a:r>
            <a:r>
              <a:rPr lang="tr-TR" dirty="0"/>
              <a:t>okullarındaki sınıflarda </a:t>
            </a:r>
            <a:r>
              <a:rPr lang="tr-TR" dirty="0" smtClean="0"/>
              <a:t>yaygınlaşmaktadır.  Tabletlerin </a:t>
            </a:r>
            <a:r>
              <a:rPr lang="tr-TR" dirty="0"/>
              <a:t>ve diğer mobil cihazların sınıf öğretimine katılması birçok </a:t>
            </a:r>
            <a:r>
              <a:rPr lang="tr-TR" dirty="0" smtClean="0"/>
              <a:t>öğretmenin </a:t>
            </a:r>
            <a:r>
              <a:rPr lang="tr-TR" dirty="0"/>
              <a:t>dersleri tasarlama yöntemini </a:t>
            </a:r>
            <a:r>
              <a:rPr lang="tr-TR" dirty="0" smtClean="0"/>
              <a:t>değiştirmektedir</a:t>
            </a:r>
            <a:r>
              <a:rPr lang="tr-TR" dirty="0"/>
              <a:t>. </a:t>
            </a:r>
            <a:endParaRPr lang="tr-TR" dirty="0" smtClean="0"/>
          </a:p>
          <a:p>
            <a:r>
              <a:rPr lang="tr-TR" dirty="0" smtClean="0"/>
              <a:t>Bunun dışında Yardımcı </a:t>
            </a:r>
            <a:r>
              <a:rPr lang="tr-TR" dirty="0"/>
              <a:t>teknoloji </a:t>
            </a:r>
            <a:r>
              <a:rPr lang="tr-TR" dirty="0" smtClean="0"/>
              <a:t>de (YT</a:t>
            </a:r>
            <a:r>
              <a:rPr lang="tr-TR" dirty="0"/>
              <a:t>), öğretim için önemli bir araç ve öğrenenler için öğrenme uyarlamalarım tamamlayıcı bir kaynak sağlar. “Yardımcı teknoloji araçları, yetersizliği olan bireylerin işlevsel </a:t>
            </a:r>
            <a:r>
              <a:rPr lang="tr-TR" dirty="0" smtClean="0"/>
              <a:t>yeteneklerini </a:t>
            </a:r>
            <a:r>
              <a:rPr lang="tr-TR" dirty="0"/>
              <a:t>arttırmak, sürdürmek ya da iyileştirmek için kullanılan, ticari olarak üretilmiş, uyarlanmış ya da isteğe göre değiştirilmiş olsun veya olmasın, herhangi bir araç, donanım ya da sistemi kapsar” </a:t>
            </a:r>
            <a:endParaRPr lang="en-GB" dirty="0"/>
          </a:p>
        </p:txBody>
      </p:sp>
    </p:spTree>
    <p:extLst>
      <p:ext uri="{BB962C8B-B14F-4D97-AF65-F5344CB8AC3E}">
        <p14:creationId xmlns:p14="http://schemas.microsoft.com/office/powerpoint/2010/main" val="38830026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Ürün (öğrenmenin nasıl gözlendiği ve değerlendirildiği)</a:t>
            </a:r>
            <a:endParaRPr lang="en-GB" b="1" dirty="0"/>
          </a:p>
        </p:txBody>
      </p:sp>
      <p:sp>
        <p:nvSpPr>
          <p:cNvPr id="3" name="İçerik Yer Tutucusu 2"/>
          <p:cNvSpPr>
            <a:spLocks noGrp="1"/>
          </p:cNvSpPr>
          <p:nvPr>
            <p:ph idx="1"/>
          </p:nvPr>
        </p:nvSpPr>
        <p:spPr/>
        <p:txBody>
          <a:bodyPr>
            <a:normAutofit fontScale="92500" lnSpcReduction="10000"/>
          </a:bodyPr>
          <a:lstStyle/>
          <a:p>
            <a:endParaRPr lang="tr-TR" sz="6700" dirty="0"/>
          </a:p>
          <a:p>
            <a:pPr marL="0" indent="0">
              <a:buNone/>
            </a:pPr>
            <a:r>
              <a:rPr lang="tr-TR" sz="3900" dirty="0"/>
              <a:t>Ö</a:t>
            </a:r>
            <a:r>
              <a:rPr lang="tr-TR" sz="3900" dirty="0" smtClean="0"/>
              <a:t>ğrenme </a:t>
            </a:r>
            <a:r>
              <a:rPr lang="tr-TR" sz="3900" i="1" dirty="0"/>
              <a:t>ürünü </a:t>
            </a:r>
            <a:r>
              <a:rPr lang="tr-TR" sz="3900" dirty="0"/>
              <a:t>çok önemlidir. Çünkü öğrenmenin gösterilmesi öğretmene materyali öğrenen ve daha fazla zamana ve öğretime gereksinimi olan öğrencileri belirlemesine yardımcı olur. </a:t>
            </a:r>
          </a:p>
          <a:p>
            <a:endParaRPr lang="tr-TR" dirty="0"/>
          </a:p>
          <a:p>
            <a:pPr marL="0" indent="0">
              <a:buNone/>
            </a:pPr>
            <a:r>
              <a:rPr lang="tr-TR" dirty="0" smtClean="0"/>
              <a:t/>
            </a:r>
            <a:br>
              <a:rPr lang="tr-TR" dirty="0" smtClean="0"/>
            </a:br>
            <a:endParaRPr lang="en-GB" dirty="0"/>
          </a:p>
        </p:txBody>
      </p:sp>
    </p:spTree>
    <p:extLst>
      <p:ext uri="{BB962C8B-B14F-4D97-AF65-F5344CB8AC3E}">
        <p14:creationId xmlns:p14="http://schemas.microsoft.com/office/powerpoint/2010/main" val="196227968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p:txBody>
          <a:bodyPr/>
          <a:lstStyle/>
          <a:p>
            <a:r>
              <a:rPr lang="tr-TR" sz="4000" dirty="0"/>
              <a:t>Öğrencinin gelişiminin sistematik ve düzenli olarak izlenmesi</a:t>
            </a:r>
          </a:p>
          <a:p>
            <a:r>
              <a:rPr lang="tr-TR" sz="4000" dirty="0"/>
              <a:t>Öğretimde uyarlamalar yapmak için doğrudan ve sık yapılan </a:t>
            </a:r>
            <a:r>
              <a:rPr lang="tr-TR" sz="4000" dirty="0" smtClean="0"/>
              <a:t>ölçümler</a:t>
            </a:r>
          </a:p>
          <a:p>
            <a:r>
              <a:rPr lang="tr-TR" sz="4000" dirty="0"/>
              <a:t>Sınavlarda bireyselleştirme (sına süresi ya da formatı) </a:t>
            </a:r>
          </a:p>
          <a:p>
            <a:r>
              <a:rPr lang="tr-TR" sz="4000" dirty="0"/>
              <a:t>Ödevlerde bireyselleştirme</a:t>
            </a:r>
            <a:endParaRPr lang="en-GB" sz="4000" dirty="0"/>
          </a:p>
          <a:p>
            <a:pPr marL="0" indent="0">
              <a:buNone/>
            </a:pPr>
            <a:endParaRPr lang="en-GB" dirty="0"/>
          </a:p>
        </p:txBody>
      </p:sp>
    </p:spTree>
    <p:extLst>
      <p:ext uri="{BB962C8B-B14F-4D97-AF65-F5344CB8AC3E}">
        <p14:creationId xmlns:p14="http://schemas.microsoft.com/office/powerpoint/2010/main" val="16407131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Öğrencinin başarısını ölçerken de </a:t>
            </a:r>
            <a:r>
              <a:rPr lang="tr-TR" dirty="0" smtClean="0"/>
              <a:t>uyarlama </a:t>
            </a:r>
            <a:r>
              <a:rPr lang="tr-TR" dirty="0"/>
              <a:t>yapmaya gereksinim vardır.  Öğrenci öğrendiğini farklı yollarla gösterebilir. Sözlü sınav yerine yazılı sınav ya da tam tersi bir uygulama yapmak, bir proje ödevindeki performansına bakmak, bir görevi yerine getirirken ya da grup çalışmalarında yapılan gözlemler, defterlerin ve çalışma kağıtlarının incelenmesi öğrenmenin değerlendirilmesinde kullanılabilir. </a:t>
            </a:r>
            <a:endParaRPr lang="tr-TR" dirty="0" smtClean="0"/>
          </a:p>
          <a:p>
            <a:r>
              <a:rPr lang="tr-TR" dirty="0" smtClean="0"/>
              <a:t>Akademik </a:t>
            </a:r>
            <a:r>
              <a:rPr lang="tr-TR" dirty="0"/>
              <a:t>gelişiminin izlenmesi sürecine öğrencinin de katılması onun öğretime aktif katılımını artıracaktır. Tek bir ölçüm ya da değerlendirme şekline bağlı kalmadan farklı yollar izleyerek öğrencinin neleri, ne kadar öğrendiğine, yapılan müdahalelerin işe yarayıp yaramadığına ilişkin karar vermek daha kolay olacaktır. </a:t>
            </a:r>
          </a:p>
          <a:p>
            <a:pPr marL="0" indent="0">
              <a:buNone/>
            </a:pPr>
            <a:endParaRPr lang="tr-TR" dirty="0"/>
          </a:p>
        </p:txBody>
      </p:sp>
    </p:spTree>
    <p:extLst>
      <p:ext uri="{BB962C8B-B14F-4D97-AF65-F5344CB8AC3E}">
        <p14:creationId xmlns:p14="http://schemas.microsoft.com/office/powerpoint/2010/main" val="37065567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365125"/>
            <a:ext cx="10515600" cy="5811838"/>
          </a:xfrm>
        </p:spPr>
        <p:txBody>
          <a:bodyPr>
            <a:normAutofit fontScale="85000" lnSpcReduction="20000"/>
          </a:bodyPr>
          <a:lstStyle/>
          <a:p>
            <a:r>
              <a:rPr lang="tr-TR" dirty="0" smtClean="0"/>
              <a:t>Unutmayalım!</a:t>
            </a:r>
          </a:p>
          <a:p>
            <a:r>
              <a:rPr lang="tr-TR" dirty="0" smtClean="0"/>
              <a:t>Öğretmen </a:t>
            </a:r>
            <a:r>
              <a:rPr lang="tr-TR" dirty="0"/>
              <a:t>ve diğer uzmanların öğrenci için yapılacak uyarlamalara karar verirken onun ve ailesinin gereksinimlerine, isteklerine, çocuğun ilgi ve yeteneklerine ilişkin bilgi toplamaları öğretimin başarısı açısından çok önemlidir. </a:t>
            </a:r>
            <a:endParaRPr lang="tr-TR" dirty="0" smtClean="0"/>
          </a:p>
          <a:p>
            <a:r>
              <a:rPr lang="tr-TR" dirty="0" smtClean="0"/>
              <a:t>Aynı </a:t>
            </a:r>
            <a:r>
              <a:rPr lang="tr-TR" dirty="0"/>
              <a:t>yetersizliğe sahip </a:t>
            </a:r>
            <a:r>
              <a:rPr lang="tr-TR" dirty="0" smtClean="0"/>
              <a:t>öğrencilerin </a:t>
            </a:r>
            <a:r>
              <a:rPr lang="tr-TR" dirty="0"/>
              <a:t>benzer özellik ve gereksinimlere sahip olduklarını düşünmek çok yanlıştır. Yetersizlikleri, ana dilleri, kültürel özellikleri benzer olsa da her öğrenci ve ailesi farklı özelliklere sahiptir. Ailenin </a:t>
            </a:r>
            <a:r>
              <a:rPr lang="tr-TR" dirty="0" err="1"/>
              <a:t>sosyo</a:t>
            </a:r>
            <a:r>
              <a:rPr lang="tr-TR" dirty="0"/>
              <a:t>-ekonomik durumu, aile yapısı ve ait oldukları makro kültürün dışındaki kültürel özellikleri, çocuklarının tıbbi ve okul geçmişi, yeterlikleri, yetersizlikleri, ilgileri ve öğrenme özellikleri diğer diğer </a:t>
            </a:r>
            <a:r>
              <a:rPr lang="tr-TR" dirty="0" smtClean="0"/>
              <a:t>ailelerinkinden </a:t>
            </a:r>
            <a:r>
              <a:rPr lang="tr-TR" dirty="0"/>
              <a:t>farklıdır. </a:t>
            </a:r>
            <a:endParaRPr lang="tr-TR" dirty="0" smtClean="0"/>
          </a:p>
          <a:p>
            <a:r>
              <a:rPr lang="tr-TR" dirty="0" smtClean="0"/>
              <a:t>Tüm </a:t>
            </a:r>
            <a:r>
              <a:rPr lang="tr-TR" dirty="0"/>
              <a:t>bu faktörler öğrencilerin öğrenme ve okul deneyimlerini etkiler ve farklılaştırır. Bu nedenle öğretmenler hangi eğitim ortamında olursa olsun (kaynaştırma, özel sınıf, özel okul vb.) </a:t>
            </a:r>
            <a:r>
              <a:rPr lang="tr-TR" dirty="0" err="1"/>
              <a:t>öğretimsel</a:t>
            </a:r>
            <a:r>
              <a:rPr lang="tr-TR" dirty="0"/>
              <a:t> düzenleme yaparken öğrencinin var olan performansının yanı sıra çocuğun kendisine ve ailesine ait özellikleri de dikkate almalıdır. </a:t>
            </a:r>
            <a:endParaRPr lang="tr-TR" dirty="0" smtClean="0"/>
          </a:p>
          <a:p>
            <a:r>
              <a:rPr lang="tr-TR" dirty="0" smtClean="0"/>
              <a:t>Çocuk </a:t>
            </a:r>
            <a:r>
              <a:rPr lang="tr-TR" dirty="0"/>
              <a:t>için herhangi bir </a:t>
            </a:r>
            <a:r>
              <a:rPr lang="tr-TR" dirty="0" err="1"/>
              <a:t>öğretimsel</a:t>
            </a:r>
            <a:r>
              <a:rPr lang="tr-TR" dirty="0"/>
              <a:t> karar alınmadan önce hem ona hem de ailesine ilişkin ayrıntılı bilgi elde edilmesi gerekir. </a:t>
            </a:r>
            <a:r>
              <a:rPr lang="tr-TR" dirty="0" err="1"/>
              <a:t>Öğretimsel</a:t>
            </a:r>
            <a:r>
              <a:rPr lang="tr-TR" dirty="0"/>
              <a:t> uyarlamalar bu bilgilere dayalı olarak gerçekleştirilmelidir. </a:t>
            </a:r>
          </a:p>
          <a:p>
            <a:pPr marL="0" indent="0">
              <a:buNone/>
            </a:pPr>
            <a:endParaRPr lang="tr-TR" dirty="0"/>
          </a:p>
        </p:txBody>
      </p:sp>
    </p:spTree>
    <p:extLst>
      <p:ext uri="{BB962C8B-B14F-4D97-AF65-F5344CB8AC3E}">
        <p14:creationId xmlns:p14="http://schemas.microsoft.com/office/powerpoint/2010/main" val="11257402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365124"/>
            <a:ext cx="10515600" cy="6492875"/>
          </a:xfrm>
        </p:spPr>
        <p:txBody>
          <a:bodyPr>
            <a:normAutofit fontScale="92500" lnSpcReduction="10000"/>
          </a:bodyPr>
          <a:lstStyle/>
          <a:p>
            <a:r>
              <a:rPr lang="tr-TR" dirty="0"/>
              <a:t>Öğrenci ve ailesine ilişkin bilgi toplanırken ve bu bilgiler yorumlanırken dikkat edilmesi gereken noktalar vardır. Kültür bir grup insana ait değerler, inançlar ve davranışlar bütünüdür. Öğrencinin ait olduğu topluluğun ortak geçmişi, yaşanılan yerin coğrafi özellikleri, konuşulan dil, sosyal durum ve ailenin dini inançları öğrencinin ve ailesinin kültürünü tanımlar. Öğrencinin kültürel özelliklerinin derse katılımını, öğretmen ve arkadaşları ile etkileşim tarzını etkilediği </a:t>
            </a:r>
            <a:r>
              <a:rPr lang="tr-TR" dirty="0" smtClean="0"/>
              <a:t>belirtilir.</a:t>
            </a:r>
          </a:p>
          <a:p>
            <a:r>
              <a:rPr lang="tr-TR" dirty="0" smtClean="0"/>
              <a:t>Öğrencinin </a:t>
            </a:r>
            <a:r>
              <a:rPr lang="tr-TR" dirty="0"/>
              <a:t>ve ailesinin kültürel özellikleri okul kültüründen ve değerlendirme ve öğretimden sorumlu kişilerinkinden farklılaşabilir. Bu nedenle hem öğrencinin hem de ailenin davranışlarını yanlış yorumlamak, yanlış kararlar almak olasıdır. Öğrencinin ve ailenin davranışlarını, elde edilen değerlendirme verilerini doğru yorumlayabilmek ve doğru </a:t>
            </a:r>
            <a:r>
              <a:rPr lang="tr-TR" dirty="0" err="1"/>
              <a:t>öğretimsel</a:t>
            </a:r>
            <a:r>
              <a:rPr lang="tr-TR" dirty="0"/>
              <a:t> kararlar alabilmek için onların ait oldukları kültüre ilişkin özelliklerin dikkate alınması şarttır</a:t>
            </a:r>
            <a:r>
              <a:rPr lang="tr-TR" dirty="0" smtClean="0"/>
              <a:t>.</a:t>
            </a:r>
          </a:p>
          <a:p>
            <a:r>
              <a:rPr lang="tr-TR" smtClean="0"/>
              <a:t>Ev </a:t>
            </a:r>
            <a:r>
              <a:rPr lang="tr-TR" dirty="0" smtClean="0"/>
              <a:t>ziyaretleri aileye ilişkin, çocuğun </a:t>
            </a:r>
            <a:r>
              <a:rPr lang="tr-TR" dirty="0"/>
              <a:t>ev ortamına ilişkin bilgi elde etmeye yararlı olacağı gibi, çocuğun tıbbi ve okul öyküsünü aileden öğrenmek için de bir fırsattır. Aile ile kurulacak etkili bir iletişim işbirliğinin de başlangıcı olacaktır. </a:t>
            </a:r>
          </a:p>
          <a:p>
            <a:pPr marL="0" indent="0">
              <a:buNone/>
            </a:pPr>
            <a:endParaRPr lang="tr-TR" dirty="0"/>
          </a:p>
        </p:txBody>
      </p:sp>
    </p:spTree>
    <p:extLst>
      <p:ext uri="{BB962C8B-B14F-4D97-AF65-F5344CB8AC3E}">
        <p14:creationId xmlns:p14="http://schemas.microsoft.com/office/powerpoint/2010/main" val="601940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p:txBody>
          <a:bodyPr/>
          <a:lstStyle/>
          <a:p>
            <a:pPr marL="0" indent="0">
              <a:buNone/>
            </a:pPr>
            <a:r>
              <a:rPr lang="tr-TR" dirty="0" smtClean="0"/>
              <a:t>	</a:t>
            </a:r>
            <a:r>
              <a:rPr lang="tr-TR" sz="4800" dirty="0" smtClean="0"/>
              <a:t>Bireyselleştirme </a:t>
            </a:r>
            <a:r>
              <a:rPr lang="tr-TR" sz="4800" dirty="0"/>
              <a:t>ü</a:t>
            </a:r>
            <a:r>
              <a:rPr lang="tr-TR" sz="4800" dirty="0" smtClean="0"/>
              <a:t>ç alanda yapılır: </a:t>
            </a:r>
            <a:r>
              <a:rPr lang="tr-TR" sz="3600" dirty="0" smtClean="0"/>
              <a:t/>
            </a:r>
            <a:br>
              <a:rPr lang="tr-TR" sz="3600" dirty="0" smtClean="0"/>
            </a:br>
            <a:endParaRPr lang="tr-TR" sz="3600" dirty="0" smtClean="0"/>
          </a:p>
          <a:p>
            <a:r>
              <a:rPr lang="tr-TR" sz="4800" dirty="0" smtClean="0"/>
              <a:t>İçerik (ne öğrenildiği)</a:t>
            </a:r>
          </a:p>
          <a:p>
            <a:r>
              <a:rPr lang="tr-TR" sz="4800" dirty="0" smtClean="0"/>
              <a:t>Süreç (içeriğin nasıl öğretildiği)</a:t>
            </a:r>
          </a:p>
          <a:p>
            <a:r>
              <a:rPr lang="tr-TR" sz="4800" dirty="0" smtClean="0"/>
              <a:t>Ürün (öğrenmenin nasıl gözlendiği ve değerlendirildiği)</a:t>
            </a:r>
            <a:endParaRPr lang="en-GB" sz="4800" dirty="0"/>
          </a:p>
        </p:txBody>
      </p:sp>
    </p:spTree>
    <p:extLst>
      <p:ext uri="{BB962C8B-B14F-4D97-AF65-F5344CB8AC3E}">
        <p14:creationId xmlns:p14="http://schemas.microsoft.com/office/powerpoint/2010/main" val="23884220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800" b="1" dirty="0"/>
              <a:t>İçerik (Ne öğretildiği) </a:t>
            </a:r>
            <a:endParaRPr lang="en-GB" sz="4800" b="1" dirty="0"/>
          </a:p>
        </p:txBody>
      </p:sp>
      <p:sp>
        <p:nvSpPr>
          <p:cNvPr id="3" name="İçerik Yer Tutucusu 2"/>
          <p:cNvSpPr>
            <a:spLocks noGrp="1"/>
          </p:cNvSpPr>
          <p:nvPr>
            <p:ph idx="1"/>
          </p:nvPr>
        </p:nvSpPr>
        <p:spPr>
          <a:xfrm>
            <a:off x="838200" y="1343024"/>
            <a:ext cx="10515600" cy="5357813"/>
          </a:xfrm>
        </p:spPr>
        <p:txBody>
          <a:bodyPr>
            <a:normAutofit lnSpcReduction="10000"/>
          </a:bodyPr>
          <a:lstStyle/>
          <a:p>
            <a:r>
              <a:rPr lang="tr-TR" dirty="0"/>
              <a:t>Öğrenme içeriği öğretimden sonra öğrencinin başarmasını istediklerimizdir</a:t>
            </a:r>
            <a:r>
              <a:rPr lang="tr-TR" dirty="0" smtClean="0"/>
              <a:t>.</a:t>
            </a:r>
            <a:r>
              <a:rPr lang="tr-TR" dirty="0"/>
              <a:t> </a:t>
            </a:r>
            <a:r>
              <a:rPr lang="tr-TR" dirty="0" smtClean="0"/>
              <a:t>İçerik, okulun öğretim programıdır. Öğretim </a:t>
            </a:r>
            <a:r>
              <a:rPr lang="tr-TR" dirty="0"/>
              <a:t>programı, okulda öğretilen dersleri ya da tam anlamı ile başkalarının geliştirdiği ve öğretmenlerin sı­nıfta uyguladıkları belgedir</a:t>
            </a:r>
            <a:r>
              <a:rPr lang="tr-TR" dirty="0" smtClean="0"/>
              <a:t>. İşlevsel olmalıdır. </a:t>
            </a:r>
            <a:r>
              <a:rPr lang="tr-TR" dirty="0"/>
              <a:t>Öğretim programı, öğrencileri öğretim sona erdiğinde yaşayacakları, çalışacakları ve öğre­necekleri çevreye hazırladığı oranda işlevseldir. </a:t>
            </a:r>
          </a:p>
          <a:p>
            <a:pPr marL="0" indent="0">
              <a:buNone/>
            </a:pPr>
            <a:r>
              <a:rPr lang="tr-TR" b="1" dirty="0" smtClean="0"/>
              <a:t>İçerikte/Öğretim Programında </a:t>
            </a:r>
            <a:r>
              <a:rPr lang="tr-TR" b="1" dirty="0"/>
              <a:t>B</a:t>
            </a:r>
            <a:r>
              <a:rPr lang="tr-TR" b="1" dirty="0" smtClean="0"/>
              <a:t>ireyselleştirme</a:t>
            </a:r>
          </a:p>
          <a:p>
            <a:r>
              <a:rPr lang="tr-TR" dirty="0" smtClean="0"/>
              <a:t>Bu </a:t>
            </a:r>
            <a:r>
              <a:rPr lang="tr-TR" dirty="0"/>
              <a:t>alanda yapılan düzenlemeler; içeriğin </a:t>
            </a:r>
            <a:r>
              <a:rPr lang="tr-TR" dirty="0" smtClean="0"/>
              <a:t>mikta­rı azaltılarak, içerik değiştirilerek </a:t>
            </a:r>
            <a:r>
              <a:rPr lang="tr-TR" dirty="0"/>
              <a:t>ya da içeriğe eklemeler </a:t>
            </a:r>
            <a:r>
              <a:rPr lang="tr-TR" dirty="0" smtClean="0"/>
              <a:t>yapılarak gerçekleştirilir. Bazı </a:t>
            </a:r>
            <a:r>
              <a:rPr lang="tr-TR" dirty="0"/>
              <a:t>durum­larda, bazı içerikleri kapsama almama kararını vermek </a:t>
            </a:r>
            <a:r>
              <a:rPr lang="tr-TR" dirty="0" smtClean="0"/>
              <a:t>de gerekli </a:t>
            </a:r>
            <a:r>
              <a:rPr lang="tr-TR" dirty="0"/>
              <a:t>olabilir. </a:t>
            </a:r>
          </a:p>
          <a:p>
            <a:r>
              <a:rPr lang="tr-TR" dirty="0" smtClean="0"/>
              <a:t>İçeriğin bireyselleştirilmesi çok dikkatli yapılmalıdır. Çünkü öğrenciler genel </a:t>
            </a:r>
            <a:r>
              <a:rPr lang="tr-TR" dirty="0"/>
              <a:t>eğitim </a:t>
            </a:r>
            <a:r>
              <a:rPr lang="tr-TR" dirty="0" smtClean="0"/>
              <a:t>programına erişmek zorundadır.</a:t>
            </a:r>
            <a:endParaRPr lang="en-GB" dirty="0"/>
          </a:p>
          <a:p>
            <a:endParaRPr lang="tr-TR" dirty="0"/>
          </a:p>
        </p:txBody>
      </p:sp>
    </p:spTree>
    <p:extLst>
      <p:ext uri="{BB962C8B-B14F-4D97-AF65-F5344CB8AC3E}">
        <p14:creationId xmlns:p14="http://schemas.microsoft.com/office/powerpoint/2010/main" val="3167088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a:xfrm>
            <a:off x="838200" y="574766"/>
            <a:ext cx="10515600" cy="6078583"/>
          </a:xfrm>
        </p:spPr>
        <p:txBody>
          <a:bodyPr>
            <a:normAutofit/>
          </a:bodyPr>
          <a:lstStyle/>
          <a:p>
            <a:r>
              <a:rPr lang="tr-TR" dirty="0"/>
              <a:t>Özel gereksinimi olan birçok öğrenci için okul­un öğretim programında yer almayan belirli becerileri öğretmek çok önemli olabilir. Örneğin, çalışma becerileri ve sosyal beceriler gibi becerileri edinmek, geliştirmek ya da düzeltmek için daha fazla zamana gereksinim duyabilirler. </a:t>
            </a:r>
            <a:endParaRPr lang="en-GB" dirty="0"/>
          </a:p>
          <a:p>
            <a:r>
              <a:rPr lang="tr-TR" dirty="0"/>
              <a:t>Ö</a:t>
            </a:r>
            <a:r>
              <a:rPr lang="tr-TR" dirty="0" smtClean="0"/>
              <a:t>ğren­cinin </a:t>
            </a:r>
            <a:r>
              <a:rPr lang="tr-TR" dirty="0"/>
              <a:t>gereksinimlerinin genel eğitim kapsamında ne ölçüde karşılanabileceği üzerinde titizlikle durulmalıdır</a:t>
            </a:r>
            <a:r>
              <a:rPr lang="tr-TR" dirty="0" smtClean="0"/>
              <a:t>.</a:t>
            </a:r>
          </a:p>
          <a:p>
            <a:r>
              <a:rPr lang="tr-TR" dirty="0" smtClean="0"/>
              <a:t>Kullanılan resmi öğretim programına öğ­rencinin </a:t>
            </a:r>
            <a:r>
              <a:rPr lang="tr-TR" dirty="0"/>
              <a:t>gereksinimlerine (ör. çalışma becerileri öğretimi) ya da kişisel ilgilerine (zenginleşme) da­yalı olarak öğretmenin seçtiği içeriğin ilave </a:t>
            </a:r>
            <a:r>
              <a:rPr lang="tr-TR" dirty="0" smtClean="0"/>
              <a:t>edil­mesi gerekir. </a:t>
            </a:r>
          </a:p>
          <a:p>
            <a:r>
              <a:rPr lang="tr-TR" dirty="0" smtClean="0"/>
              <a:t>Bunu Bireyselleştirilmiş Eğitim Planı (BEP) hazırlayarak yapıyoruz. </a:t>
            </a:r>
            <a:endParaRPr lang="en-GB" dirty="0"/>
          </a:p>
        </p:txBody>
      </p:sp>
    </p:spTree>
    <p:extLst>
      <p:ext uri="{BB962C8B-B14F-4D97-AF65-F5344CB8AC3E}">
        <p14:creationId xmlns:p14="http://schemas.microsoft.com/office/powerpoint/2010/main" val="1076367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504496"/>
            <a:ext cx="10515600" cy="6471069"/>
          </a:xfrm>
        </p:spPr>
        <p:txBody>
          <a:bodyPr>
            <a:normAutofit/>
          </a:bodyPr>
          <a:lstStyle/>
          <a:p>
            <a:r>
              <a:rPr lang="tr-TR" sz="3200" dirty="0"/>
              <a:t>Her öğrenci öncelikle yerleştirildiği eğitim ortamının müfredatını izleyecektir. Bununla birlikte, özel </a:t>
            </a:r>
            <a:r>
              <a:rPr lang="tr-TR" sz="3200" dirty="0" err="1"/>
              <a:t>gereksinimli</a:t>
            </a:r>
            <a:r>
              <a:rPr lang="tr-TR" sz="3200" dirty="0"/>
              <a:t> öğrenci için hazırlanan eğitim planında okul müfredatında yer almayan ancak onun gereksinim duyduğu amaçlara da yer verilebilir. </a:t>
            </a:r>
            <a:r>
              <a:rPr lang="tr-TR" sz="3200" dirty="0" smtClean="0"/>
              <a:t>Örneğin, öğrenci </a:t>
            </a:r>
            <a:r>
              <a:rPr lang="tr-TR" sz="3200" dirty="0"/>
              <a:t>için müfredattaki kazanımlara ek olarak Bireysel Eğitim Planında Türkçe dil edinimine, okunaklı yazı yazmaya, </a:t>
            </a:r>
            <a:r>
              <a:rPr lang="tr-TR" sz="3200" dirty="0" smtClean="0"/>
              <a:t>sosyal </a:t>
            </a:r>
            <a:r>
              <a:rPr lang="tr-TR" sz="3200" dirty="0"/>
              <a:t>beceri öğretimine ilişkin amaçlara yer verilebilir ve bu amaçlara ulaşılması hedeflenebilir. Bunun dışında, öğrencinin bulunduğu sınıfa ait olmayan ancak okul müfredatında daha alt sınıf düzeyleri için yer alan bazı amaçlar sınıf kazanımlarından bazıları ile yer değiştirebilir. Sınıftaki öğrenciler için yazılı anlatım kurallarının öğretimi amaçlanırken, </a:t>
            </a:r>
            <a:r>
              <a:rPr lang="tr-TR" sz="3200" dirty="0" smtClean="0"/>
              <a:t>öğrenci </a:t>
            </a:r>
            <a:r>
              <a:rPr lang="tr-TR" sz="3200" dirty="0"/>
              <a:t>ile kurallarına uygun cümle oluşturma çalışmalarına yer verilebilir. </a:t>
            </a:r>
          </a:p>
          <a:p>
            <a:endParaRPr lang="tr-TR" dirty="0"/>
          </a:p>
        </p:txBody>
      </p:sp>
    </p:spTree>
    <p:extLst>
      <p:ext uri="{BB962C8B-B14F-4D97-AF65-F5344CB8AC3E}">
        <p14:creationId xmlns:p14="http://schemas.microsoft.com/office/powerpoint/2010/main" val="389346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42874"/>
            <a:ext cx="10515600" cy="1214438"/>
          </a:xfrm>
        </p:spPr>
        <p:txBody>
          <a:bodyPr/>
          <a:lstStyle/>
          <a:p>
            <a:r>
              <a:rPr lang="tr-TR" b="1" dirty="0"/>
              <a:t>Süreç (içeriğin nasıl öğretildiği)</a:t>
            </a:r>
          </a:p>
        </p:txBody>
      </p:sp>
      <p:sp>
        <p:nvSpPr>
          <p:cNvPr id="3" name="İçerik Yer Tutucusu 2"/>
          <p:cNvSpPr>
            <a:spLocks noGrp="1"/>
          </p:cNvSpPr>
          <p:nvPr>
            <p:ph idx="1"/>
          </p:nvPr>
        </p:nvSpPr>
        <p:spPr>
          <a:xfrm>
            <a:off x="838200" y="714374"/>
            <a:ext cx="10515600" cy="6143625"/>
          </a:xfrm>
        </p:spPr>
        <p:txBody>
          <a:bodyPr>
            <a:normAutofit/>
          </a:bodyPr>
          <a:lstStyle/>
          <a:p>
            <a:pPr marL="0" indent="0">
              <a:buNone/>
            </a:pPr>
            <a:r>
              <a:rPr lang="tr-TR" dirty="0" smtClean="0"/>
              <a:t>İçeriğin öğretilmesinde,</a:t>
            </a:r>
          </a:p>
          <a:p>
            <a:pPr marL="0" indent="0">
              <a:buNone/>
            </a:pPr>
            <a:r>
              <a:rPr lang="tr-TR" dirty="0" smtClean="0"/>
              <a:t>	Değerlendirme </a:t>
            </a:r>
            <a:r>
              <a:rPr lang="tr-TR" dirty="0"/>
              <a:t>sonuçlarına dayanan ve her bir öğrenci için seçilmiş olan öğrenme hedefleri ve </a:t>
            </a:r>
            <a:r>
              <a:rPr lang="tr-TR" dirty="0" smtClean="0"/>
              <a:t>amaçları dikkate alınır. </a:t>
            </a:r>
            <a:endParaRPr lang="tr-TR" dirty="0"/>
          </a:p>
          <a:p>
            <a:pPr marL="0" indent="0">
              <a:buNone/>
            </a:pPr>
            <a:r>
              <a:rPr lang="tr-TR" dirty="0" smtClean="0"/>
              <a:t>1. Bu hedefler ve amaçlar doğrultusunda öğretim yöntemleri </a:t>
            </a:r>
            <a:r>
              <a:rPr lang="tr-TR" dirty="0"/>
              <a:t>ve öğretim </a:t>
            </a:r>
            <a:r>
              <a:rPr lang="tr-TR" dirty="0" smtClean="0"/>
              <a:t>materyalleri belirlenir ve gerekli uyarlamalar yapılır. </a:t>
            </a:r>
            <a:endParaRPr lang="tr-TR" dirty="0"/>
          </a:p>
          <a:p>
            <a:pPr marL="0" indent="0">
              <a:buNone/>
            </a:pPr>
            <a:r>
              <a:rPr lang="tr-TR" dirty="0" smtClean="0"/>
              <a:t>2. Öğretimin </a:t>
            </a:r>
            <a:r>
              <a:rPr lang="tr-TR" dirty="0"/>
              <a:t>gerçekleştirileceği </a:t>
            </a:r>
            <a:r>
              <a:rPr lang="tr-TR" dirty="0" smtClean="0"/>
              <a:t>ortamların da düzenlenmesi ve belirlenmesi çok önemlidir.  </a:t>
            </a:r>
          </a:p>
          <a:p>
            <a:pPr marL="0" indent="0">
              <a:buNone/>
            </a:pPr>
            <a:r>
              <a:rPr lang="tr-TR" dirty="0" smtClean="0"/>
              <a:t>3. Gerektiğinde ilgili </a:t>
            </a:r>
            <a:r>
              <a:rPr lang="tr-TR" dirty="0"/>
              <a:t>hizmetler (ör. </a:t>
            </a:r>
            <a:r>
              <a:rPr lang="tr-TR" dirty="0" err="1"/>
              <a:t>odyoloji</a:t>
            </a:r>
            <a:r>
              <a:rPr lang="tr-TR" dirty="0"/>
              <a:t>, fiziksel terapi, fizyoterapi</a:t>
            </a:r>
            <a:r>
              <a:rPr lang="tr-TR" dirty="0" smtClean="0"/>
              <a:t>) sağlanır. </a:t>
            </a:r>
          </a:p>
          <a:p>
            <a:pPr marL="0" indent="0">
              <a:buNone/>
            </a:pPr>
            <a:r>
              <a:rPr lang="tr-TR" dirty="0" smtClean="0"/>
              <a:t>4. Davranış </a:t>
            </a:r>
            <a:r>
              <a:rPr lang="tr-TR" dirty="0"/>
              <a:t>problemleriyle karşılaşılması durumunda, davranış yönetimi de yapılır.  </a:t>
            </a:r>
          </a:p>
          <a:p>
            <a:pPr marL="0" indent="0">
              <a:buNone/>
            </a:pPr>
            <a:r>
              <a:rPr lang="tr-TR" dirty="0" smtClean="0"/>
              <a:t>5. Gereksinim </a:t>
            </a:r>
            <a:r>
              <a:rPr lang="tr-TR" dirty="0"/>
              <a:t>duyulduğunda sağlanan yardımcı </a:t>
            </a:r>
            <a:r>
              <a:rPr lang="tr-TR" dirty="0" smtClean="0"/>
              <a:t>teknoloji de kullanılır. </a:t>
            </a:r>
          </a:p>
        </p:txBody>
      </p:sp>
    </p:spTree>
    <p:extLst>
      <p:ext uri="{BB962C8B-B14F-4D97-AF65-F5344CB8AC3E}">
        <p14:creationId xmlns:p14="http://schemas.microsoft.com/office/powerpoint/2010/main" val="3161131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Öğretim Yöntemleri ve Materyal Uyarlamaları</a:t>
            </a:r>
            <a:endParaRPr lang="en-GB" dirty="0"/>
          </a:p>
        </p:txBody>
      </p:sp>
      <p:sp>
        <p:nvSpPr>
          <p:cNvPr id="3" name="İçerik Yer Tutucusu 2"/>
          <p:cNvSpPr>
            <a:spLocks noGrp="1"/>
          </p:cNvSpPr>
          <p:nvPr>
            <p:ph idx="1"/>
          </p:nvPr>
        </p:nvSpPr>
        <p:spPr>
          <a:xfrm>
            <a:off x="838200" y="1825625"/>
            <a:ext cx="10515600" cy="4932226"/>
          </a:xfrm>
        </p:spPr>
        <p:txBody>
          <a:bodyPr/>
          <a:lstStyle/>
          <a:p>
            <a:r>
              <a:rPr lang="tr-TR" sz="3200" dirty="0" smtClean="0"/>
              <a:t>Özel </a:t>
            </a:r>
            <a:r>
              <a:rPr lang="tr-TR" sz="3200" dirty="0" err="1" smtClean="0"/>
              <a:t>gereksinimli</a:t>
            </a:r>
            <a:r>
              <a:rPr lang="tr-TR" sz="3200" dirty="0" smtClean="0"/>
              <a:t> öğrenciler için öğretimde tekrar, yavaş yavaş hızlanma, öğrencinin aktif tepkisini sağlamak ve uygun yöntemlerin kullanımı çok önemlidir. </a:t>
            </a:r>
          </a:p>
          <a:p>
            <a:r>
              <a:rPr lang="tr-TR" sz="3200" dirty="0" smtClean="0"/>
              <a:t>En sık kullanılan yöntemlerden biri </a:t>
            </a:r>
            <a:r>
              <a:rPr lang="tr-TR" sz="3200" i="1" dirty="0" smtClean="0"/>
              <a:t>doğrudan öğretim</a:t>
            </a:r>
            <a:r>
              <a:rPr lang="tr-TR" sz="3200" dirty="0" smtClean="0"/>
              <a:t>dir.  Kullanılan farklı bir yöntem de </a:t>
            </a:r>
            <a:r>
              <a:rPr lang="tr-TR" sz="3200" i="1" dirty="0" err="1" smtClean="0"/>
              <a:t>işbirlikli</a:t>
            </a:r>
            <a:r>
              <a:rPr lang="tr-TR" sz="3200" i="1" dirty="0" smtClean="0"/>
              <a:t> ya da işbirliğine dayalı öğretim</a:t>
            </a:r>
            <a:r>
              <a:rPr lang="tr-TR" sz="3200" dirty="0" smtClean="0"/>
              <a:t>dir. </a:t>
            </a:r>
            <a:r>
              <a:rPr lang="tr-TR" sz="3200" i="1" dirty="0" smtClean="0"/>
              <a:t>Öğretimde amaca uygun şekilde gruplandırma </a:t>
            </a:r>
            <a:r>
              <a:rPr lang="tr-TR" sz="3200" dirty="0" smtClean="0"/>
              <a:t>yapmak da çok önemlidir. Öğretmenlerin kullanabilecekleri bir yöntem de akran aracılı öğretim ya da akran öğretimidir. </a:t>
            </a:r>
          </a:p>
          <a:p>
            <a:pPr marL="0" indent="0">
              <a:buNone/>
            </a:pPr>
            <a:endParaRPr lang="en-GB" dirty="0"/>
          </a:p>
        </p:txBody>
      </p:sp>
    </p:spTree>
    <p:extLst>
      <p:ext uri="{BB962C8B-B14F-4D97-AF65-F5344CB8AC3E}">
        <p14:creationId xmlns:p14="http://schemas.microsoft.com/office/powerpoint/2010/main" val="415012478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662</TotalTime>
  <Words>2564</Words>
  <Application>Microsoft Office PowerPoint</Application>
  <PresentationFormat>Geniş ekran</PresentationFormat>
  <Paragraphs>137</Paragraphs>
  <Slides>39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39</vt:i4>
      </vt:variant>
    </vt:vector>
  </HeadingPairs>
  <TitlesOfParts>
    <vt:vector size="43" baseType="lpstr">
      <vt:lpstr>Arial</vt:lpstr>
      <vt:lpstr>Calibri</vt:lpstr>
      <vt:lpstr>Calibri Light</vt:lpstr>
      <vt:lpstr>Office Teması</vt:lpstr>
      <vt:lpstr>Konu 2</vt:lpstr>
      <vt:lpstr>PowerPoint Sunusu</vt:lpstr>
      <vt:lpstr>PowerPoint Sunusu</vt:lpstr>
      <vt:lpstr>PowerPoint Sunusu</vt:lpstr>
      <vt:lpstr>İçerik (Ne öğretildiği) </vt:lpstr>
      <vt:lpstr>PowerPoint Sunusu</vt:lpstr>
      <vt:lpstr>PowerPoint Sunusu</vt:lpstr>
      <vt:lpstr>Süreç (içeriğin nasıl öğretildiği)</vt:lpstr>
      <vt:lpstr>Öğretim Yöntemleri ve Materyal Uyarlamaları</vt:lpstr>
      <vt:lpstr>Doğrudan öğretim</vt:lpstr>
      <vt:lpstr>PowerPoint Sunusu</vt:lpstr>
      <vt:lpstr>İşbirlikli öğretim</vt:lpstr>
      <vt:lpstr>Öğretim için gruplandırma</vt:lpstr>
      <vt:lpstr>Kendini düzenleme becerilerinin öğretimi</vt:lpstr>
      <vt:lpstr>Probleme dayalı öğrenme</vt:lpstr>
      <vt:lpstr>PowerPoint Sunusu</vt:lpstr>
      <vt:lpstr>Akran öğretimi</vt:lpstr>
      <vt:lpstr>Materyalin uyarlanması</vt:lpstr>
      <vt:lpstr>PowerPoint Sunusu</vt:lpstr>
      <vt:lpstr>PowerPoint Sunusu</vt:lpstr>
      <vt:lpstr>Öğretim Ortamının Düzenlenmesi</vt:lpstr>
      <vt:lpstr>İlgili hizmetlerin ve desteğin sağlanması</vt:lpstr>
      <vt:lpstr>Davranış Problemleriyle Başa Çıkma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Teknolojinin ve Yardımcı Teknolojinin Kullanımı</vt:lpstr>
      <vt:lpstr>Ürün (öğrenmenin nasıl gözlendiği ve değerlendirildiği)</vt:lpstr>
      <vt:lpstr>PowerPoint Sunusu</vt:lpstr>
      <vt:lpstr>PowerPoint Sunusu</vt:lpstr>
      <vt:lpstr>PowerPoint Sunusu</vt:lpstr>
      <vt:lpstr>PowerPoint Sunusu</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 1</dc:title>
  <dc:creator>Hakem</dc:creator>
  <cp:lastModifiedBy>HAKEM</cp:lastModifiedBy>
  <cp:revision>81</cp:revision>
  <dcterms:created xsi:type="dcterms:W3CDTF">2014-03-02T16:35:05Z</dcterms:created>
  <dcterms:modified xsi:type="dcterms:W3CDTF">2020-05-14T14:49:03Z</dcterms:modified>
</cp:coreProperties>
</file>