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308" r:id="rId3"/>
    <p:sldId id="309" r:id="rId4"/>
    <p:sldId id="315" r:id="rId5"/>
    <p:sldId id="310" r:id="rId6"/>
    <p:sldId id="311" r:id="rId7"/>
    <p:sldId id="319" r:id="rId8"/>
    <p:sldId id="320" r:id="rId9"/>
    <p:sldId id="316" r:id="rId10"/>
    <p:sldId id="312" r:id="rId11"/>
    <p:sldId id="317" r:id="rId12"/>
    <p:sldId id="318" r:id="rId13"/>
    <p:sldId id="321" r:id="rId14"/>
    <p:sldId id="322" r:id="rId15"/>
    <p:sldId id="323" r:id="rId16"/>
    <p:sldId id="324" r:id="rId17"/>
    <p:sldId id="325" r:id="rId18"/>
    <p:sldId id="326" r:id="rId19"/>
    <p:sldId id="327" r:id="rId20"/>
    <p:sldId id="328" r:id="rId21"/>
    <p:sldId id="329" r:id="rId22"/>
    <p:sldId id="330" r:id="rId23"/>
    <p:sldId id="331" r:id="rId24"/>
    <p:sldId id="332" r:id="rId25"/>
    <p:sldId id="333"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A5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86" d="100"/>
          <a:sy n="86" d="100"/>
        </p:scale>
        <p:origin x="-72" y="-57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E0DC46A-E066-4F4C-9609-82A7361A9DC7}" type="datetimeFigureOut">
              <a:rPr lang="tr-TR" smtClean="0"/>
              <a:t>25.12.2017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359557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E0DC46A-E066-4F4C-9609-82A7361A9DC7}" type="datetimeFigureOut">
              <a:rPr lang="tr-TR" smtClean="0"/>
              <a:t>25.12.2017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505322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E0DC46A-E066-4F4C-9609-82A7361A9DC7}" type="datetimeFigureOut">
              <a:rPr lang="tr-TR" smtClean="0"/>
              <a:t>25.12.2017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2261173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E0DC46A-E066-4F4C-9609-82A7361A9DC7}" type="datetimeFigureOut">
              <a:rPr lang="tr-TR" smtClean="0"/>
              <a:t>25.12.2017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773792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E0DC46A-E066-4F4C-9609-82A7361A9DC7}" type="datetimeFigureOut">
              <a:rPr lang="tr-TR" smtClean="0"/>
              <a:t>25.12.2017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734293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E0DC46A-E066-4F4C-9609-82A7361A9DC7}" type="datetimeFigureOut">
              <a:rPr lang="tr-TR" smtClean="0"/>
              <a:t>25.12.2017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3928681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E0DC46A-E066-4F4C-9609-82A7361A9DC7}" type="datetimeFigureOut">
              <a:rPr lang="tr-TR" smtClean="0"/>
              <a:t>25.12.2017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878370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E0DC46A-E066-4F4C-9609-82A7361A9DC7}" type="datetimeFigureOut">
              <a:rPr lang="tr-TR" smtClean="0"/>
              <a:t>25.12.2017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2549006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E0DC46A-E066-4F4C-9609-82A7361A9DC7}" type="datetimeFigureOut">
              <a:rPr lang="tr-TR" smtClean="0"/>
              <a:t>25.12.2017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969752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E0DC46A-E066-4F4C-9609-82A7361A9DC7}" type="datetimeFigureOut">
              <a:rPr lang="tr-TR" smtClean="0"/>
              <a:t>25.12.2017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296269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E0DC46A-E066-4F4C-9609-82A7361A9DC7}" type="datetimeFigureOut">
              <a:rPr lang="tr-TR" smtClean="0"/>
              <a:t>25.12.2017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3726647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0DC46A-E066-4F4C-9609-82A7361A9DC7}" type="datetimeFigureOut">
              <a:rPr lang="tr-TR" smtClean="0"/>
              <a:t>25.12.2017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CC39E0-7C28-40D4-A945-433A2376BD71}" type="slidenum">
              <a:rPr lang="tr-TR" smtClean="0"/>
              <a:t>‹#›</a:t>
            </a:fld>
            <a:endParaRPr lang="tr-TR"/>
          </a:p>
        </p:txBody>
      </p:sp>
    </p:spTree>
    <p:extLst>
      <p:ext uri="{BB962C8B-B14F-4D97-AF65-F5344CB8AC3E}">
        <p14:creationId xmlns:p14="http://schemas.microsoft.com/office/powerpoint/2010/main" val="1064140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2599980" y="2123111"/>
            <a:ext cx="6962661" cy="995209"/>
          </a:xfrm>
          <a:prstGeom prst="rect">
            <a:avLst/>
          </a:prstGeom>
          <a:noFill/>
        </p:spPr>
        <p:txBody>
          <a:bodyPr wrap="square" lIns="91440" tIns="45720" rIns="91440" bIns="45720" rtlCol="0">
            <a:spAutoFit/>
          </a:bodyPr>
          <a:lstStyle/>
          <a:p>
            <a:pPr algn="ctr"/>
            <a:r>
              <a:rPr lang="tr-TR" sz="5867" b="1" u="sng" dirty="0" smtClean="0">
                <a:solidFill>
                  <a:srgbClr val="E6A5AB"/>
                </a:solidFill>
                <a:effectLst>
                  <a:outerShdw blurRad="38100" dist="38100" dir="2700000" algn="tl">
                    <a:srgbClr val="000000">
                      <a:alpha val="43137"/>
                    </a:srgbClr>
                  </a:outerShdw>
                </a:effectLst>
              </a:rPr>
              <a:t>MOTİVASYON</a:t>
            </a:r>
            <a:endParaRPr lang="tr-TR" sz="5867" b="1" u="sng" dirty="0">
              <a:solidFill>
                <a:srgbClr val="E6A5AB"/>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678364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6"/>
            <a:ext cx="10515600" cy="813680"/>
          </a:xfrm>
        </p:spPr>
        <p:txBody>
          <a:bodyPr/>
          <a:lstStyle/>
          <a:p>
            <a:r>
              <a:rPr lang="tr-TR" dirty="0" smtClean="0"/>
              <a:t>Bilişsel Yaklaşım ve Motivasyon:</a:t>
            </a:r>
            <a:endParaRPr lang="tr-TR" dirty="0"/>
          </a:p>
        </p:txBody>
      </p:sp>
      <p:sp>
        <p:nvSpPr>
          <p:cNvPr id="3" name="İçerik Yer Tutucusu 2"/>
          <p:cNvSpPr>
            <a:spLocks noGrp="1"/>
          </p:cNvSpPr>
          <p:nvPr>
            <p:ph idx="1"/>
          </p:nvPr>
        </p:nvSpPr>
        <p:spPr>
          <a:xfrm>
            <a:off x="838200" y="1377108"/>
            <a:ext cx="10515600" cy="4799855"/>
          </a:xfrm>
        </p:spPr>
        <p:txBody>
          <a:bodyPr>
            <a:normAutofit/>
          </a:bodyPr>
          <a:lstStyle/>
          <a:p>
            <a:r>
              <a:rPr lang="tr-TR" dirty="0" smtClean="0"/>
              <a:t>Geliştirdikleri en geniş kapsamlı güdüleme kuramı Yükleme kuramıdır.</a:t>
            </a:r>
          </a:p>
          <a:p>
            <a:r>
              <a:rPr lang="tr-TR" dirty="0" smtClean="0"/>
              <a:t>Yükleme kişilerin başarı ya da başarısızlıklarını nedenini bir şeye yüklemeleridir.</a:t>
            </a:r>
          </a:p>
          <a:p>
            <a:r>
              <a:rPr lang="tr-TR" dirty="0" smtClean="0"/>
              <a:t>Temel </a:t>
            </a:r>
            <a:r>
              <a:rPr lang="tr-TR" dirty="0" err="1" smtClean="0"/>
              <a:t>sayıltı</a:t>
            </a:r>
            <a:r>
              <a:rPr lang="tr-TR" dirty="0" smtClean="0"/>
              <a:t>, insanların olumlu benlik imajlarını korumaya çalışmalarıdır. Bir işteki başarıyı kendilerine, başarısızlığı ise kontrol edemedikleri etkenlere bağlı olduklarına inanacaklardır. </a:t>
            </a:r>
          </a:p>
          <a:p>
            <a:r>
              <a:rPr lang="tr-TR" dirty="0" smtClean="0"/>
              <a:t>Öğrenci başarısını etkileyen dört etmen: yetenek, çaba, görevin güçlüğü ve şans</a:t>
            </a:r>
          </a:p>
          <a:p>
            <a:r>
              <a:rPr lang="tr-TR" dirty="0" smtClean="0"/>
              <a:t>Yetenek ve çaba kişiye(içsel) , işin zorluğu ve şans dışsal bir duruma bağlıdır.</a:t>
            </a:r>
          </a:p>
          <a:p>
            <a:endParaRPr lang="tr-TR" dirty="0"/>
          </a:p>
        </p:txBody>
      </p:sp>
    </p:spTree>
    <p:extLst>
      <p:ext uri="{BB962C8B-B14F-4D97-AF65-F5344CB8AC3E}">
        <p14:creationId xmlns:p14="http://schemas.microsoft.com/office/powerpoint/2010/main" val="32047191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Ne yapmalı?</a:t>
            </a:r>
            <a:endParaRPr lang="tr-TR" dirty="0"/>
          </a:p>
        </p:txBody>
      </p:sp>
      <p:sp>
        <p:nvSpPr>
          <p:cNvPr id="3" name="İçerik Yer Tutucusu 2"/>
          <p:cNvSpPr>
            <a:spLocks noGrp="1"/>
          </p:cNvSpPr>
          <p:nvPr>
            <p:ph idx="1"/>
          </p:nvPr>
        </p:nvSpPr>
        <p:spPr/>
        <p:txBody>
          <a:bodyPr/>
          <a:lstStyle/>
          <a:p>
            <a:r>
              <a:rPr lang="tr-TR" dirty="0"/>
              <a:t>Okul başarısını şans gibi dışsal bir </a:t>
            </a:r>
            <a:r>
              <a:rPr lang="tr-TR" dirty="0" smtClean="0"/>
              <a:t>etkenlere </a:t>
            </a:r>
            <a:r>
              <a:rPr lang="tr-TR" dirty="0"/>
              <a:t>bağlayanların sıkı çalışması zordur. </a:t>
            </a:r>
            <a:r>
              <a:rPr lang="tr-TR" dirty="0" smtClean="0"/>
              <a:t>Gerçekte hepsi </a:t>
            </a:r>
            <a:r>
              <a:rPr lang="tr-TR" dirty="0" smtClean="0"/>
              <a:t>etkilidir</a:t>
            </a:r>
            <a:r>
              <a:rPr lang="tr-TR" dirty="0" smtClean="0"/>
              <a:t>.</a:t>
            </a:r>
          </a:p>
          <a:p>
            <a:r>
              <a:rPr lang="tr-TR" dirty="0" smtClean="0"/>
              <a:t>Her zaman öğrencilerin zekasından çok (kontrolünde olmayan), gösterdikleri gayreti (onların kontrolünde olan) teşvik etmek gerekir. </a:t>
            </a:r>
          </a:p>
          <a:p>
            <a:r>
              <a:rPr lang="tr-TR" dirty="0" smtClean="0"/>
              <a:t>Çabayı ödüllendirmenin yolu, öğrencilerin kendi ilerlemelerinin başarı için esas alınması, çabanın ayrı bir not olarak değerlendirilmesi</a:t>
            </a:r>
            <a:endParaRPr lang="tr-TR" dirty="0"/>
          </a:p>
        </p:txBody>
      </p:sp>
    </p:spTree>
    <p:extLst>
      <p:ext uri="{BB962C8B-B14F-4D97-AF65-F5344CB8AC3E}">
        <p14:creationId xmlns:p14="http://schemas.microsoft.com/office/powerpoint/2010/main" val="344080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Beklenti kuramı ve motivasyon:</a:t>
            </a:r>
            <a:endParaRPr lang="tr-TR" dirty="0"/>
          </a:p>
        </p:txBody>
      </p:sp>
      <p:sp>
        <p:nvSpPr>
          <p:cNvPr id="3" name="İçerik Yer Tutucusu 2"/>
          <p:cNvSpPr>
            <a:spLocks noGrp="1"/>
          </p:cNvSpPr>
          <p:nvPr>
            <p:ph idx="1"/>
          </p:nvPr>
        </p:nvSpPr>
        <p:spPr/>
        <p:txBody>
          <a:bodyPr/>
          <a:lstStyle/>
          <a:p>
            <a:r>
              <a:rPr lang="tr-TR" dirty="0" smtClean="0"/>
              <a:t>Bir insanın motivasyonu, belli bir davranışın amaca ulaştıracağı beklentisi ve o bireyin amaca verdiği önem derecelerinin çarpımına eşittir.</a:t>
            </a:r>
          </a:p>
          <a:p>
            <a:r>
              <a:rPr lang="tr-TR" dirty="0" err="1" smtClean="0"/>
              <a:t>Örn</a:t>
            </a:r>
            <a:r>
              <a:rPr lang="tr-TR" dirty="0" smtClean="0"/>
              <a:t>. Çabalarsam takdir alabilirim. Takdir almak benim için önemli diyen bir öğrenci motive olur. Takdir alamayacağını düşünen, ya da takdir almanın kendisi için bir önemi olmayan bir öğrenci için motivasyon sıfırdır. </a:t>
            </a:r>
            <a:endParaRPr lang="tr-TR" dirty="0"/>
          </a:p>
        </p:txBody>
      </p:sp>
    </p:spTree>
    <p:extLst>
      <p:ext uri="{BB962C8B-B14F-4D97-AF65-F5344CB8AC3E}">
        <p14:creationId xmlns:p14="http://schemas.microsoft.com/office/powerpoint/2010/main" val="42807648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ARSC Motivasyon modeli</a:t>
            </a:r>
            <a:endParaRPr lang="tr-TR" dirty="0"/>
          </a:p>
        </p:txBody>
      </p:sp>
      <p:sp>
        <p:nvSpPr>
          <p:cNvPr id="3" name="İçerik Yer Tutucusu 2"/>
          <p:cNvSpPr>
            <a:spLocks noGrp="1"/>
          </p:cNvSpPr>
          <p:nvPr>
            <p:ph sz="half" idx="1"/>
          </p:nvPr>
        </p:nvSpPr>
        <p:spPr/>
        <p:txBody>
          <a:bodyPr>
            <a:normAutofit/>
          </a:bodyPr>
          <a:lstStyle/>
          <a:p>
            <a:r>
              <a:rPr lang="tr-TR" dirty="0" smtClean="0"/>
              <a:t>Keller, motivasyon üzerinde dört faktör belirlemiştir:</a:t>
            </a:r>
          </a:p>
          <a:p>
            <a:pPr marL="0" indent="0">
              <a:buNone/>
            </a:pPr>
            <a:endParaRPr lang="tr-TR" dirty="0" smtClean="0"/>
          </a:p>
          <a:p>
            <a:pPr lvl="1"/>
            <a:r>
              <a:rPr lang="tr-TR" dirty="0" smtClean="0"/>
              <a:t>Dikkat </a:t>
            </a:r>
          </a:p>
          <a:p>
            <a:pPr lvl="1"/>
            <a:r>
              <a:rPr lang="tr-TR" dirty="0" smtClean="0"/>
              <a:t>İlgi yada Uygunluk</a:t>
            </a:r>
          </a:p>
          <a:p>
            <a:pPr lvl="1"/>
            <a:r>
              <a:rPr lang="tr-TR" dirty="0" smtClean="0"/>
              <a:t>Güven</a:t>
            </a:r>
          </a:p>
          <a:p>
            <a:pPr lvl="1"/>
            <a:r>
              <a:rPr lang="tr-TR" dirty="0" smtClean="0"/>
              <a:t>Doyum</a:t>
            </a:r>
          </a:p>
          <a:p>
            <a:endParaRPr lang="tr-TR" dirty="0"/>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466901" y="1972018"/>
            <a:ext cx="4263528" cy="3646583"/>
          </a:xfrm>
        </p:spPr>
      </p:pic>
    </p:spTree>
    <p:extLst>
      <p:ext uri="{BB962C8B-B14F-4D97-AF65-F5344CB8AC3E}">
        <p14:creationId xmlns:p14="http://schemas.microsoft.com/office/powerpoint/2010/main" val="328203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Dikkat</a:t>
            </a:r>
            <a:endParaRPr lang="tr-TR" dirty="0"/>
          </a:p>
        </p:txBody>
      </p:sp>
      <p:sp>
        <p:nvSpPr>
          <p:cNvPr id="3" name="İçerik Yer Tutucusu 2"/>
          <p:cNvSpPr>
            <a:spLocks noGrp="1"/>
          </p:cNvSpPr>
          <p:nvPr>
            <p:ph idx="1"/>
          </p:nvPr>
        </p:nvSpPr>
        <p:spPr/>
        <p:txBody>
          <a:bodyPr/>
          <a:lstStyle/>
          <a:p>
            <a:r>
              <a:rPr lang="tr-TR" dirty="0"/>
              <a:t>Öğrencileri motive etmek için önce dikkatlerini çekmek </a:t>
            </a:r>
            <a:r>
              <a:rPr lang="tr-TR" dirty="0" smtClean="0"/>
              <a:t>ve bu dikkati uzun süre sürdürmek gerekir. Peki nasıl?</a:t>
            </a:r>
          </a:p>
          <a:p>
            <a:pPr lvl="1"/>
            <a:r>
              <a:rPr lang="tr-TR" dirty="0"/>
              <a:t>Algısal uyarılma: Belirsizlik, sürpriz, yenilik vb. ortamlar oluşturma</a:t>
            </a:r>
          </a:p>
          <a:p>
            <a:pPr lvl="1"/>
            <a:r>
              <a:rPr lang="tr-TR" dirty="0"/>
              <a:t>Araştırmaya Yönelik Uyarılma: Öğrencilerin  problem çözmeleri ve soru sormaları için teşvik edilmesi </a:t>
            </a:r>
          </a:p>
          <a:p>
            <a:pPr lvl="1"/>
            <a:r>
              <a:rPr lang="tr-TR" dirty="0"/>
              <a:t>Değişkenlik: çeşitli öğretim ögeleri ile derse karşı ilginin sürmesini </a:t>
            </a:r>
            <a:r>
              <a:rPr lang="tr-TR" dirty="0" smtClean="0"/>
              <a:t>sağlamak </a:t>
            </a:r>
          </a:p>
          <a:p>
            <a:pPr marL="457200" lvl="1" indent="0">
              <a:buNone/>
            </a:pPr>
            <a:endParaRPr lang="tr-TR" dirty="0" smtClean="0"/>
          </a:p>
          <a:p>
            <a:r>
              <a:rPr lang="tr-TR" dirty="0" smtClean="0"/>
              <a:t>Somutluk, çeşitlilik, mizah, sorgulama, katılım</a:t>
            </a:r>
          </a:p>
          <a:p>
            <a:endParaRPr lang="tr-TR" dirty="0" smtClean="0"/>
          </a:p>
          <a:p>
            <a:endParaRPr lang="tr-TR" dirty="0"/>
          </a:p>
        </p:txBody>
      </p:sp>
    </p:spTree>
    <p:extLst>
      <p:ext uri="{BB962C8B-B14F-4D97-AF65-F5344CB8AC3E}">
        <p14:creationId xmlns:p14="http://schemas.microsoft.com/office/powerpoint/2010/main" val="12002608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İlgi -Uygunluk</a:t>
            </a:r>
            <a:endParaRPr lang="tr-TR" dirty="0"/>
          </a:p>
        </p:txBody>
      </p:sp>
      <p:sp>
        <p:nvSpPr>
          <p:cNvPr id="3" name="İçerik Yer Tutucusu 2"/>
          <p:cNvSpPr>
            <a:spLocks noGrp="1"/>
          </p:cNvSpPr>
          <p:nvPr>
            <p:ph idx="1"/>
          </p:nvPr>
        </p:nvSpPr>
        <p:spPr/>
        <p:txBody>
          <a:bodyPr/>
          <a:lstStyle/>
          <a:p>
            <a:r>
              <a:rPr lang="tr-TR" dirty="0" smtClean="0"/>
              <a:t>Ders içeriği ile öğrencinin ilgi, ihtiyaç ve beklentileri arasında bağlantı kurulmalıdır. </a:t>
            </a:r>
          </a:p>
          <a:p>
            <a:pPr lvl="1"/>
            <a:r>
              <a:rPr lang="tr-TR" dirty="0" smtClean="0"/>
              <a:t>Güdü Uygunluğu: öğrencilerin kafalarındaki motivasyona uygun öğretim stratejileri kullanmak</a:t>
            </a:r>
          </a:p>
          <a:p>
            <a:pPr lvl="1"/>
            <a:r>
              <a:rPr lang="tr-TR" dirty="0" smtClean="0"/>
              <a:t>Hedefe Yöneltme: Dersin amaçlarını gösteren ifadelerin kullanılması</a:t>
            </a:r>
          </a:p>
          <a:p>
            <a:pPr lvl="1"/>
            <a:r>
              <a:rPr lang="tr-TR" dirty="0" smtClean="0"/>
              <a:t>Yakınlık-Aşinalık: Derste kullanılan örnek ve kavramların öğrencilerin daha önceki bilgileri ve ilgileri ile ilişkilendirilerek sunulması</a:t>
            </a:r>
            <a:endParaRPr lang="tr-TR" dirty="0"/>
          </a:p>
        </p:txBody>
      </p:sp>
    </p:spTree>
    <p:extLst>
      <p:ext uri="{BB962C8B-B14F-4D97-AF65-F5344CB8AC3E}">
        <p14:creationId xmlns:p14="http://schemas.microsoft.com/office/powerpoint/2010/main" val="18846193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Güven </a:t>
            </a:r>
            <a:endParaRPr lang="tr-TR" dirty="0"/>
          </a:p>
        </p:txBody>
      </p:sp>
      <p:sp>
        <p:nvSpPr>
          <p:cNvPr id="3" name="İçerik Yer Tutucusu 2"/>
          <p:cNvSpPr>
            <a:spLocks noGrp="1"/>
          </p:cNvSpPr>
          <p:nvPr>
            <p:ph idx="1"/>
          </p:nvPr>
        </p:nvSpPr>
        <p:spPr/>
        <p:txBody>
          <a:bodyPr/>
          <a:lstStyle/>
          <a:p>
            <a:r>
              <a:rPr lang="tr-TR" dirty="0" smtClean="0"/>
              <a:t>Öğrencinin başarısı için olumlu duygular geliştirmesine yardımcı olmak</a:t>
            </a:r>
          </a:p>
          <a:p>
            <a:pPr lvl="1"/>
            <a:r>
              <a:rPr lang="tr-TR" dirty="0" smtClean="0"/>
              <a:t>Başarı Beklentisi: Öğrencilerin başarı elde edeceklerinin ve bunu nasıl elde edeceklerinin bilincinde olmaları</a:t>
            </a:r>
          </a:p>
          <a:p>
            <a:pPr lvl="1"/>
            <a:r>
              <a:rPr lang="tr-TR" dirty="0" smtClean="0"/>
              <a:t>Güç Deneme Durumu: Öğrencilere başarılı olabilmeleri için uygun fırsat ve imkanların sağlanması</a:t>
            </a:r>
          </a:p>
          <a:p>
            <a:pPr lvl="1"/>
            <a:r>
              <a:rPr lang="tr-TR" dirty="0" smtClean="0"/>
              <a:t>Destekleme Durumu: Başarı elde etmek için çaba gösteren öğrencilere , onları destekleyici cevapların verilmesi. </a:t>
            </a:r>
            <a:endParaRPr lang="tr-TR" dirty="0"/>
          </a:p>
        </p:txBody>
      </p:sp>
    </p:spTree>
    <p:extLst>
      <p:ext uri="{BB962C8B-B14F-4D97-AF65-F5344CB8AC3E}">
        <p14:creationId xmlns:p14="http://schemas.microsoft.com/office/powerpoint/2010/main" val="1613788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Doyum</a:t>
            </a:r>
            <a:endParaRPr lang="tr-TR" dirty="0"/>
          </a:p>
        </p:txBody>
      </p:sp>
      <p:sp>
        <p:nvSpPr>
          <p:cNvPr id="3" name="İçerik Yer Tutucusu 2"/>
          <p:cNvSpPr>
            <a:spLocks noGrp="1"/>
          </p:cNvSpPr>
          <p:nvPr>
            <p:ph idx="1"/>
          </p:nvPr>
        </p:nvSpPr>
        <p:spPr/>
        <p:txBody>
          <a:bodyPr/>
          <a:lstStyle/>
          <a:p>
            <a:r>
              <a:rPr lang="tr-TR" dirty="0" smtClean="0"/>
              <a:t>Öğrencinin öğrenme deneyimi sonunda kendine kazandıklarından içsel tatmin duygusunu sağlamak. Nasıl?</a:t>
            </a:r>
          </a:p>
          <a:p>
            <a:pPr lvl="1"/>
            <a:r>
              <a:rPr lang="tr-TR" dirty="0" smtClean="0"/>
              <a:t>Doğal Sonuçlar: yeni kazanılan bilgi ve yeteneklerin gerçek ortamlarda kullanılması için imkanlar sağlamak</a:t>
            </a:r>
          </a:p>
          <a:p>
            <a:pPr lvl="1"/>
            <a:r>
              <a:rPr lang="tr-TR" dirty="0" smtClean="0"/>
              <a:t>Olumlu Sonuçlar: istenilen davranışın sürdürülmesi için </a:t>
            </a:r>
            <a:r>
              <a:rPr lang="tr-TR" dirty="0" err="1" smtClean="0"/>
              <a:t>pekiştireç</a:t>
            </a:r>
            <a:r>
              <a:rPr lang="tr-TR" dirty="0" smtClean="0"/>
              <a:t> ve dönütler verilmesi</a:t>
            </a:r>
          </a:p>
          <a:p>
            <a:pPr lvl="1"/>
            <a:r>
              <a:rPr lang="tr-TR" dirty="0" smtClean="0"/>
              <a:t>Eşitlik: başarı elde etmek için oluşturulan hedefler ile sonuçların uyumunun sağlanması</a:t>
            </a:r>
          </a:p>
          <a:p>
            <a:pPr lvl="1"/>
            <a:endParaRPr lang="tr-TR" dirty="0"/>
          </a:p>
        </p:txBody>
      </p:sp>
    </p:spTree>
    <p:extLst>
      <p:ext uri="{BB962C8B-B14F-4D97-AF65-F5344CB8AC3E}">
        <p14:creationId xmlns:p14="http://schemas.microsoft.com/office/powerpoint/2010/main" val="1211899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Uyarılma ve </a:t>
            </a:r>
            <a:r>
              <a:rPr lang="tr-TR" dirty="0" smtClean="0">
                <a:solidFill>
                  <a:srgbClr val="FF0000"/>
                </a:solidFill>
              </a:rPr>
              <a:t>Kaygı</a:t>
            </a:r>
            <a:endParaRPr lang="tr-TR" dirty="0"/>
          </a:p>
        </p:txBody>
      </p:sp>
      <p:sp>
        <p:nvSpPr>
          <p:cNvPr id="3" name="İçerik Yer Tutucusu 2"/>
          <p:cNvSpPr>
            <a:spLocks noGrp="1"/>
          </p:cNvSpPr>
          <p:nvPr>
            <p:ph idx="1"/>
          </p:nvPr>
        </p:nvSpPr>
        <p:spPr/>
        <p:txBody>
          <a:bodyPr/>
          <a:lstStyle/>
          <a:p>
            <a:pPr marL="0" indent="0">
              <a:buNone/>
            </a:pPr>
            <a:r>
              <a:rPr lang="tr-TR" dirty="0" smtClean="0"/>
              <a:t>Aşırı kaygı öğrenmeyi engeller. Ne yapılabilir?</a:t>
            </a:r>
          </a:p>
          <a:p>
            <a:pPr lvl="1"/>
            <a:r>
              <a:rPr lang="tr-TR" dirty="0" smtClean="0"/>
              <a:t>Kabul eden, rahat ve yarışmasız bir sınıf ortamı oluşturmak</a:t>
            </a:r>
          </a:p>
          <a:p>
            <a:pPr lvl="1"/>
            <a:r>
              <a:rPr lang="tr-TR" dirty="0" smtClean="0"/>
              <a:t>Öğrencilerin hatalarını düzeltmek veya çalışmalarını teslim etmeden önce geliştirme fırsatı vermek</a:t>
            </a:r>
          </a:p>
          <a:p>
            <a:pPr lvl="1"/>
            <a:r>
              <a:rPr lang="tr-TR" dirty="0" smtClean="0"/>
              <a:t>Belirsiz olmayan açıklamalar yapmak</a:t>
            </a:r>
          </a:p>
          <a:p>
            <a:pPr lvl="1"/>
            <a:r>
              <a:rPr lang="tr-TR" dirty="0" smtClean="0"/>
              <a:t>Basit problemlerle başlayıp zora doğru sıra izlemek</a:t>
            </a:r>
          </a:p>
          <a:p>
            <a:pPr lvl="1"/>
            <a:r>
              <a:rPr lang="tr-TR" dirty="0" smtClean="0"/>
              <a:t>Gevşeme teknikleri uygulamak </a:t>
            </a:r>
            <a:r>
              <a:rPr lang="tr-TR" dirty="0" err="1" smtClean="0"/>
              <a:t>vb</a:t>
            </a:r>
            <a:endParaRPr lang="tr-TR" dirty="0" smtClean="0"/>
          </a:p>
          <a:p>
            <a:pPr lvl="1"/>
            <a:endParaRPr lang="tr-TR" dirty="0"/>
          </a:p>
        </p:txBody>
      </p:sp>
    </p:spTree>
    <p:extLst>
      <p:ext uri="{BB962C8B-B14F-4D97-AF65-F5344CB8AC3E}">
        <p14:creationId xmlns:p14="http://schemas.microsoft.com/office/powerpoint/2010/main" val="39151299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Öğrenilmiş Çaresizlik</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Ne yapmalı?</a:t>
            </a:r>
          </a:p>
          <a:p>
            <a:r>
              <a:rPr lang="tr-TR" dirty="0" smtClean="0"/>
              <a:t>Olumlu yönü vurgulamalı</a:t>
            </a:r>
          </a:p>
          <a:p>
            <a:r>
              <a:rPr lang="tr-TR" dirty="0" smtClean="0"/>
              <a:t>Olumsuzu dışta bırakmalı</a:t>
            </a:r>
          </a:p>
          <a:p>
            <a:r>
              <a:rPr lang="tr-TR" dirty="0" smtClean="0"/>
              <a:t>Tanıdık olandan yeni materyale, rehberli keşifler kullanılmalı</a:t>
            </a:r>
          </a:p>
          <a:p>
            <a:r>
              <a:rPr lang="tr-TR" dirty="0" smtClean="0"/>
              <a:t>Öğrencilerin etkin olarak bilgi ve becerilerini kullanarak problemleri çözebilecekleri durumlar oluşturmak</a:t>
            </a:r>
          </a:p>
          <a:p>
            <a:endParaRPr lang="tr-TR" dirty="0"/>
          </a:p>
        </p:txBody>
      </p:sp>
    </p:spTree>
    <p:extLst>
      <p:ext uri="{BB962C8B-B14F-4D97-AF65-F5344CB8AC3E}">
        <p14:creationId xmlns:p14="http://schemas.microsoft.com/office/powerpoint/2010/main" val="3065992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endParaRPr lang="tr-TR"/>
          </a:p>
        </p:txBody>
      </p:sp>
      <p:sp>
        <p:nvSpPr>
          <p:cNvPr id="3" name="İçerik Yer Tutucusu 2"/>
          <p:cNvSpPr>
            <a:spLocks noGrp="1"/>
          </p:cNvSpPr>
          <p:nvPr>
            <p:ph sz="half" idx="1"/>
          </p:nvPr>
        </p:nvSpPr>
        <p:spPr/>
        <p:txBody>
          <a:bodyPr>
            <a:normAutofit fontScale="92500"/>
          </a:bodyPr>
          <a:lstStyle/>
          <a:p>
            <a:r>
              <a:rPr lang="tr-TR" dirty="0" smtClean="0"/>
              <a:t>Her öğrenci motive olmuştur. Ama ne yapmak için ?</a:t>
            </a:r>
          </a:p>
          <a:p>
            <a:r>
              <a:rPr lang="tr-TR" dirty="0" smtClean="0"/>
              <a:t>Çalışma yerine; sosyalleşme veya televizyon seyretmeye </a:t>
            </a:r>
            <a:r>
              <a:rPr lang="tr-TR" dirty="0" err="1" smtClean="0"/>
              <a:t>vb</a:t>
            </a:r>
            <a:r>
              <a:rPr lang="tr-TR" dirty="0" smtClean="0"/>
              <a:t> olabilir. </a:t>
            </a:r>
          </a:p>
          <a:p>
            <a:r>
              <a:rPr lang="tr-TR" dirty="0" smtClean="0"/>
              <a:t>Görevimiz, okul yaşamında başarılı olabilmeleri için gerekli beceri ve bilgileri öğrenmeye motive olma durumlarını keşfetmek, zorlamak ve </a:t>
            </a:r>
            <a:r>
              <a:rPr lang="tr-TR" dirty="0" err="1" smtClean="0"/>
              <a:t>moteivasyonlarını</a:t>
            </a:r>
            <a:r>
              <a:rPr lang="tr-TR" dirty="0" smtClean="0"/>
              <a:t> sürdürmelerine yardımcı olmak.</a:t>
            </a:r>
            <a:endParaRPr lang="tr-TR" dirty="0"/>
          </a:p>
        </p:txBody>
      </p:sp>
      <p:pic>
        <p:nvPicPr>
          <p:cNvPr id="6" name="İçerik Yer Tutucusu 5"/>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6318395" y="1905918"/>
            <a:ext cx="4643388" cy="3922005"/>
          </a:xfrm>
        </p:spPr>
      </p:pic>
    </p:spTree>
    <p:extLst>
      <p:ext uri="{BB962C8B-B14F-4D97-AF65-F5344CB8AC3E}">
        <p14:creationId xmlns:p14="http://schemas.microsoft.com/office/powerpoint/2010/main" val="4752558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Öğretmenlerin Beklentileri ve Başarı</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Öğrenciler öğretmenlerin kendileri için öngördüğü beklentilerine uygun davranmaktadırlar. (öğrencilerin kendilerinden beklentileri de önemlidir.)</a:t>
            </a:r>
          </a:p>
          <a:p>
            <a:r>
              <a:rPr lang="tr-TR" dirty="0" smtClean="0"/>
              <a:t>Öğrencilere olumlu beklentileri iletmenin üstü kapalı yolları: </a:t>
            </a:r>
          </a:p>
          <a:p>
            <a:pPr lvl="1"/>
            <a:r>
              <a:rPr lang="tr-TR" dirty="0" smtClean="0"/>
              <a:t>Öğrencilerin tepki vermesini beklemek (sorulara cevap süresi)</a:t>
            </a:r>
          </a:p>
          <a:p>
            <a:pPr lvl="1"/>
            <a:r>
              <a:rPr lang="tr-TR" dirty="0" smtClean="0"/>
              <a:t>Öğrenciler arasında gereksiz başarı ayrımlarının yapılmaması</a:t>
            </a:r>
          </a:p>
          <a:p>
            <a:pPr lvl="1"/>
            <a:r>
              <a:rPr lang="tr-TR" dirty="0" smtClean="0"/>
              <a:t>Bütün öğrencilere eşit davranmak</a:t>
            </a:r>
          </a:p>
          <a:p>
            <a:pPr lvl="1"/>
            <a:endParaRPr lang="tr-TR" dirty="0"/>
          </a:p>
        </p:txBody>
      </p:sp>
    </p:spTree>
    <p:extLst>
      <p:ext uri="{BB962C8B-B14F-4D97-AF65-F5344CB8AC3E}">
        <p14:creationId xmlns:p14="http://schemas.microsoft.com/office/powerpoint/2010/main" val="23939153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Motivasyonu artırmak için neler yapılabilir?</a:t>
            </a:r>
            <a:endParaRPr lang="tr-TR" dirty="0"/>
          </a:p>
        </p:txBody>
      </p:sp>
      <p:sp>
        <p:nvSpPr>
          <p:cNvPr id="3" name="İçerik Yer Tutucusu 2"/>
          <p:cNvSpPr>
            <a:spLocks noGrp="1"/>
          </p:cNvSpPr>
          <p:nvPr>
            <p:ph idx="1"/>
          </p:nvPr>
        </p:nvSpPr>
        <p:spPr/>
        <p:txBody>
          <a:bodyPr/>
          <a:lstStyle/>
          <a:p>
            <a:r>
              <a:rPr lang="tr-TR" dirty="0" smtClean="0"/>
              <a:t>İçsel motivasyonun artırılması:</a:t>
            </a:r>
          </a:p>
          <a:p>
            <a:pPr lvl="1"/>
            <a:r>
              <a:rPr lang="tr-TR" dirty="0" smtClean="0">
                <a:solidFill>
                  <a:srgbClr val="FF0000"/>
                </a:solidFill>
              </a:rPr>
              <a:t>İlgiyi uyarmak: </a:t>
            </a:r>
            <a:r>
              <a:rPr lang="tr-TR" dirty="0" smtClean="0"/>
              <a:t>Bilginin öğrencilere nasıl yararlı olacağını göstermek için öğrencileri materyalin önemi ve ilginçlik düzeyi konusunda ikna edilmesi; öğrenci kültürüne uygun örneklerin seçilmesi; öğrencilere nasıl çalışacakları konusunda seçenek sunmak gibi</a:t>
            </a:r>
          </a:p>
          <a:p>
            <a:pPr lvl="1"/>
            <a:r>
              <a:rPr lang="tr-TR" dirty="0" smtClean="0">
                <a:solidFill>
                  <a:srgbClr val="FF0000"/>
                </a:solidFill>
              </a:rPr>
              <a:t>Merakı korumak: </a:t>
            </a:r>
            <a:r>
              <a:rPr lang="tr-TR" dirty="0" smtClean="0"/>
              <a:t>Örneğin fen deneyleri ile ilgili yaşantılar, çözemedikleri bazı problem durumları sunmak, daha önce hiç düşünmedikleri bir problemi çözmeleri için hayret duygusundan faydalanmak</a:t>
            </a:r>
          </a:p>
          <a:p>
            <a:pPr lvl="1"/>
            <a:endParaRPr lang="tr-TR" dirty="0"/>
          </a:p>
        </p:txBody>
      </p:sp>
    </p:spTree>
    <p:extLst>
      <p:ext uri="{BB962C8B-B14F-4D97-AF65-F5344CB8AC3E}">
        <p14:creationId xmlns:p14="http://schemas.microsoft.com/office/powerpoint/2010/main" val="1730810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İçsel motivasyonun artırılması:</a:t>
            </a:r>
          </a:p>
          <a:p>
            <a:pPr lvl="1"/>
            <a:r>
              <a:rPr lang="tr-TR" dirty="0" smtClean="0">
                <a:solidFill>
                  <a:srgbClr val="FF0000"/>
                </a:solidFill>
              </a:rPr>
              <a:t>Çeşitli ilginç sunum tarzlarının kullanılması: </a:t>
            </a:r>
            <a:r>
              <a:rPr lang="tr-TR" dirty="0" smtClean="0"/>
              <a:t>film kullanımı, konuk konuşmacı, uygulamalar vb. dönüşümlü olarak kullanmalıdır. Materyalleri ilginç kılan duygusal içeriğin, soyuttan çok somut örneklerin, neden-sonuç ilişkisinin ve net örgütlemenin kullanılmasıdır. Simülasyon oyunları (rol oynama aktiviteleri), oyunlar vb. </a:t>
            </a:r>
          </a:p>
          <a:p>
            <a:pPr lvl="1"/>
            <a:r>
              <a:rPr lang="tr-TR" dirty="0" smtClean="0">
                <a:solidFill>
                  <a:srgbClr val="FF0000"/>
                </a:solidFill>
              </a:rPr>
              <a:t>Öğrencilere seçim yapma ve kendi amaçlarını oluşturmalarında yardımcı olma: </a:t>
            </a:r>
            <a:r>
              <a:rPr lang="tr-TR" dirty="0" smtClean="0"/>
              <a:t>Öğrenciler kendi belirlediği amaçlara ulaşmak için daha fazla motive olurlar.   </a:t>
            </a:r>
          </a:p>
        </p:txBody>
      </p:sp>
    </p:spTree>
    <p:extLst>
      <p:ext uri="{BB962C8B-B14F-4D97-AF65-F5344CB8AC3E}">
        <p14:creationId xmlns:p14="http://schemas.microsoft.com/office/powerpoint/2010/main" val="15864077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Motivasyonu artırmak için neler yapılabilir?</a:t>
            </a:r>
          </a:p>
        </p:txBody>
      </p:sp>
      <p:sp>
        <p:nvSpPr>
          <p:cNvPr id="3" name="İçerik Yer Tutucusu 2"/>
          <p:cNvSpPr>
            <a:spLocks noGrp="1"/>
          </p:cNvSpPr>
          <p:nvPr>
            <p:ph idx="1"/>
          </p:nvPr>
        </p:nvSpPr>
        <p:spPr/>
        <p:txBody>
          <a:bodyPr/>
          <a:lstStyle/>
          <a:p>
            <a:r>
              <a:rPr lang="tr-TR" dirty="0" smtClean="0"/>
              <a:t>Dışsal teşvikler için ilkeler:</a:t>
            </a:r>
          </a:p>
          <a:p>
            <a:pPr lvl="1"/>
            <a:r>
              <a:rPr lang="tr-TR" dirty="0" smtClean="0">
                <a:solidFill>
                  <a:srgbClr val="FF0000"/>
                </a:solidFill>
              </a:rPr>
              <a:t>Açık beklentilerin ifade edilmesi: </a:t>
            </a:r>
            <a:r>
              <a:rPr lang="tr-TR" dirty="0" smtClean="0"/>
              <a:t>Öğrenciler ne yapmaları gerektiğini, nasıl değerlendirileceklerini ve başarılarının sonucunda ne olacağını bilmek isterler.</a:t>
            </a:r>
          </a:p>
          <a:p>
            <a:pPr lvl="1"/>
            <a:r>
              <a:rPr lang="tr-TR" dirty="0" smtClean="0">
                <a:solidFill>
                  <a:srgbClr val="FF0000"/>
                </a:solidFill>
              </a:rPr>
              <a:t>Açık geri bildirim sağlanması: </a:t>
            </a:r>
            <a:r>
              <a:rPr lang="tr-TR" dirty="0" smtClean="0"/>
              <a:t>İyi yapılmış bir iş için yapılacak övgüde öğrencinin neyi iyi yaptığını belirtmek gerekir. </a:t>
            </a:r>
            <a:r>
              <a:rPr lang="tr-TR" dirty="0" err="1" smtClean="0"/>
              <a:t>Örn</a:t>
            </a:r>
            <a:r>
              <a:rPr lang="tr-TR" dirty="0" smtClean="0"/>
              <a:t>. «Bu mükemmel bir deneme. Tartışmak istediğin ifadeyle başlıyor ve sonra tartışmanı ilgili bilgiyle destekliyorsun. Noktalama ve kelime kullanımı ile ilgili gösterdiğin özen de hoşuma gitti.» gibi. Başarısızlıkla ilgili geribildirimler eğer sadece performansın kendisine odaklıysa (yeteneklerine değil) ve başarı için geri bildirim ile dönüşümlü kullanılırsa işe yarar. </a:t>
            </a:r>
          </a:p>
        </p:txBody>
      </p:sp>
    </p:spTree>
    <p:extLst>
      <p:ext uri="{BB962C8B-B14F-4D97-AF65-F5344CB8AC3E}">
        <p14:creationId xmlns:p14="http://schemas.microsoft.com/office/powerpoint/2010/main" val="28244085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Motivasyonu artırmak için neler yapılabilir?</a:t>
            </a:r>
          </a:p>
        </p:txBody>
      </p:sp>
      <p:sp>
        <p:nvSpPr>
          <p:cNvPr id="3" name="İçerik Yer Tutucusu 2"/>
          <p:cNvSpPr>
            <a:spLocks noGrp="1"/>
          </p:cNvSpPr>
          <p:nvPr>
            <p:ph idx="1"/>
          </p:nvPr>
        </p:nvSpPr>
        <p:spPr/>
        <p:txBody>
          <a:bodyPr/>
          <a:lstStyle/>
          <a:p>
            <a:r>
              <a:rPr lang="tr-TR" dirty="0"/>
              <a:t>Dışsal teşvikler için ilkeler</a:t>
            </a:r>
            <a:r>
              <a:rPr lang="tr-TR" dirty="0" smtClean="0"/>
              <a:t>:</a:t>
            </a:r>
          </a:p>
          <a:p>
            <a:pPr lvl="1"/>
            <a:r>
              <a:rPr lang="tr-TR" dirty="0" smtClean="0">
                <a:solidFill>
                  <a:srgbClr val="FF0000"/>
                </a:solidFill>
              </a:rPr>
              <a:t>Anında geri bildirim sağlanması: </a:t>
            </a:r>
            <a:r>
              <a:rPr lang="tr-TR" dirty="0" smtClean="0"/>
              <a:t>özellikle küçük yaşlarda performans ile geribildirim arasındaki süre uzarsa, bağlantı kurmaları mümkün olmaz.</a:t>
            </a:r>
          </a:p>
          <a:p>
            <a:pPr lvl="1"/>
            <a:r>
              <a:rPr lang="tr-TR" dirty="0" smtClean="0">
                <a:solidFill>
                  <a:srgbClr val="FF0000"/>
                </a:solidFill>
              </a:rPr>
              <a:t>Sık sık geri bildirim sağlamak: </a:t>
            </a:r>
            <a:r>
              <a:rPr lang="tr-TR" dirty="0" smtClean="0"/>
              <a:t>seyrek uzun sınavlar yerine sık sık kısa sınavlar daha etkilidir.</a:t>
            </a:r>
          </a:p>
          <a:p>
            <a:pPr lvl="1"/>
            <a:r>
              <a:rPr lang="tr-TR" dirty="0" smtClean="0">
                <a:solidFill>
                  <a:srgbClr val="FF0000"/>
                </a:solidFill>
              </a:rPr>
              <a:t>Dışsal motive edicilerin değer ve ulaşılabilirliğini artırmak: </a:t>
            </a:r>
            <a:r>
              <a:rPr lang="tr-TR" dirty="0" smtClean="0"/>
              <a:t>motive edicinin öğrenci için değerli olması gerekir. Nota değer vermeyen bir öğrenci, sınıfta sağlanan özel bir imtiyaza, fazladan bir serbest zamana değer verebilir. </a:t>
            </a:r>
            <a:endParaRPr lang="tr-TR" dirty="0"/>
          </a:p>
        </p:txBody>
      </p:sp>
    </p:spTree>
    <p:extLst>
      <p:ext uri="{BB962C8B-B14F-4D97-AF65-F5344CB8AC3E}">
        <p14:creationId xmlns:p14="http://schemas.microsoft.com/office/powerpoint/2010/main" val="17936804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Motivasyonu artırmak için neler yapılabilir?</a:t>
            </a:r>
          </a:p>
        </p:txBody>
      </p:sp>
      <p:sp>
        <p:nvSpPr>
          <p:cNvPr id="3" name="İçerik Yer Tutucusu 2"/>
          <p:cNvSpPr>
            <a:spLocks noGrp="1"/>
          </p:cNvSpPr>
          <p:nvPr>
            <p:ph idx="1"/>
          </p:nvPr>
        </p:nvSpPr>
        <p:spPr/>
        <p:txBody>
          <a:bodyPr/>
          <a:lstStyle/>
          <a:p>
            <a:r>
              <a:rPr lang="tr-TR" dirty="0" smtClean="0"/>
              <a:t>Övgünün etkin kullanımı: </a:t>
            </a:r>
          </a:p>
          <a:p>
            <a:pPr lvl="1"/>
            <a:r>
              <a:rPr lang="tr-TR" dirty="0" smtClean="0"/>
              <a:t>Övgü ilişkili, özel ve değerli olduğu zaman motive edici olur.</a:t>
            </a:r>
          </a:p>
          <a:p>
            <a:pPr lvl="1"/>
            <a:r>
              <a:rPr lang="tr-TR" dirty="0" smtClean="0"/>
              <a:t>Övgü sadece uygun davranışlara verilmelidir.</a:t>
            </a:r>
          </a:p>
          <a:p>
            <a:pPr lvl="1"/>
            <a:r>
              <a:rPr lang="tr-TR" dirty="0" smtClean="0"/>
              <a:t>Özel ve belirgin olmak öğrencileri genel iyilikleri için değil, özel davranışları için övmek anlamına gelir. </a:t>
            </a:r>
            <a:r>
              <a:rPr lang="tr-TR" dirty="0" err="1" smtClean="0"/>
              <a:t>örn</a:t>
            </a:r>
            <a:r>
              <a:rPr lang="tr-TR" dirty="0" smtClean="0"/>
              <a:t>. «Ahmet çok iyi gidiyorsun» yerine «Ahmet, kompozisyona verdiğim yönlendirmeleri izlediğin için çok mutlu oldum» diyebiliriz.</a:t>
            </a:r>
          </a:p>
          <a:p>
            <a:pPr lvl="1"/>
            <a:r>
              <a:rPr lang="tr-TR" dirty="0" smtClean="0"/>
              <a:t>Övgü içtenlikle verilmeli. Ses tonu, beden dili çelişkili olmamalı. </a:t>
            </a:r>
          </a:p>
          <a:p>
            <a:pPr lvl="1"/>
            <a:r>
              <a:rPr lang="tr-TR" dirty="0" smtClean="0"/>
              <a:t>Övgü, öğrencinin her zamanki performans düzeyine göre daha iyi yaptıklarında övgü verilmelidir.</a:t>
            </a:r>
          </a:p>
          <a:p>
            <a:pPr lvl="1"/>
            <a:r>
              <a:rPr lang="tr-TR" dirty="0" smtClean="0"/>
              <a:t>Öğrencilere kendi kendilerini övmelerini de </a:t>
            </a:r>
            <a:r>
              <a:rPr lang="tr-TR" smtClean="0"/>
              <a:t>öğretmek gerekir. </a:t>
            </a:r>
            <a:endParaRPr lang="tr-TR" dirty="0" smtClean="0"/>
          </a:p>
          <a:p>
            <a:pPr marL="457200" lvl="1" indent="0">
              <a:buNone/>
            </a:pPr>
            <a:endParaRPr lang="tr-TR" dirty="0"/>
          </a:p>
        </p:txBody>
      </p:sp>
    </p:spTree>
    <p:extLst>
      <p:ext uri="{BB962C8B-B14F-4D97-AF65-F5344CB8AC3E}">
        <p14:creationId xmlns:p14="http://schemas.microsoft.com/office/powerpoint/2010/main" val="2659773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Motivasyon</a:t>
            </a:r>
            <a:endParaRPr lang="tr-TR" dirty="0"/>
          </a:p>
        </p:txBody>
      </p:sp>
      <p:sp>
        <p:nvSpPr>
          <p:cNvPr id="3" name="İçerik Yer Tutucusu 2"/>
          <p:cNvSpPr>
            <a:spLocks noGrp="1"/>
          </p:cNvSpPr>
          <p:nvPr>
            <p:ph idx="1"/>
          </p:nvPr>
        </p:nvSpPr>
        <p:spPr/>
        <p:txBody>
          <a:bodyPr/>
          <a:lstStyle/>
          <a:p>
            <a:r>
              <a:rPr lang="tr-TR" dirty="0" smtClean="0"/>
              <a:t>Davranışları yönlendiren, harekete geçiren, sürdürülmesini sağlayan, enerji veren itici bir güçtür.</a:t>
            </a:r>
          </a:p>
          <a:p>
            <a:r>
              <a:rPr lang="tr-TR" dirty="0" smtClean="0"/>
              <a:t>Yoğunluk ve yön bakımından çeşitlilik gösterir. </a:t>
            </a:r>
          </a:p>
          <a:p>
            <a:r>
              <a:rPr lang="tr-TR" dirty="0" smtClean="0"/>
              <a:t>Motivasyon sadece öğrencilerin akademik etkinliklere katılmaları için önemli değildir, aynı zamanda ne kadar öğreneceklerini de belirler.</a:t>
            </a:r>
          </a:p>
          <a:p>
            <a:r>
              <a:rPr lang="tr-TR" dirty="0" smtClean="0"/>
              <a:t>Öğrenmeye motive olmuş bireyler daha üst düzey bilişsel süreçler kullanırlar. </a:t>
            </a:r>
            <a:endParaRPr lang="tr-TR" dirty="0"/>
          </a:p>
        </p:txBody>
      </p:sp>
    </p:spTree>
    <p:extLst>
      <p:ext uri="{BB962C8B-B14F-4D97-AF65-F5344CB8AC3E}">
        <p14:creationId xmlns:p14="http://schemas.microsoft.com/office/powerpoint/2010/main" val="3371237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Motivasyon Kuramları</a:t>
            </a:r>
            <a:endParaRPr lang="tr-TR" dirty="0"/>
          </a:p>
        </p:txBody>
      </p:sp>
      <p:sp>
        <p:nvSpPr>
          <p:cNvPr id="4" name="Metin Yer Tutucusu 3"/>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24777405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Motivasyon ve davranışçı kuram:</a:t>
            </a:r>
            <a:endParaRPr lang="tr-TR" dirty="0"/>
          </a:p>
        </p:txBody>
      </p:sp>
      <p:sp>
        <p:nvSpPr>
          <p:cNvPr id="3" name="İçerik Yer Tutucusu 2"/>
          <p:cNvSpPr>
            <a:spLocks noGrp="1"/>
          </p:cNvSpPr>
          <p:nvPr>
            <p:ph sz="half" idx="1"/>
          </p:nvPr>
        </p:nvSpPr>
        <p:spPr/>
        <p:txBody>
          <a:bodyPr/>
          <a:lstStyle/>
          <a:p>
            <a:r>
              <a:rPr lang="tr-TR" dirty="0" smtClean="0"/>
              <a:t>Pekiştirme ve cezalandırmanın davranışları harekete geçirme ve sürdürmedeki etkisi.</a:t>
            </a:r>
          </a:p>
          <a:p>
            <a:r>
              <a:rPr lang="tr-TR" dirty="0" smtClean="0"/>
              <a:t>Ancak insan motivasyonu daha karmaşık ve bağlama bağlıdır. </a:t>
            </a:r>
          </a:p>
          <a:p>
            <a:r>
              <a:rPr lang="tr-TR" dirty="0" smtClean="0"/>
              <a:t>Mesela bir saatlik hafif bir iş için 200 </a:t>
            </a:r>
            <a:r>
              <a:rPr lang="tr-TR" dirty="0" err="1" smtClean="0"/>
              <a:t>tl</a:t>
            </a:r>
            <a:r>
              <a:rPr lang="tr-TR" dirty="0" smtClean="0"/>
              <a:t> bireyi her zaman motive eder mi?</a:t>
            </a:r>
            <a:endParaRPr lang="tr-TR" dirty="0"/>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037243" y="1784733"/>
            <a:ext cx="5316557" cy="4278837"/>
          </a:xfrm>
        </p:spPr>
      </p:pic>
    </p:spTree>
    <p:extLst>
      <p:ext uri="{BB962C8B-B14F-4D97-AF65-F5344CB8AC3E}">
        <p14:creationId xmlns:p14="http://schemas.microsoft.com/office/powerpoint/2010/main" val="25414640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Motivasyon ve İnsancıl Yaklaşım</a:t>
            </a:r>
            <a:endParaRPr lang="tr-TR" dirty="0"/>
          </a:p>
        </p:txBody>
      </p:sp>
      <p:sp>
        <p:nvSpPr>
          <p:cNvPr id="6" name="İçerik Yer Tutucusu 5"/>
          <p:cNvSpPr>
            <a:spLocks noGrp="1"/>
          </p:cNvSpPr>
          <p:nvPr>
            <p:ph sz="half" idx="1"/>
          </p:nvPr>
        </p:nvSpPr>
        <p:spPr/>
        <p:txBody>
          <a:bodyPr/>
          <a:lstStyle/>
          <a:p>
            <a:r>
              <a:rPr lang="tr-TR" dirty="0" smtClean="0"/>
              <a:t>Motivasyon çeşitli gereksinimlerin doyurulmasına yarayan dürtüler olarak düşünülebilir.</a:t>
            </a:r>
          </a:p>
          <a:p>
            <a:r>
              <a:rPr lang="tr-TR" dirty="0" smtClean="0"/>
              <a:t>İnsanlar, her gereksinime aynı derecede mi önem verirler?</a:t>
            </a:r>
          </a:p>
          <a:p>
            <a:endParaRPr lang="tr-TR" dirty="0"/>
          </a:p>
        </p:txBody>
      </p:sp>
      <p:pic>
        <p:nvPicPr>
          <p:cNvPr id="8" name="İçerik Yer Tutucusu 7"/>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172200" y="1707614"/>
            <a:ext cx="5181600" cy="4538950"/>
          </a:xfrm>
        </p:spPr>
      </p:pic>
    </p:spTree>
    <p:extLst>
      <p:ext uri="{BB962C8B-B14F-4D97-AF65-F5344CB8AC3E}">
        <p14:creationId xmlns:p14="http://schemas.microsoft.com/office/powerpoint/2010/main" val="12327061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Sosyal öğrenme kuramı ve motivasyon</a:t>
            </a:r>
            <a:endParaRPr lang="tr-TR" dirty="0"/>
          </a:p>
        </p:txBody>
      </p:sp>
      <p:sp>
        <p:nvSpPr>
          <p:cNvPr id="5" name="İçerik Yer Tutucusu 4"/>
          <p:cNvSpPr>
            <a:spLocks noGrp="1"/>
          </p:cNvSpPr>
          <p:nvPr>
            <p:ph idx="1"/>
          </p:nvPr>
        </p:nvSpPr>
        <p:spPr/>
        <p:txBody>
          <a:bodyPr/>
          <a:lstStyle/>
          <a:p>
            <a:r>
              <a:rPr lang="tr-TR" dirty="0" smtClean="0"/>
              <a:t>Kurama göre içsel ve dışsal motivasyon önemlidir.</a:t>
            </a:r>
          </a:p>
          <a:p>
            <a:r>
              <a:rPr lang="tr-TR" dirty="0" smtClean="0"/>
              <a:t>Dolaylı güdülenme kavramı</a:t>
            </a:r>
          </a:p>
          <a:p>
            <a:r>
              <a:rPr lang="tr-TR" dirty="0" smtClean="0"/>
              <a:t>Birey gözlemlediği kişinin yaşantılarına bakarak bir işin gelecekteki sonuçlarını tahmin eder. Sonuç olumlu ise ve yapacağı iş ona yarar sağlayacaksa güdülenir.</a:t>
            </a:r>
          </a:p>
          <a:p>
            <a:r>
              <a:rPr lang="tr-TR" dirty="0" smtClean="0"/>
              <a:t>Motivasyonu etkileyen üç etken:</a:t>
            </a:r>
          </a:p>
          <a:p>
            <a:pPr lvl="1"/>
            <a:r>
              <a:rPr lang="tr-TR" dirty="0" smtClean="0"/>
              <a:t>Amaca ulaşma beklentisi</a:t>
            </a:r>
          </a:p>
          <a:p>
            <a:pPr lvl="1"/>
            <a:r>
              <a:rPr lang="tr-TR" dirty="0" smtClean="0"/>
              <a:t>Amacın birey için önem düzeyi</a:t>
            </a:r>
          </a:p>
          <a:p>
            <a:pPr lvl="1"/>
            <a:r>
              <a:rPr lang="tr-TR" dirty="0" smtClean="0"/>
              <a:t>Bireyin yapılacak işe tepkisi</a:t>
            </a:r>
          </a:p>
        </p:txBody>
      </p:sp>
    </p:spTree>
    <p:extLst>
      <p:ext uri="{BB962C8B-B14F-4D97-AF65-F5344CB8AC3E}">
        <p14:creationId xmlns:p14="http://schemas.microsoft.com/office/powerpoint/2010/main" val="17496268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Ne </a:t>
            </a:r>
            <a:r>
              <a:rPr lang="tr-TR" dirty="0" smtClean="0"/>
              <a:t>yapmalı</a:t>
            </a:r>
            <a:r>
              <a:rPr lang="tr-TR" dirty="0" smtClean="0"/>
              <a:t>?</a:t>
            </a:r>
            <a:endParaRPr lang="tr-TR" dirty="0"/>
          </a:p>
        </p:txBody>
      </p:sp>
      <p:sp>
        <p:nvSpPr>
          <p:cNvPr id="3" name="İçerik Yer Tutucusu 2"/>
          <p:cNvSpPr>
            <a:spLocks noGrp="1"/>
          </p:cNvSpPr>
          <p:nvPr>
            <p:ph idx="1"/>
          </p:nvPr>
        </p:nvSpPr>
        <p:spPr/>
        <p:txBody>
          <a:bodyPr/>
          <a:lstStyle/>
          <a:p>
            <a:r>
              <a:rPr lang="tr-TR" dirty="0" smtClean="0"/>
              <a:t>Başarı elde etmiş kişilerin hayat hikayeleri, öyküler</a:t>
            </a:r>
          </a:p>
          <a:p>
            <a:r>
              <a:rPr lang="tr-TR" dirty="0" smtClean="0"/>
              <a:t>Defalarca başarısız olduğu halde çabanın başarıyı getirdiğine dair örnekler</a:t>
            </a:r>
          </a:p>
          <a:p>
            <a:r>
              <a:rPr lang="tr-TR" dirty="0" smtClean="0"/>
              <a:t>Uygun model alabilecekleri kişiler, olumsuz kahramanların engellenmesi</a:t>
            </a:r>
          </a:p>
          <a:p>
            <a:r>
              <a:rPr lang="tr-TR" dirty="0" smtClean="0"/>
              <a:t>Başarılı öğrencilerin sınıf önünde çeşitli şekillerde ödüllendirilmesi</a:t>
            </a:r>
          </a:p>
          <a:p>
            <a:r>
              <a:rPr lang="tr-TR" dirty="0" smtClean="0"/>
              <a:t>Örnek bir öğretmen olmak</a:t>
            </a:r>
            <a:endParaRPr lang="tr-TR" dirty="0"/>
          </a:p>
        </p:txBody>
      </p:sp>
    </p:spTree>
    <p:extLst>
      <p:ext uri="{BB962C8B-B14F-4D97-AF65-F5344CB8AC3E}">
        <p14:creationId xmlns:p14="http://schemas.microsoft.com/office/powerpoint/2010/main" val="36981231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r>
              <a:rPr lang="tr-TR" dirty="0" smtClean="0"/>
              <a:t>Bir dersi geçmenizin sebebini nasıl açıklıyorsunuz?</a:t>
            </a:r>
            <a:endParaRPr lang="tr-TR" dirty="0"/>
          </a:p>
        </p:txBody>
      </p:sp>
      <p:sp>
        <p:nvSpPr>
          <p:cNvPr id="5" name="İçerik Yer Tutucusu 4"/>
          <p:cNvSpPr>
            <a:spLocks noGrp="1"/>
          </p:cNvSpPr>
          <p:nvPr>
            <p:ph idx="1"/>
          </p:nvPr>
        </p:nvSpPr>
        <p:spPr/>
        <p:txBody>
          <a:bodyPr/>
          <a:lstStyle/>
          <a:p>
            <a:r>
              <a:rPr lang="tr-TR" dirty="0" smtClean="0"/>
              <a:t>Öğretmenim beni çok seviyor, o yüzden geçirdi</a:t>
            </a:r>
          </a:p>
          <a:p>
            <a:r>
              <a:rPr lang="tr-TR" dirty="0"/>
              <a:t>Ç</a:t>
            </a:r>
            <a:r>
              <a:rPr lang="tr-TR" dirty="0" smtClean="0"/>
              <a:t>ok </a:t>
            </a:r>
            <a:r>
              <a:rPr lang="tr-TR" dirty="0" smtClean="0"/>
              <a:t>çalıştım ve iyi iş çıkardım</a:t>
            </a:r>
          </a:p>
          <a:p>
            <a:r>
              <a:rPr lang="tr-TR" dirty="0" smtClean="0"/>
              <a:t>Şansım yolunda gitti</a:t>
            </a:r>
          </a:p>
          <a:p>
            <a:r>
              <a:rPr lang="tr-TR" dirty="0" smtClean="0"/>
              <a:t>Ben çok zeki biriyim</a:t>
            </a:r>
            <a:r>
              <a:rPr lang="tr-TR" dirty="0" smtClean="0"/>
              <a:t>.</a:t>
            </a:r>
          </a:p>
          <a:p>
            <a:endParaRPr lang="tr-TR" dirty="0"/>
          </a:p>
          <a:p>
            <a:r>
              <a:rPr lang="tr-TR" dirty="0" smtClean="0"/>
              <a:t>Peki ya başarısızlığı????</a:t>
            </a:r>
            <a:endParaRPr lang="tr-TR" dirty="0" smtClean="0"/>
          </a:p>
          <a:p>
            <a:endParaRPr lang="tr-TR" dirty="0" smtClean="0"/>
          </a:p>
        </p:txBody>
      </p:sp>
    </p:spTree>
    <p:extLst>
      <p:ext uri="{BB962C8B-B14F-4D97-AF65-F5344CB8AC3E}">
        <p14:creationId xmlns:p14="http://schemas.microsoft.com/office/powerpoint/2010/main" val="128761694"/>
      </p:ext>
    </p:extLst>
  </p:cSld>
  <p:clrMapOvr>
    <a:masterClrMapping/>
  </p:clrMapOvr>
  <p:timing>
    <p:tnLst>
      <p:par>
        <p:cTn id="1" dur="indefinite" restart="never" nodeType="tmRoot"/>
      </p:par>
    </p:tnLst>
  </p:timing>
</p:sld>
</file>

<file path=ppt/theme/theme1.xml><?xml version="1.0" encoding="utf-8"?>
<a:theme xmlns:a="http://schemas.openxmlformats.org/drawingml/2006/main" name="BÖLÜM8">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658</TotalTime>
  <Words>1277</Words>
  <Application>Microsoft Office PowerPoint</Application>
  <PresentationFormat>Özel</PresentationFormat>
  <Paragraphs>123</Paragraphs>
  <Slides>25</Slides>
  <Notes>0</Notes>
  <HiddenSlides>0</HiddenSlides>
  <MMClips>0</MMClips>
  <ScaleCrop>false</ScaleCrop>
  <HeadingPairs>
    <vt:vector size="4" baseType="variant">
      <vt:variant>
        <vt:lpstr>Tema</vt:lpstr>
      </vt:variant>
      <vt:variant>
        <vt:i4>1</vt:i4>
      </vt:variant>
      <vt:variant>
        <vt:lpstr>Slayt Başlıkları</vt:lpstr>
      </vt:variant>
      <vt:variant>
        <vt:i4>25</vt:i4>
      </vt:variant>
    </vt:vector>
  </HeadingPairs>
  <TitlesOfParts>
    <vt:vector size="26" baseType="lpstr">
      <vt:lpstr>BÖLÜM8</vt:lpstr>
      <vt:lpstr>PowerPoint Sunusu</vt:lpstr>
      <vt:lpstr>PowerPoint Sunusu</vt:lpstr>
      <vt:lpstr>Motivasyon</vt:lpstr>
      <vt:lpstr>Motivasyon Kuramları</vt:lpstr>
      <vt:lpstr>Motivasyon ve davranışçı kuram:</vt:lpstr>
      <vt:lpstr>Motivasyon ve İnsancıl Yaklaşım</vt:lpstr>
      <vt:lpstr>Sosyal öğrenme kuramı ve motivasyon</vt:lpstr>
      <vt:lpstr>Ne yapmalı?</vt:lpstr>
      <vt:lpstr>Bir dersi geçmenizin sebebini nasıl açıklıyorsunuz?</vt:lpstr>
      <vt:lpstr>Bilişsel Yaklaşım ve Motivasyon:</vt:lpstr>
      <vt:lpstr>Ne yapmalı?</vt:lpstr>
      <vt:lpstr>Beklenti kuramı ve motivasyon:</vt:lpstr>
      <vt:lpstr>ARSC Motivasyon modeli</vt:lpstr>
      <vt:lpstr>Dikkat</vt:lpstr>
      <vt:lpstr>İlgi -Uygunluk</vt:lpstr>
      <vt:lpstr>Güven </vt:lpstr>
      <vt:lpstr>Doyum</vt:lpstr>
      <vt:lpstr>Uyarılma ve Kaygı</vt:lpstr>
      <vt:lpstr>Öğrenilmiş Çaresizlik</vt:lpstr>
      <vt:lpstr>Öğretmenlerin Beklentileri ve Başarı</vt:lpstr>
      <vt:lpstr>Motivasyonu artırmak için neler yapılabilir?</vt:lpstr>
      <vt:lpstr>PowerPoint Sunusu</vt:lpstr>
      <vt:lpstr>Motivasyonu artırmak için neler yapılabilir?</vt:lpstr>
      <vt:lpstr>Motivasyonu artırmak için neler yapılabilir?</vt:lpstr>
      <vt:lpstr>Motivasyonu artırmak için neler yapılabilir?</vt:lpstr>
    </vt:vector>
  </TitlesOfParts>
  <Company>MOTUN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canan</cp:lastModifiedBy>
  <cp:revision>58</cp:revision>
  <dcterms:created xsi:type="dcterms:W3CDTF">2017-08-28T07:33:46Z</dcterms:created>
  <dcterms:modified xsi:type="dcterms:W3CDTF">2017-12-25T13:34:39Z</dcterms:modified>
</cp:coreProperties>
</file>