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4" r:id="rId8"/>
    <p:sldId id="273" r:id="rId9"/>
    <p:sldId id="274" r:id="rId10"/>
    <p:sldId id="275" r:id="rId11"/>
    <p:sldId id="276" r:id="rId12"/>
    <p:sldId id="277" r:id="rId13"/>
    <p:sldId id="270" r:id="rId14"/>
    <p:sldId id="271" r:id="rId15"/>
    <p:sldId id="272" r:id="rId16"/>
    <p:sldId id="266" r:id="rId17"/>
    <p:sldId id="268" r:id="rId18"/>
    <p:sldId id="267" r:id="rId19"/>
    <p:sldId id="269"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E6400-C923-43ED-9401-C0714BEAB718}" type="datetimeFigureOut">
              <a:rPr lang="tr-TR" smtClean="0"/>
              <a:t>22 Kas 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1A92B-4B0B-40BF-8BAD-EB002D89D9EE}" type="slidenum">
              <a:rPr lang="tr-TR" smtClean="0"/>
              <a:t>‹#›</a:t>
            </a:fld>
            <a:endParaRPr lang="tr-TR"/>
          </a:p>
        </p:txBody>
      </p:sp>
    </p:spTree>
    <p:extLst>
      <p:ext uri="{BB962C8B-B14F-4D97-AF65-F5344CB8AC3E}">
        <p14:creationId xmlns:p14="http://schemas.microsoft.com/office/powerpoint/2010/main" val="288828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15AC4F-C42F-4D69-BE93-203975A49E5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7513A05F-7E73-4346-88C4-950B44F9D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7F38DC8-B981-47E0-AD90-FF847BF6F845}"/>
              </a:ext>
            </a:extLst>
          </p:cNvPr>
          <p:cNvSpPr>
            <a:spLocks noGrp="1"/>
          </p:cNvSpPr>
          <p:nvPr>
            <p:ph type="dt" sz="half" idx="10"/>
          </p:nvPr>
        </p:nvSpPr>
        <p:spPr/>
        <p:txBody>
          <a:bodyPr/>
          <a:lstStyle/>
          <a:p>
            <a:fld id="{D1FCFD25-D55A-4AA6-9CD4-6B69B53CC2F6}" type="datetime1">
              <a:rPr lang="tr-TR" smtClean="0"/>
              <a:t>22 Kas 2021</a:t>
            </a:fld>
            <a:endParaRPr lang="tr-TR"/>
          </a:p>
        </p:txBody>
      </p:sp>
      <p:sp>
        <p:nvSpPr>
          <p:cNvPr id="5" name="Alt Bilgi Yer Tutucusu 4">
            <a:extLst>
              <a:ext uri="{FF2B5EF4-FFF2-40B4-BE49-F238E27FC236}">
                <a16:creationId xmlns:a16="http://schemas.microsoft.com/office/drawing/2014/main" id="{C87DF1CE-BEC1-40F8-A6B6-A50C9839B0E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EBBB4D7-A907-4B65-9879-DE9F8D443EB8}"/>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856305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0D48C3-0FD1-4DF9-A10C-9A3C8604F7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41C1B65-D66D-43D1-AB87-A8A1B2CDBBC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A1D2A45-6495-4BE0-B913-4632D9F57579}"/>
              </a:ext>
            </a:extLst>
          </p:cNvPr>
          <p:cNvSpPr>
            <a:spLocks noGrp="1"/>
          </p:cNvSpPr>
          <p:nvPr>
            <p:ph type="dt" sz="half" idx="10"/>
          </p:nvPr>
        </p:nvSpPr>
        <p:spPr/>
        <p:txBody>
          <a:bodyPr/>
          <a:lstStyle/>
          <a:p>
            <a:fld id="{973DEE2D-9A9A-4507-B5D4-DA42C96FE3E8}" type="datetime1">
              <a:rPr lang="tr-TR" smtClean="0"/>
              <a:t>22 Kas 2021</a:t>
            </a:fld>
            <a:endParaRPr lang="tr-TR"/>
          </a:p>
        </p:txBody>
      </p:sp>
      <p:sp>
        <p:nvSpPr>
          <p:cNvPr id="5" name="Alt Bilgi Yer Tutucusu 4">
            <a:extLst>
              <a:ext uri="{FF2B5EF4-FFF2-40B4-BE49-F238E27FC236}">
                <a16:creationId xmlns:a16="http://schemas.microsoft.com/office/drawing/2014/main" id="{AE893E84-878A-4F0D-9DAB-38299A9427A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67F0FE-051E-4D1D-BF72-C98C98EBD95D}"/>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64554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E2C202F-660C-4BF0-8734-45E52EA83BE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3D83A2B-F091-4361-857C-CD18118DBE9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433BB4-6C50-4AB0-8EA3-14D7E5701947}"/>
              </a:ext>
            </a:extLst>
          </p:cNvPr>
          <p:cNvSpPr>
            <a:spLocks noGrp="1"/>
          </p:cNvSpPr>
          <p:nvPr>
            <p:ph type="dt" sz="half" idx="10"/>
          </p:nvPr>
        </p:nvSpPr>
        <p:spPr/>
        <p:txBody>
          <a:bodyPr/>
          <a:lstStyle/>
          <a:p>
            <a:fld id="{4FE6A714-361B-4A3A-B6D0-904242FB9503}" type="datetime1">
              <a:rPr lang="tr-TR" smtClean="0"/>
              <a:t>22 Kas 2021</a:t>
            </a:fld>
            <a:endParaRPr lang="tr-TR"/>
          </a:p>
        </p:txBody>
      </p:sp>
      <p:sp>
        <p:nvSpPr>
          <p:cNvPr id="5" name="Alt Bilgi Yer Tutucusu 4">
            <a:extLst>
              <a:ext uri="{FF2B5EF4-FFF2-40B4-BE49-F238E27FC236}">
                <a16:creationId xmlns:a16="http://schemas.microsoft.com/office/drawing/2014/main" id="{4FA752E8-8B40-4E14-B17E-A0EE994F62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8316FB-2193-4078-AA11-A415EFC4AF9C}"/>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03647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EDD55C-71FD-4D04-B5FC-E1CB894B9B8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48E128-D3B7-4DED-BBA3-7AB78D4C625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F23DE9C-1840-4003-9F7E-08203565D1D9}"/>
              </a:ext>
            </a:extLst>
          </p:cNvPr>
          <p:cNvSpPr>
            <a:spLocks noGrp="1"/>
          </p:cNvSpPr>
          <p:nvPr>
            <p:ph type="dt" sz="half" idx="10"/>
          </p:nvPr>
        </p:nvSpPr>
        <p:spPr/>
        <p:txBody>
          <a:bodyPr/>
          <a:lstStyle/>
          <a:p>
            <a:fld id="{5A387D66-0A62-4F40-9B95-2DE461055539}" type="datetime1">
              <a:rPr lang="tr-TR" smtClean="0"/>
              <a:t>22 Kas 2021</a:t>
            </a:fld>
            <a:endParaRPr lang="tr-TR"/>
          </a:p>
        </p:txBody>
      </p:sp>
      <p:sp>
        <p:nvSpPr>
          <p:cNvPr id="5" name="Alt Bilgi Yer Tutucusu 4">
            <a:extLst>
              <a:ext uri="{FF2B5EF4-FFF2-40B4-BE49-F238E27FC236}">
                <a16:creationId xmlns:a16="http://schemas.microsoft.com/office/drawing/2014/main" id="{071E79B1-2B6D-4807-88BD-83E3EDEC5E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15E5D4-442C-4DD8-8AAC-A90FF54909FC}"/>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279298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B7D16B-5312-4FD1-8E4F-40B3D678D2D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24757F2-E362-4F5A-B76D-C7E6CFEE2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9777340-AECC-4E6F-AB2D-C32824085201}"/>
              </a:ext>
            </a:extLst>
          </p:cNvPr>
          <p:cNvSpPr>
            <a:spLocks noGrp="1"/>
          </p:cNvSpPr>
          <p:nvPr>
            <p:ph type="dt" sz="half" idx="10"/>
          </p:nvPr>
        </p:nvSpPr>
        <p:spPr/>
        <p:txBody>
          <a:bodyPr/>
          <a:lstStyle/>
          <a:p>
            <a:fld id="{ECCFD00E-4557-4A6C-9662-6FC3A768B596}" type="datetime1">
              <a:rPr lang="tr-TR" smtClean="0"/>
              <a:t>22 Kas 2021</a:t>
            </a:fld>
            <a:endParaRPr lang="tr-TR"/>
          </a:p>
        </p:txBody>
      </p:sp>
      <p:sp>
        <p:nvSpPr>
          <p:cNvPr id="5" name="Alt Bilgi Yer Tutucusu 4">
            <a:extLst>
              <a:ext uri="{FF2B5EF4-FFF2-40B4-BE49-F238E27FC236}">
                <a16:creationId xmlns:a16="http://schemas.microsoft.com/office/drawing/2014/main" id="{CAAF0691-E6E3-490B-9B21-0079162FD6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ED4E1D-BF2B-41A7-AAB0-ACB236B96F29}"/>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333019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A27CB8-152F-4DE7-9F48-B9A9C7A98A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A265B63-0506-45D6-8C9A-1D5ED051860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EE9D4B8-E007-4404-A034-178DDF864D9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598F805-BA34-4E12-A944-5A3E9CDB5B1B}"/>
              </a:ext>
            </a:extLst>
          </p:cNvPr>
          <p:cNvSpPr>
            <a:spLocks noGrp="1"/>
          </p:cNvSpPr>
          <p:nvPr>
            <p:ph type="dt" sz="half" idx="10"/>
          </p:nvPr>
        </p:nvSpPr>
        <p:spPr/>
        <p:txBody>
          <a:bodyPr/>
          <a:lstStyle/>
          <a:p>
            <a:fld id="{3917866F-19A1-4260-82CE-EF49B418C27E}" type="datetime1">
              <a:rPr lang="tr-TR" smtClean="0"/>
              <a:t>22 Kas 2021</a:t>
            </a:fld>
            <a:endParaRPr lang="tr-TR"/>
          </a:p>
        </p:txBody>
      </p:sp>
      <p:sp>
        <p:nvSpPr>
          <p:cNvPr id="6" name="Alt Bilgi Yer Tutucusu 5">
            <a:extLst>
              <a:ext uri="{FF2B5EF4-FFF2-40B4-BE49-F238E27FC236}">
                <a16:creationId xmlns:a16="http://schemas.microsoft.com/office/drawing/2014/main" id="{A11ECEF0-430E-4167-BCCD-9505F43C968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DF11C6F-C2C2-4D67-920E-FC4D9BB717D0}"/>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424368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D4754C-F135-4F83-A0C9-67CDF29C579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9C08B27-6E21-4086-A234-14853DDDC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ACCE2F6-7922-4196-8032-CE252F72EAF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2D5723A-BCA0-4EC6-A71D-04DB6D6C4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02A5C07-39D3-4377-96D8-D86F3122278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32CF043-612A-4743-81E9-3CAB573E19CB}"/>
              </a:ext>
            </a:extLst>
          </p:cNvPr>
          <p:cNvSpPr>
            <a:spLocks noGrp="1"/>
          </p:cNvSpPr>
          <p:nvPr>
            <p:ph type="dt" sz="half" idx="10"/>
          </p:nvPr>
        </p:nvSpPr>
        <p:spPr/>
        <p:txBody>
          <a:bodyPr/>
          <a:lstStyle/>
          <a:p>
            <a:fld id="{919393CB-790A-4233-9FFD-B405851B6D41}" type="datetime1">
              <a:rPr lang="tr-TR" smtClean="0"/>
              <a:t>22 Kas 2021</a:t>
            </a:fld>
            <a:endParaRPr lang="tr-TR"/>
          </a:p>
        </p:txBody>
      </p:sp>
      <p:sp>
        <p:nvSpPr>
          <p:cNvPr id="8" name="Alt Bilgi Yer Tutucusu 7">
            <a:extLst>
              <a:ext uri="{FF2B5EF4-FFF2-40B4-BE49-F238E27FC236}">
                <a16:creationId xmlns:a16="http://schemas.microsoft.com/office/drawing/2014/main" id="{D64A0CE4-0559-464C-B9BA-F6B432229A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20367B4-31A9-4444-A262-F5D84B51E699}"/>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116494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0D4DC4-5846-4108-B577-CC208F774FC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9A8BE32-9F18-451B-97EC-6095DAEE4EF7}"/>
              </a:ext>
            </a:extLst>
          </p:cNvPr>
          <p:cNvSpPr>
            <a:spLocks noGrp="1"/>
          </p:cNvSpPr>
          <p:nvPr>
            <p:ph type="dt" sz="half" idx="10"/>
          </p:nvPr>
        </p:nvSpPr>
        <p:spPr/>
        <p:txBody>
          <a:bodyPr/>
          <a:lstStyle/>
          <a:p>
            <a:fld id="{10BF9124-22F8-4BF0-BA3E-2E6031FFF1F1}" type="datetime1">
              <a:rPr lang="tr-TR" smtClean="0"/>
              <a:t>22 Kas 2021</a:t>
            </a:fld>
            <a:endParaRPr lang="tr-TR"/>
          </a:p>
        </p:txBody>
      </p:sp>
      <p:sp>
        <p:nvSpPr>
          <p:cNvPr id="4" name="Alt Bilgi Yer Tutucusu 3">
            <a:extLst>
              <a:ext uri="{FF2B5EF4-FFF2-40B4-BE49-F238E27FC236}">
                <a16:creationId xmlns:a16="http://schemas.microsoft.com/office/drawing/2014/main" id="{A737D2F3-6246-4FAF-9885-795176F001D6}"/>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EF6316D-144E-4447-9603-92576DC234D3}"/>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334246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7C8348D-79A6-46B5-84B5-91E5509BA685}"/>
              </a:ext>
            </a:extLst>
          </p:cNvPr>
          <p:cNvSpPr>
            <a:spLocks noGrp="1"/>
          </p:cNvSpPr>
          <p:nvPr>
            <p:ph type="dt" sz="half" idx="10"/>
          </p:nvPr>
        </p:nvSpPr>
        <p:spPr/>
        <p:txBody>
          <a:bodyPr/>
          <a:lstStyle/>
          <a:p>
            <a:fld id="{3B37E0EE-C0F8-4C94-810D-7CCD5CA49014}" type="datetime1">
              <a:rPr lang="tr-TR" smtClean="0"/>
              <a:t>22 Kas 2021</a:t>
            </a:fld>
            <a:endParaRPr lang="tr-TR"/>
          </a:p>
        </p:txBody>
      </p:sp>
      <p:sp>
        <p:nvSpPr>
          <p:cNvPr id="3" name="Alt Bilgi Yer Tutucusu 2">
            <a:extLst>
              <a:ext uri="{FF2B5EF4-FFF2-40B4-BE49-F238E27FC236}">
                <a16:creationId xmlns:a16="http://schemas.microsoft.com/office/drawing/2014/main" id="{44801A40-3B96-4D2A-A3B7-18331BE177F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637EBB2-2804-4ACF-9F09-188CA11B96B5}"/>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460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8FFBC2-A005-44C9-ACCB-C80ADA641F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3924187-6F54-4B08-B576-1601AED12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06D5485-86F5-444B-A823-84CF9A789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7A47E8F-0AE2-4508-A58E-0DB4E9B56657}"/>
              </a:ext>
            </a:extLst>
          </p:cNvPr>
          <p:cNvSpPr>
            <a:spLocks noGrp="1"/>
          </p:cNvSpPr>
          <p:nvPr>
            <p:ph type="dt" sz="half" idx="10"/>
          </p:nvPr>
        </p:nvSpPr>
        <p:spPr/>
        <p:txBody>
          <a:bodyPr/>
          <a:lstStyle/>
          <a:p>
            <a:fld id="{1A1AA1FE-8014-4C79-AC86-3486D1AEE431}" type="datetime1">
              <a:rPr lang="tr-TR" smtClean="0"/>
              <a:t>22 Kas 2021</a:t>
            </a:fld>
            <a:endParaRPr lang="tr-TR"/>
          </a:p>
        </p:txBody>
      </p:sp>
      <p:sp>
        <p:nvSpPr>
          <p:cNvPr id="6" name="Alt Bilgi Yer Tutucusu 5">
            <a:extLst>
              <a:ext uri="{FF2B5EF4-FFF2-40B4-BE49-F238E27FC236}">
                <a16:creationId xmlns:a16="http://schemas.microsoft.com/office/drawing/2014/main" id="{134CA386-0EB9-4E0E-9C45-24D37C45C72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1E8FBC8-7D83-45D5-8243-5ADA29011693}"/>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18701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58DCE5-C84D-4F34-A158-DA650162F9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A823D4D-72FB-47A3-BFE8-78A16E374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22A2001-62CA-48F7-B505-3CD0EACA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DF27838-6494-4B89-8BB8-BEE8B86A5923}"/>
              </a:ext>
            </a:extLst>
          </p:cNvPr>
          <p:cNvSpPr>
            <a:spLocks noGrp="1"/>
          </p:cNvSpPr>
          <p:nvPr>
            <p:ph type="dt" sz="half" idx="10"/>
          </p:nvPr>
        </p:nvSpPr>
        <p:spPr/>
        <p:txBody>
          <a:bodyPr/>
          <a:lstStyle/>
          <a:p>
            <a:fld id="{3F2DBB03-FADE-49CF-9E4F-27F852F5E5AA}" type="datetime1">
              <a:rPr lang="tr-TR" smtClean="0"/>
              <a:t>22 Kas 2021</a:t>
            </a:fld>
            <a:endParaRPr lang="tr-TR"/>
          </a:p>
        </p:txBody>
      </p:sp>
      <p:sp>
        <p:nvSpPr>
          <p:cNvPr id="6" name="Alt Bilgi Yer Tutucusu 5">
            <a:extLst>
              <a:ext uri="{FF2B5EF4-FFF2-40B4-BE49-F238E27FC236}">
                <a16:creationId xmlns:a16="http://schemas.microsoft.com/office/drawing/2014/main" id="{33CEE58F-6E90-449C-85D6-12DA3C06DF9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54CAB6C-B69B-47C7-80A2-FEF17F232B67}"/>
              </a:ext>
            </a:extLst>
          </p:cNvPr>
          <p:cNvSpPr>
            <a:spLocks noGrp="1"/>
          </p:cNvSpPr>
          <p:nvPr>
            <p:ph type="sldNum" sz="quarter" idx="12"/>
          </p:nvPr>
        </p:nvSpPr>
        <p:spPr/>
        <p:txBody>
          <a:bodyPr/>
          <a:lstStyle/>
          <a:p>
            <a:fld id="{ABA16F89-39BB-47C5-9B52-974604F84460}" type="slidenum">
              <a:rPr lang="tr-TR" smtClean="0"/>
              <a:t>‹#›</a:t>
            </a:fld>
            <a:endParaRPr lang="tr-TR"/>
          </a:p>
        </p:txBody>
      </p:sp>
    </p:spTree>
    <p:extLst>
      <p:ext uri="{BB962C8B-B14F-4D97-AF65-F5344CB8AC3E}">
        <p14:creationId xmlns:p14="http://schemas.microsoft.com/office/powerpoint/2010/main" val="281162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82D4E9D5-39DA-4A47-B986-D0862B9AF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F8E47E1-52E7-4B82-9906-E587AB986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5C61A9-6A46-4DE8-8E7C-552BF3015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89F42-B47D-4D65-9EAE-9900697C6E00}" type="datetime1">
              <a:rPr lang="tr-TR" smtClean="0"/>
              <a:t>22 Kas 2021</a:t>
            </a:fld>
            <a:endParaRPr lang="tr-TR"/>
          </a:p>
        </p:txBody>
      </p:sp>
      <p:sp>
        <p:nvSpPr>
          <p:cNvPr id="5" name="Alt Bilgi Yer Tutucusu 4">
            <a:extLst>
              <a:ext uri="{FF2B5EF4-FFF2-40B4-BE49-F238E27FC236}">
                <a16:creationId xmlns:a16="http://schemas.microsoft.com/office/drawing/2014/main" id="{DD0E97DA-56DB-4625-B10E-F5C19276F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833DD1A-49AE-4B2F-BC1B-F9B81F06E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16F89-39BB-47C5-9B52-974604F84460}" type="slidenum">
              <a:rPr lang="tr-TR" smtClean="0"/>
              <a:t>‹#›</a:t>
            </a:fld>
            <a:endParaRPr lang="tr-TR"/>
          </a:p>
        </p:txBody>
      </p:sp>
    </p:spTree>
    <p:extLst>
      <p:ext uri="{BB962C8B-B14F-4D97-AF65-F5344CB8AC3E}">
        <p14:creationId xmlns:p14="http://schemas.microsoft.com/office/powerpoint/2010/main" val="714923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6.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CA0165-894E-472B-BBE5-D3A665D30091}"/>
              </a:ext>
            </a:extLst>
          </p:cNvPr>
          <p:cNvSpPr>
            <a:spLocks noGrp="1"/>
          </p:cNvSpPr>
          <p:nvPr>
            <p:ph type="ctrTitle"/>
          </p:nvPr>
        </p:nvSpPr>
        <p:spPr>
          <a:xfrm>
            <a:off x="1728186" y="1601757"/>
            <a:ext cx="9144000" cy="1372262"/>
          </a:xfrm>
        </p:spPr>
        <p:txBody>
          <a:bodyPr>
            <a:normAutofit/>
          </a:bodyPr>
          <a:lstStyle/>
          <a:p>
            <a:r>
              <a:rPr lang="tr-TR" dirty="0" smtClean="0">
                <a:latin typeface="Times New Roman" panose="02020603050405020304" pitchFamily="18" charset="0"/>
                <a:cs typeface="Times New Roman" panose="02020603050405020304" pitchFamily="18" charset="0"/>
              </a:rPr>
              <a:t>TOPLUM ECZANELERİ </a:t>
            </a:r>
            <a:endParaRPr lang="tr-TR" dirty="0">
              <a:latin typeface="Times New Roman" panose="02020603050405020304" pitchFamily="18" charset="0"/>
              <a:cs typeface="Times New Roman" panose="02020603050405020304" pitchFamily="18" charset="0"/>
            </a:endParaRPr>
          </a:p>
        </p:txBody>
      </p:sp>
      <p:sp>
        <p:nvSpPr>
          <p:cNvPr id="5" name="Dikdörtgen 4">
            <a:extLst>
              <a:ext uri="{FF2B5EF4-FFF2-40B4-BE49-F238E27FC236}">
                <a16:creationId xmlns:a16="http://schemas.microsoft.com/office/drawing/2014/main" id="{DE8F2F8E-7213-4823-9FF5-58D801863387}"/>
              </a:ext>
            </a:extLst>
          </p:cNvPr>
          <p:cNvSpPr/>
          <p:nvPr/>
        </p:nvSpPr>
        <p:spPr>
          <a:xfrm>
            <a:off x="1728186" y="1953087"/>
            <a:ext cx="9049305" cy="102093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30309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C4BCC6C1-AE50-406A-85AB-64B605FC9D8B}"/>
              </a:ext>
            </a:extLst>
          </p:cNvPr>
          <p:cNvSpPr>
            <a:spLocks noGrp="1"/>
          </p:cNvSpPr>
          <p:nvPr>
            <p:ph type="sldNum" sz="quarter" idx="12"/>
          </p:nvPr>
        </p:nvSpPr>
        <p:spPr/>
        <p:txBody>
          <a:bodyPr/>
          <a:lstStyle/>
          <a:p>
            <a:fld id="{ABA16F89-39BB-47C5-9B52-974604F84460}" type="slidenum">
              <a:rPr lang="tr-TR" smtClean="0"/>
              <a:t>10</a:t>
            </a:fld>
            <a:endParaRPr lang="tr-TR"/>
          </a:p>
        </p:txBody>
      </p:sp>
      <p:sp>
        <p:nvSpPr>
          <p:cNvPr id="5" name="İçerik Yer Tutucusu 4">
            <a:extLst>
              <a:ext uri="{FF2B5EF4-FFF2-40B4-BE49-F238E27FC236}">
                <a16:creationId xmlns:a16="http://schemas.microsoft.com/office/drawing/2014/main" id="{DE7DE421-A39B-41C1-85D9-0C280549C151}"/>
              </a:ext>
            </a:extLst>
          </p:cNvPr>
          <p:cNvSpPr txBox="1">
            <a:spLocks noGrp="1"/>
          </p:cNvSpPr>
          <p:nvPr>
            <p:ph idx="1"/>
          </p:nvPr>
        </p:nvSpPr>
        <p:spPr>
          <a:xfrm>
            <a:off x="443754" y="1023900"/>
            <a:ext cx="10515600" cy="2529923"/>
          </a:xfrm>
          <a:prstGeom prst="rect">
            <a:avLst/>
          </a:prstGeom>
          <a:noFill/>
        </p:spPr>
        <p:txBody>
          <a:bodyPr wrap="square">
            <a:spAutoFit/>
          </a:bodyPr>
          <a:lstStyle/>
          <a:p>
            <a:pPr marL="0" indent="0">
              <a:buNone/>
            </a:pPr>
            <a:r>
              <a:rPr lang="tr-TR" sz="2200" b="0" i="0" dirty="0">
                <a:effectLst/>
                <a:latin typeface="Times New Roman" panose="02020603050405020304" pitchFamily="18" charset="0"/>
                <a:cs typeface="Times New Roman" panose="02020603050405020304" pitchFamily="18" charset="0"/>
              </a:rPr>
              <a:t>Hastanın T.C. kimlik numarası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Sigortalı kapsam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Reçetenin protokol numarası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Reçete tarihi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İlaç alım tarihi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Tesis kodu girilir.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endParaRPr lang="tr-TR" sz="2200" dirty="0">
              <a:latin typeface="Times New Roman" panose="02020603050405020304" pitchFamily="18" charset="0"/>
              <a:cs typeface="Times New Roman" panose="02020603050405020304" pitchFamily="18" charset="0"/>
            </a:endParaRPr>
          </a:p>
        </p:txBody>
      </p:sp>
      <p:pic>
        <p:nvPicPr>
          <p:cNvPr id="6" name="Picture 4" descr="Eczanelerde Yazılım ~ Yazılım Her Yerde!">
            <a:extLst>
              <a:ext uri="{FF2B5EF4-FFF2-40B4-BE49-F238E27FC236}">
                <a16:creationId xmlns:a16="http://schemas.microsoft.com/office/drawing/2014/main" id="{BAB57366-F62D-4A5F-AD07-474A45378F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312" y="445433"/>
            <a:ext cx="4530835" cy="2955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Metin kutusu 7">
            <a:extLst>
              <a:ext uri="{FF2B5EF4-FFF2-40B4-BE49-F238E27FC236}">
                <a16:creationId xmlns:a16="http://schemas.microsoft.com/office/drawing/2014/main" id="{1199D3A8-06E3-4F20-9A49-F23D44BC04DD}"/>
              </a:ext>
            </a:extLst>
          </p:cNvPr>
          <p:cNvSpPr txBox="1"/>
          <p:nvPr/>
        </p:nvSpPr>
        <p:spPr>
          <a:xfrm>
            <a:off x="443754" y="4252475"/>
            <a:ext cx="6246571" cy="1107996"/>
          </a:xfrm>
          <a:prstGeom prst="rect">
            <a:avLst/>
          </a:prstGeom>
          <a:noFill/>
        </p:spPr>
        <p:txBody>
          <a:bodyPr wrap="square">
            <a:spAutoFit/>
          </a:bodyPr>
          <a:lstStyle/>
          <a:p>
            <a:pPr algn="just"/>
            <a:r>
              <a:rPr lang="tr-TR" sz="2200" b="0" i="0" dirty="0">
                <a:effectLst/>
                <a:latin typeface="Times New Roman" panose="02020603050405020304" pitchFamily="18" charset="0"/>
                <a:cs typeface="Times New Roman" panose="02020603050405020304" pitchFamily="18" charset="0"/>
              </a:rPr>
              <a:t>İlacın </a:t>
            </a:r>
            <a:r>
              <a:rPr lang="tr-TR" sz="2200" b="0" i="0" dirty="0" err="1">
                <a:effectLst/>
                <a:latin typeface="Times New Roman" panose="02020603050405020304" pitchFamily="18" charset="0"/>
                <a:cs typeface="Times New Roman" panose="02020603050405020304" pitchFamily="18" charset="0"/>
              </a:rPr>
              <a:t>karekodu</a:t>
            </a:r>
            <a:r>
              <a:rPr lang="tr-TR" sz="2200" b="0" i="0" dirty="0">
                <a:effectLst/>
                <a:latin typeface="Times New Roman" panose="02020603050405020304" pitchFamily="18" charset="0"/>
                <a:cs typeface="Times New Roman" panose="02020603050405020304" pitchFamily="18" charset="0"/>
              </a:rPr>
              <a:t>, </a:t>
            </a:r>
            <a:r>
              <a:rPr lang="tr-TR" sz="2200" b="0" i="0" dirty="0" err="1">
                <a:effectLst/>
                <a:latin typeface="Times New Roman" panose="02020603050405020304" pitchFamily="18" charset="0"/>
                <a:cs typeface="Times New Roman" panose="02020603050405020304" pitchFamily="18" charset="0"/>
              </a:rPr>
              <a:t>karekod</a:t>
            </a:r>
            <a:r>
              <a:rPr lang="tr-TR" sz="2200" b="0" i="0" dirty="0">
                <a:effectLst/>
                <a:latin typeface="Times New Roman" panose="02020603050405020304" pitchFamily="18" charset="0"/>
                <a:cs typeface="Times New Roman" panose="02020603050405020304" pitchFamily="18" charset="0"/>
              </a:rPr>
              <a:t> okuyucuyla okutulur.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Sırasıyla; adedi, dozu ve periyodu girilerek “Ekle” butonuna basılır.</a:t>
            </a:r>
            <a:endParaRPr lang="tr-TR" sz="2200" dirty="0">
              <a:latin typeface="Times New Roman" panose="02020603050405020304" pitchFamily="18" charset="0"/>
              <a:cs typeface="Times New Roman" panose="02020603050405020304" pitchFamily="18" charset="0"/>
            </a:endParaRPr>
          </a:p>
        </p:txBody>
      </p:sp>
      <p:pic>
        <p:nvPicPr>
          <p:cNvPr id="7170" name="Picture 2" descr="İzmir Eczacı Hareketi - ÖNEMLİ!">
            <a:extLst>
              <a:ext uri="{FF2B5EF4-FFF2-40B4-BE49-F238E27FC236}">
                <a16:creationId xmlns:a16="http://schemas.microsoft.com/office/drawing/2014/main" id="{71D96383-5EFD-458F-92CA-C05527E509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7" t="16794" r="10231" b="11516"/>
          <a:stretch/>
        </p:blipFill>
        <p:spPr bwMode="auto">
          <a:xfrm>
            <a:off x="7058773" y="3251871"/>
            <a:ext cx="3512660" cy="31435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Metin kutusu 10">
            <a:extLst>
              <a:ext uri="{FF2B5EF4-FFF2-40B4-BE49-F238E27FC236}">
                <a16:creationId xmlns:a16="http://schemas.microsoft.com/office/drawing/2014/main" id="{6DEF3F62-A322-4E8E-BC26-47E86C4C06FB}"/>
              </a:ext>
            </a:extLst>
          </p:cNvPr>
          <p:cNvSpPr txBox="1"/>
          <p:nvPr/>
        </p:nvSpPr>
        <p:spPr>
          <a:xfrm>
            <a:off x="443754" y="2830548"/>
            <a:ext cx="6584576" cy="1446550"/>
          </a:xfrm>
          <a:prstGeom prst="rect">
            <a:avLst/>
          </a:prstGeom>
          <a:noFill/>
        </p:spPr>
        <p:txBody>
          <a:bodyPr wrap="square">
            <a:spAutoFit/>
          </a:bodyPr>
          <a:lstStyle/>
          <a:p>
            <a:r>
              <a:rPr lang="tr-TR" sz="2200" b="0" i="0" dirty="0">
                <a:effectLst/>
                <a:latin typeface="Times New Roman" panose="02020603050405020304" pitchFamily="18" charset="0"/>
                <a:cs typeface="Times New Roman" panose="02020603050405020304" pitchFamily="18" charset="0"/>
              </a:rPr>
              <a:t>Reçete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Reçete alt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Hasta türü seçilir.</a:t>
            </a:r>
            <a:r>
              <a:rPr lang="tr-TR" sz="2200" dirty="0">
                <a:latin typeface="Times New Roman" panose="02020603050405020304" pitchFamily="18" charset="0"/>
                <a:cs typeface="Times New Roman" panose="02020603050405020304" pitchFamily="18" charset="0"/>
              </a:rPr>
              <a:t/>
            </a:r>
            <a:br>
              <a:rPr lang="tr-TR" sz="2200" dirty="0">
                <a:latin typeface="Times New Roman" panose="02020603050405020304" pitchFamily="18" charset="0"/>
                <a:cs typeface="Times New Roman" panose="02020603050405020304" pitchFamily="18" charset="0"/>
              </a:rPr>
            </a:br>
            <a:r>
              <a:rPr lang="tr-TR" sz="2200" b="0" i="0" dirty="0">
                <a:effectLst/>
                <a:latin typeface="Times New Roman" panose="02020603050405020304" pitchFamily="18" charset="0"/>
                <a:cs typeface="Times New Roman" panose="02020603050405020304" pitchFamily="18" charset="0"/>
              </a:rPr>
              <a:t>Dr. Tescil Numarasından hekim aratılır.</a:t>
            </a:r>
            <a:endParaRPr lang="tr-TR" sz="2200" dirty="0"/>
          </a:p>
        </p:txBody>
      </p:sp>
    </p:spTree>
    <p:extLst>
      <p:ext uri="{BB962C8B-B14F-4D97-AF65-F5344CB8AC3E}">
        <p14:creationId xmlns:p14="http://schemas.microsoft.com/office/powerpoint/2010/main" val="346716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BB8410-95D9-4A45-AC11-FF02D3958495}"/>
              </a:ext>
            </a:extLst>
          </p:cNvPr>
          <p:cNvSpPr>
            <a:spLocks noGrp="1"/>
          </p:cNvSpPr>
          <p:nvPr>
            <p:ph type="title"/>
          </p:nvPr>
        </p:nvSpPr>
        <p:spPr/>
        <p:txBody>
          <a:bodyPr>
            <a:normAutofit/>
          </a:bodyPr>
          <a:lstStyle/>
          <a:p>
            <a:r>
              <a:rPr lang="tr-TR" sz="3000" dirty="0">
                <a:latin typeface="Times New Roman" panose="02020603050405020304" pitchFamily="18" charset="0"/>
                <a:cs typeface="Times New Roman" panose="02020603050405020304" pitchFamily="18" charset="0"/>
              </a:rPr>
              <a:t>Renkli Reçete Sistemi</a:t>
            </a:r>
          </a:p>
        </p:txBody>
      </p:sp>
      <p:sp>
        <p:nvSpPr>
          <p:cNvPr id="3" name="İçerik Yer Tutucusu 2">
            <a:extLst>
              <a:ext uri="{FF2B5EF4-FFF2-40B4-BE49-F238E27FC236}">
                <a16:creationId xmlns:a16="http://schemas.microsoft.com/office/drawing/2014/main" id="{CC4095BA-4665-489F-8B5F-12EA23C8C8FD}"/>
              </a:ext>
            </a:extLst>
          </p:cNvPr>
          <p:cNvSpPr>
            <a:spLocks noGrp="1"/>
          </p:cNvSpPr>
          <p:nvPr>
            <p:ph idx="1"/>
          </p:nvPr>
        </p:nvSpPr>
        <p:spPr>
          <a:xfrm>
            <a:off x="838200" y="1482701"/>
            <a:ext cx="10515600" cy="4351338"/>
          </a:xfrm>
        </p:spPr>
        <p:txBody>
          <a:bodyPr/>
          <a:lstStyle/>
          <a:p>
            <a:pPr marL="0" indent="0">
              <a:buNone/>
            </a:pPr>
            <a:r>
              <a:rPr lang="tr-TR" dirty="0">
                <a:latin typeface="Times New Roman" panose="02020603050405020304" pitchFamily="18" charset="0"/>
                <a:cs typeface="Times New Roman" panose="02020603050405020304" pitchFamily="18" charset="0"/>
              </a:rPr>
              <a:t>Eczanelerde yeşil ve kırmızı reçeteye tabii olan ve kasalarda muhafaza edilen ilaçların hastalara ulaştırılırken renkli reçete sistemine işlenmesi gerekmektedir.</a:t>
            </a:r>
          </a:p>
        </p:txBody>
      </p:sp>
      <p:sp>
        <p:nvSpPr>
          <p:cNvPr id="4" name="Slayt Numarası Yer Tutucusu 3">
            <a:extLst>
              <a:ext uri="{FF2B5EF4-FFF2-40B4-BE49-F238E27FC236}">
                <a16:creationId xmlns:a16="http://schemas.microsoft.com/office/drawing/2014/main" id="{79C0626D-4E49-438A-9BD1-D51253C1C0B6}"/>
              </a:ext>
            </a:extLst>
          </p:cNvPr>
          <p:cNvSpPr>
            <a:spLocks noGrp="1"/>
          </p:cNvSpPr>
          <p:nvPr>
            <p:ph type="sldNum" sz="quarter" idx="12"/>
          </p:nvPr>
        </p:nvSpPr>
        <p:spPr/>
        <p:txBody>
          <a:bodyPr/>
          <a:lstStyle/>
          <a:p>
            <a:fld id="{ABA16F89-39BB-47C5-9B52-974604F84460}" type="slidenum">
              <a:rPr lang="tr-TR" smtClean="0"/>
              <a:t>11</a:t>
            </a:fld>
            <a:endParaRPr lang="tr-TR"/>
          </a:p>
        </p:txBody>
      </p:sp>
      <p:graphicFrame>
        <p:nvGraphicFramePr>
          <p:cNvPr id="5" name="Nesne 4">
            <a:extLst>
              <a:ext uri="{FF2B5EF4-FFF2-40B4-BE49-F238E27FC236}">
                <a16:creationId xmlns:a16="http://schemas.microsoft.com/office/drawing/2014/main" id="{A7C0D94B-E6B2-4570-8171-776DFB934CD0}"/>
              </a:ext>
            </a:extLst>
          </p:cNvPr>
          <p:cNvGraphicFramePr>
            <a:graphicFrameLocks noChangeAspect="1"/>
          </p:cNvGraphicFramePr>
          <p:nvPr>
            <p:extLst>
              <p:ext uri="{D42A27DB-BD31-4B8C-83A1-F6EECF244321}">
                <p14:modId xmlns:p14="http://schemas.microsoft.com/office/powerpoint/2010/main" val="1120261385"/>
              </p:ext>
            </p:extLst>
          </p:nvPr>
        </p:nvGraphicFramePr>
        <p:xfrm>
          <a:off x="537881" y="2991718"/>
          <a:ext cx="5438963" cy="2780420"/>
        </p:xfrm>
        <a:graphic>
          <a:graphicData uri="http://schemas.openxmlformats.org/presentationml/2006/ole">
            <mc:AlternateContent xmlns:mc="http://schemas.openxmlformats.org/markup-compatibility/2006">
              <mc:Choice xmlns:v="urn:schemas-microsoft-com:vml" Requires="v">
                <p:oleObj spid="_x0000_s8222" name="Bit Eşlem Resmi" r:id="rId3" imgW="10378440" imgH="4129920" progId="Paint.Picture">
                  <p:embed/>
                </p:oleObj>
              </mc:Choice>
              <mc:Fallback>
                <p:oleObj name="Bit Eşlem Resmi" r:id="rId3" imgW="10378440" imgH="4129920" progId="Paint.Picture">
                  <p:embed/>
                  <p:pic>
                    <p:nvPicPr>
                      <p:cNvPr id="0" name=""/>
                      <p:cNvPicPr/>
                      <p:nvPr/>
                    </p:nvPicPr>
                    <p:blipFill>
                      <a:blip r:embed="rId4"/>
                      <a:stretch>
                        <a:fillRect/>
                      </a:stretch>
                    </p:blipFill>
                    <p:spPr>
                      <a:xfrm>
                        <a:off x="537881" y="2991718"/>
                        <a:ext cx="5438963" cy="2780420"/>
                      </a:xfrm>
                      <a:prstGeom prst="rect">
                        <a:avLst/>
                      </a:prstGeom>
                    </p:spPr>
                  </p:pic>
                </p:oleObj>
              </mc:Fallback>
            </mc:AlternateContent>
          </a:graphicData>
        </a:graphic>
      </p:graphicFrame>
      <p:graphicFrame>
        <p:nvGraphicFramePr>
          <p:cNvPr id="6" name="Nesne 5">
            <a:extLst>
              <a:ext uri="{FF2B5EF4-FFF2-40B4-BE49-F238E27FC236}">
                <a16:creationId xmlns:a16="http://schemas.microsoft.com/office/drawing/2014/main" id="{C5F8AEAE-B51C-4672-A4D5-DCF4DB22CB7A}"/>
              </a:ext>
            </a:extLst>
          </p:cNvPr>
          <p:cNvGraphicFramePr>
            <a:graphicFrameLocks noChangeAspect="1"/>
          </p:cNvGraphicFramePr>
          <p:nvPr>
            <p:extLst>
              <p:ext uri="{D42A27DB-BD31-4B8C-83A1-F6EECF244321}">
                <p14:modId xmlns:p14="http://schemas.microsoft.com/office/powerpoint/2010/main" val="1022215069"/>
              </p:ext>
            </p:extLst>
          </p:nvPr>
        </p:nvGraphicFramePr>
        <p:xfrm>
          <a:off x="6059132" y="2911125"/>
          <a:ext cx="5102936" cy="3034600"/>
        </p:xfrm>
        <a:graphic>
          <a:graphicData uri="http://schemas.openxmlformats.org/presentationml/2006/ole">
            <mc:AlternateContent xmlns:mc="http://schemas.openxmlformats.org/markup-compatibility/2006">
              <mc:Choice xmlns:v="urn:schemas-microsoft-com:vml" Requires="v">
                <p:oleObj spid="_x0000_s8223" name="Bit Eşlem Resmi" r:id="rId5" imgW="7277040" imgH="4328280" progId="Paint.Picture">
                  <p:embed/>
                </p:oleObj>
              </mc:Choice>
              <mc:Fallback>
                <p:oleObj name="Bit Eşlem Resmi" r:id="rId5" imgW="7277040" imgH="4328280" progId="Paint.Picture">
                  <p:embed/>
                  <p:pic>
                    <p:nvPicPr>
                      <p:cNvPr id="0" name=""/>
                      <p:cNvPicPr/>
                      <p:nvPr/>
                    </p:nvPicPr>
                    <p:blipFill>
                      <a:blip r:embed="rId6"/>
                      <a:stretch>
                        <a:fillRect/>
                      </a:stretch>
                    </p:blipFill>
                    <p:spPr>
                      <a:xfrm>
                        <a:off x="6059132" y="2911125"/>
                        <a:ext cx="5102936" cy="3034600"/>
                      </a:xfrm>
                      <a:prstGeom prst="rect">
                        <a:avLst/>
                      </a:prstGeom>
                    </p:spPr>
                  </p:pic>
                </p:oleObj>
              </mc:Fallback>
            </mc:AlternateContent>
          </a:graphicData>
        </a:graphic>
      </p:graphicFrame>
    </p:spTree>
    <p:extLst>
      <p:ext uri="{BB962C8B-B14F-4D97-AF65-F5344CB8AC3E}">
        <p14:creationId xmlns:p14="http://schemas.microsoft.com/office/powerpoint/2010/main" val="2548817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A06545C-99B2-47D0-A411-7D2463ADAAF4}"/>
              </a:ext>
            </a:extLst>
          </p:cNvPr>
          <p:cNvSpPr>
            <a:spLocks noGrp="1"/>
          </p:cNvSpPr>
          <p:nvPr>
            <p:ph idx="1"/>
          </p:nvPr>
        </p:nvSpPr>
        <p:spPr>
          <a:xfrm>
            <a:off x="201740" y="1690688"/>
            <a:ext cx="5491684" cy="4351338"/>
          </a:xfrm>
        </p:spPr>
        <p:txBody>
          <a:bodyPr>
            <a:normAutofit/>
          </a:bodyPr>
          <a:lstStyle/>
          <a:p>
            <a:pPr marL="0" indent="0">
              <a:buNone/>
            </a:pPr>
            <a:r>
              <a:rPr lang="tr-TR" sz="2200" b="0" i="0" dirty="0">
                <a:effectLst/>
                <a:latin typeface="Times New Roman" panose="02020603050405020304" pitchFamily="18" charset="0"/>
              </a:rPr>
              <a:t>Renkli Reçete Sistemi" 17 Mart 2017 itibari ile tüm Türkiye'de kullanıma açılmıştır.</a:t>
            </a:r>
          </a:p>
          <a:p>
            <a:pPr marL="0" indent="0">
              <a:buNone/>
            </a:pPr>
            <a:r>
              <a:rPr lang="tr-TR" sz="2200" dirty="0">
                <a:latin typeface="Times New Roman" panose="02020603050405020304" pitchFamily="18" charset="0"/>
                <a:cs typeface="Times New Roman" panose="02020603050405020304" pitchFamily="18" charset="0"/>
              </a:rPr>
              <a:t>Sistemin amacı ilaç </a:t>
            </a:r>
            <a:r>
              <a:rPr lang="tr-TR" sz="2200" dirty="0" err="1">
                <a:latin typeface="Times New Roman" panose="02020603050405020304" pitchFamily="18" charset="0"/>
                <a:cs typeface="Times New Roman" panose="02020603050405020304" pitchFamily="18" charset="0"/>
              </a:rPr>
              <a:t>suistimalinin</a:t>
            </a:r>
            <a:r>
              <a:rPr lang="tr-TR" sz="2200" dirty="0">
                <a:latin typeface="Times New Roman" panose="02020603050405020304" pitchFamily="18" charset="0"/>
                <a:cs typeface="Times New Roman" panose="02020603050405020304" pitchFamily="18" charset="0"/>
              </a:rPr>
              <a:t> önlenmesi ve takibinin sağlanmasıdır.</a:t>
            </a:r>
          </a:p>
          <a:p>
            <a:pPr marL="0" indent="0">
              <a:buNone/>
            </a:pPr>
            <a:r>
              <a:rPr lang="tr-TR" sz="2200" dirty="0">
                <a:latin typeface="Times New Roman" panose="02020603050405020304" pitchFamily="18" charset="0"/>
                <a:cs typeface="Times New Roman" panose="02020603050405020304" pitchFamily="18" charset="0"/>
              </a:rPr>
              <a:t>Hastaya ait T.C. Kimlik ve e-reçete numarası ile reçete kaydı yapılır ve hastaya ait iletişim bilgileri sisteme kaydedilerek ilaç takibi sağlanmaktadır.</a:t>
            </a:r>
          </a:p>
        </p:txBody>
      </p:sp>
      <p:sp>
        <p:nvSpPr>
          <p:cNvPr id="4" name="Slayt Numarası Yer Tutucusu 3">
            <a:extLst>
              <a:ext uri="{FF2B5EF4-FFF2-40B4-BE49-F238E27FC236}">
                <a16:creationId xmlns:a16="http://schemas.microsoft.com/office/drawing/2014/main" id="{A8747DE2-3873-46E3-8E6D-3E677D9E5FEF}"/>
              </a:ext>
            </a:extLst>
          </p:cNvPr>
          <p:cNvSpPr>
            <a:spLocks noGrp="1"/>
          </p:cNvSpPr>
          <p:nvPr>
            <p:ph type="sldNum" sz="quarter" idx="12"/>
          </p:nvPr>
        </p:nvSpPr>
        <p:spPr/>
        <p:txBody>
          <a:bodyPr/>
          <a:lstStyle/>
          <a:p>
            <a:fld id="{ABA16F89-39BB-47C5-9B52-974604F84460}" type="slidenum">
              <a:rPr lang="tr-TR" smtClean="0"/>
              <a:t>12</a:t>
            </a:fld>
            <a:endParaRPr lang="tr-TR"/>
          </a:p>
        </p:txBody>
      </p:sp>
      <p:sp>
        <p:nvSpPr>
          <p:cNvPr id="5" name="Başlık 1">
            <a:extLst>
              <a:ext uri="{FF2B5EF4-FFF2-40B4-BE49-F238E27FC236}">
                <a16:creationId xmlns:a16="http://schemas.microsoft.com/office/drawing/2014/main" id="{EA9A46E7-96A7-4A75-995D-C3F0ACA334A4}"/>
              </a:ext>
            </a:extLst>
          </p:cNvPr>
          <p:cNvSpPr>
            <a:spLocks noGrp="1"/>
          </p:cNvSpPr>
          <p:nvPr>
            <p:ph type="title"/>
          </p:nvPr>
        </p:nvSpPr>
        <p:spPr>
          <a:xfrm>
            <a:off x="838200" y="365125"/>
            <a:ext cx="10515600" cy="1325563"/>
          </a:xfrm>
        </p:spPr>
        <p:txBody>
          <a:bodyPr>
            <a:normAutofit/>
          </a:bodyPr>
          <a:lstStyle/>
          <a:p>
            <a:r>
              <a:rPr lang="tr-TR" sz="3000" dirty="0">
                <a:latin typeface="Times New Roman" panose="02020603050405020304" pitchFamily="18" charset="0"/>
                <a:cs typeface="Times New Roman" panose="02020603050405020304" pitchFamily="18" charset="0"/>
              </a:rPr>
              <a:t>Renkli Reçete Sistemi</a:t>
            </a:r>
          </a:p>
        </p:txBody>
      </p:sp>
      <p:pic>
        <p:nvPicPr>
          <p:cNvPr id="9218" name="Picture 2" descr="Renkli Reçete Sistemi">
            <a:extLst>
              <a:ext uri="{FF2B5EF4-FFF2-40B4-BE49-F238E27FC236}">
                <a16:creationId xmlns:a16="http://schemas.microsoft.com/office/drawing/2014/main" id="{D17C78FB-D410-4349-9A4E-63D44211B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714" y="136525"/>
            <a:ext cx="289114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UM ECZACILARIMIZIN DIKKATINE PERFECTUS YENI VERSİYON GEÇİŞİ HAKKINDA Sayın  Eczacı Dostumuz, BAY.t Perfectus Eczane Uygulamamıza şu an 100&amp;#39; den fazla  eczanemiz geçiş yapmıştır ve sorunsuz olarak çalışmaktadır. Bu test  sürecinde ...">
            <a:extLst>
              <a:ext uri="{FF2B5EF4-FFF2-40B4-BE49-F238E27FC236}">
                <a16:creationId xmlns:a16="http://schemas.microsoft.com/office/drawing/2014/main" id="{61AD3636-EDBB-405B-89DA-6307053CD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017" y="1151310"/>
            <a:ext cx="5287376" cy="211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22" name="Picture 6" descr="T.C. Sağlık Bakanlığı. Renkli Reçete Uygulaması Hekim Kullanım Kılavuzu -  PDF Free Download">
            <a:extLst>
              <a:ext uri="{FF2B5EF4-FFF2-40B4-BE49-F238E27FC236}">
                <a16:creationId xmlns:a16="http://schemas.microsoft.com/office/drawing/2014/main" id="{FD4DE198-BE67-4321-921F-377F7F595E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4188" y="3053930"/>
            <a:ext cx="4464107" cy="31331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8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C52657-C2DE-46B4-B7B1-11DE6DCDBC1E}"/>
              </a:ext>
            </a:extLst>
          </p:cNvPr>
          <p:cNvSpPr>
            <a:spLocks noGrp="1"/>
          </p:cNvSpPr>
          <p:nvPr>
            <p:ph type="title"/>
          </p:nvPr>
        </p:nvSpPr>
        <p:spPr>
          <a:xfrm>
            <a:off x="838200" y="598207"/>
            <a:ext cx="10515600" cy="1325563"/>
          </a:xfrm>
        </p:spPr>
        <p:txBody>
          <a:bodyPr>
            <a:normAutofit/>
          </a:bodyPr>
          <a:lstStyle/>
          <a:p>
            <a:r>
              <a:rPr lang="tr-TR" sz="3500" dirty="0">
                <a:latin typeface="Times New Roman" panose="02020603050405020304" pitchFamily="18" charset="0"/>
                <a:cs typeface="Times New Roman" panose="02020603050405020304" pitchFamily="18" charset="0"/>
              </a:rPr>
              <a:t>SERBEST ECZANELERDE VERGİ UYGULAMALARI</a:t>
            </a:r>
          </a:p>
        </p:txBody>
      </p:sp>
      <p:sp>
        <p:nvSpPr>
          <p:cNvPr id="3" name="İçerik Yer Tutucusu 2">
            <a:extLst>
              <a:ext uri="{FF2B5EF4-FFF2-40B4-BE49-F238E27FC236}">
                <a16:creationId xmlns:a16="http://schemas.microsoft.com/office/drawing/2014/main" id="{7A4F3A16-03D4-490F-88D0-C04061C52531}"/>
              </a:ext>
            </a:extLst>
          </p:cNvPr>
          <p:cNvSpPr>
            <a:spLocks noGrp="1"/>
          </p:cNvSpPr>
          <p:nvPr>
            <p:ph idx="1"/>
          </p:nvPr>
        </p:nvSpPr>
        <p:spPr>
          <a:xfrm>
            <a:off x="730624" y="2005012"/>
            <a:ext cx="10515600" cy="4351338"/>
          </a:xfrm>
        </p:spPr>
        <p:txBody>
          <a:bodyPr/>
          <a:lstStyle/>
          <a:p>
            <a:pPr marL="0" indent="0">
              <a:buNone/>
            </a:pPr>
            <a:r>
              <a:rPr lang="tr-TR" dirty="0"/>
              <a:t>Eczane eczacıları ilgili mevzuat çerçevesinde aşağıdaki vergileri ödemekle yükümlüdür: </a:t>
            </a:r>
          </a:p>
          <a:p>
            <a:pPr>
              <a:buFont typeface="Wingdings" panose="05000000000000000000" pitchFamily="2" charset="2"/>
              <a:buChar char="Ø"/>
            </a:pPr>
            <a:r>
              <a:rPr lang="tr-TR" dirty="0"/>
              <a:t>KDV</a:t>
            </a:r>
          </a:p>
          <a:p>
            <a:pPr>
              <a:buFont typeface="Wingdings" panose="05000000000000000000" pitchFamily="2" charset="2"/>
              <a:buChar char="Ø"/>
            </a:pPr>
            <a:r>
              <a:rPr lang="tr-TR" dirty="0"/>
              <a:t> Geçici Vergi </a:t>
            </a:r>
          </a:p>
          <a:p>
            <a:pPr>
              <a:buFont typeface="Wingdings" panose="05000000000000000000" pitchFamily="2" charset="2"/>
              <a:buChar char="Ø"/>
            </a:pPr>
            <a:r>
              <a:rPr lang="tr-TR" dirty="0"/>
              <a:t> Yıllık Gelir Vergisi </a:t>
            </a:r>
          </a:p>
          <a:p>
            <a:pPr>
              <a:buFont typeface="Wingdings" panose="05000000000000000000" pitchFamily="2" charset="2"/>
              <a:buChar char="Ø"/>
            </a:pPr>
            <a:r>
              <a:rPr lang="tr-TR" dirty="0"/>
              <a:t> Stopaj Vergisi </a:t>
            </a:r>
          </a:p>
          <a:p>
            <a:pPr>
              <a:buFont typeface="Wingdings" panose="05000000000000000000" pitchFamily="2" charset="2"/>
              <a:buChar char="Ø"/>
            </a:pPr>
            <a:r>
              <a:rPr lang="tr-TR" dirty="0"/>
              <a:t> İlan ve Reklam Vergileri</a:t>
            </a:r>
          </a:p>
        </p:txBody>
      </p:sp>
      <p:sp>
        <p:nvSpPr>
          <p:cNvPr id="4" name="Slayt Numarası Yer Tutucusu 3">
            <a:extLst>
              <a:ext uri="{FF2B5EF4-FFF2-40B4-BE49-F238E27FC236}">
                <a16:creationId xmlns:a16="http://schemas.microsoft.com/office/drawing/2014/main" id="{95BEEB6E-C674-4908-B238-EDDF6A79526A}"/>
              </a:ext>
            </a:extLst>
          </p:cNvPr>
          <p:cNvSpPr>
            <a:spLocks noGrp="1"/>
          </p:cNvSpPr>
          <p:nvPr>
            <p:ph type="sldNum" sz="quarter" idx="12"/>
          </p:nvPr>
        </p:nvSpPr>
        <p:spPr/>
        <p:txBody>
          <a:bodyPr/>
          <a:lstStyle/>
          <a:p>
            <a:fld id="{ABA16F89-39BB-47C5-9B52-974604F84460}" type="slidenum">
              <a:rPr lang="tr-TR" smtClean="0"/>
              <a:t>13</a:t>
            </a:fld>
            <a:endParaRPr lang="tr-TR"/>
          </a:p>
        </p:txBody>
      </p:sp>
    </p:spTree>
    <p:extLst>
      <p:ext uri="{BB962C8B-B14F-4D97-AF65-F5344CB8AC3E}">
        <p14:creationId xmlns:p14="http://schemas.microsoft.com/office/powerpoint/2010/main" val="45254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F4973A-11DD-42B0-B3A9-455AF75B2389}"/>
              </a:ext>
            </a:extLst>
          </p:cNvPr>
          <p:cNvSpPr>
            <a:spLocks noGrp="1"/>
          </p:cNvSpPr>
          <p:nvPr>
            <p:ph idx="1"/>
          </p:nvPr>
        </p:nvSpPr>
        <p:spPr>
          <a:xfrm>
            <a:off x="640977" y="1253331"/>
            <a:ext cx="10515600" cy="4351338"/>
          </a:xfrm>
        </p:spPr>
        <p:txBody>
          <a:bodyPr>
            <a:normAutofit lnSpcReduction="10000"/>
          </a:bodyPr>
          <a:lstStyle/>
          <a:p>
            <a:pPr marL="0" indent="0" algn="just">
              <a:buNone/>
            </a:pPr>
            <a:r>
              <a:rPr lang="tr-TR" dirty="0">
                <a:latin typeface="Times New Roman" panose="02020603050405020304" pitchFamily="18" charset="0"/>
                <a:cs typeface="Times New Roman" panose="02020603050405020304" pitchFamily="18" charset="0"/>
              </a:rPr>
              <a:t>KATMA DEĞER VERGİSİ(KDV)</a:t>
            </a:r>
          </a:p>
          <a:p>
            <a:pPr marL="0" indent="0" algn="just">
              <a:buNone/>
            </a:pPr>
            <a:r>
              <a:rPr lang="tr-TR" sz="2500" dirty="0">
                <a:latin typeface="Times New Roman" panose="02020603050405020304" pitchFamily="18" charset="0"/>
                <a:cs typeface="Times New Roman" panose="02020603050405020304" pitchFamily="18" charset="0"/>
              </a:rPr>
              <a:t>Serbest eczane sahibi eczacılar, KDV mükellefidirler. Eczanelerde satılan ürünler KDV’ye tabidir. İlaçların KDV oranı %8, </a:t>
            </a:r>
            <a:r>
              <a:rPr lang="tr-TR" sz="2500" dirty="0" err="1">
                <a:latin typeface="Times New Roman" panose="02020603050405020304" pitchFamily="18" charset="0"/>
                <a:cs typeface="Times New Roman" panose="02020603050405020304" pitchFamily="18" charset="0"/>
              </a:rPr>
              <a:t>İtriyatların</a:t>
            </a:r>
            <a:r>
              <a:rPr lang="tr-TR" sz="2500" dirty="0">
                <a:latin typeface="Times New Roman" panose="02020603050405020304" pitchFamily="18" charset="0"/>
                <a:cs typeface="Times New Roman" panose="02020603050405020304" pitchFamily="18" charset="0"/>
              </a:rPr>
              <a:t>, </a:t>
            </a:r>
            <a:r>
              <a:rPr lang="tr-TR" sz="2500" dirty="0" err="1">
                <a:latin typeface="Times New Roman" panose="02020603050405020304" pitchFamily="18" charset="0"/>
                <a:cs typeface="Times New Roman" panose="02020603050405020304" pitchFamily="18" charset="0"/>
              </a:rPr>
              <a:t>majistral</a:t>
            </a:r>
            <a:r>
              <a:rPr lang="tr-TR" sz="2500" dirty="0">
                <a:latin typeface="Times New Roman" panose="02020603050405020304" pitchFamily="18" charset="0"/>
                <a:cs typeface="Times New Roman" panose="02020603050405020304" pitchFamily="18" charset="0"/>
              </a:rPr>
              <a:t> ürünlerin ve </a:t>
            </a:r>
            <a:r>
              <a:rPr lang="tr-TR" sz="2500" dirty="0" err="1">
                <a:latin typeface="Times New Roman" panose="02020603050405020304" pitchFamily="18" charset="0"/>
                <a:cs typeface="Times New Roman" panose="02020603050405020304" pitchFamily="18" charset="0"/>
              </a:rPr>
              <a:t>SGK’den</a:t>
            </a:r>
            <a:r>
              <a:rPr lang="tr-TR" sz="2500" dirty="0">
                <a:latin typeface="Times New Roman" panose="02020603050405020304" pitchFamily="18" charset="0"/>
                <a:cs typeface="Times New Roman" panose="02020603050405020304" pitchFamily="18" charset="0"/>
              </a:rPr>
              <a:t> reçete başı tahsil edilen hizmet bedellerinin KDV oranı ise %18dir. Üretimden sonra, ürünün bedeline ilave edilen KDV miktarı ara kademelerde ürünü satan tarafından tahsil edilir, aradaki fark vergi dairesine ödenmektedir.</a:t>
            </a:r>
          </a:p>
          <a:p>
            <a:pPr marL="0" indent="0" algn="just">
              <a:buNone/>
            </a:pPr>
            <a:r>
              <a:rPr lang="tr-TR" dirty="0">
                <a:latin typeface="Times New Roman" panose="02020603050405020304" pitchFamily="18" charset="0"/>
                <a:cs typeface="Times New Roman" panose="02020603050405020304" pitchFamily="18" charset="0"/>
              </a:rPr>
              <a:t>GEÇİCİ VERGİ </a:t>
            </a:r>
          </a:p>
          <a:p>
            <a:pPr marL="0" indent="0" algn="just">
              <a:buNone/>
            </a:pPr>
            <a:r>
              <a:rPr lang="tr-TR" sz="2700" dirty="0"/>
              <a:t>Eczaneler işletme olmaları nedeni ile kazanç elde ettikleri için Gelir Vergisi mükellefidirler. Geçici Vergi, gelir vergisi için tüm yılın kâr/zarar hesaplamalarının tek seferde yapılmadan üçer aylık dönemlerde elde edilen kazancın beyan edilerek, vergisinin önden tahsil edilmesidir.</a:t>
            </a:r>
            <a:endParaRPr lang="tr-TR" sz="25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464DA131-53C0-42EF-BF02-660AB35FD0C8}"/>
              </a:ext>
            </a:extLst>
          </p:cNvPr>
          <p:cNvSpPr>
            <a:spLocks noGrp="1"/>
          </p:cNvSpPr>
          <p:nvPr>
            <p:ph type="sldNum" sz="quarter" idx="12"/>
          </p:nvPr>
        </p:nvSpPr>
        <p:spPr/>
        <p:txBody>
          <a:bodyPr/>
          <a:lstStyle/>
          <a:p>
            <a:fld id="{ABA16F89-39BB-47C5-9B52-974604F84460}" type="slidenum">
              <a:rPr lang="tr-TR" smtClean="0"/>
              <a:t>14</a:t>
            </a:fld>
            <a:endParaRPr lang="tr-TR"/>
          </a:p>
        </p:txBody>
      </p:sp>
    </p:spTree>
    <p:extLst>
      <p:ext uri="{BB962C8B-B14F-4D97-AF65-F5344CB8AC3E}">
        <p14:creationId xmlns:p14="http://schemas.microsoft.com/office/powerpoint/2010/main" val="248925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42A5BD-A601-40E2-958E-073B466360CA}"/>
              </a:ext>
            </a:extLst>
          </p:cNvPr>
          <p:cNvSpPr>
            <a:spLocks noGrp="1"/>
          </p:cNvSpPr>
          <p:nvPr>
            <p:ph idx="1"/>
          </p:nvPr>
        </p:nvSpPr>
        <p:spPr>
          <a:xfrm>
            <a:off x="838200" y="1253331"/>
            <a:ext cx="10515600" cy="4351338"/>
          </a:xfrm>
        </p:spPr>
        <p:txBody>
          <a:bodyPr>
            <a:normAutofit fontScale="92500" lnSpcReduction="20000"/>
          </a:bodyPr>
          <a:lstStyle/>
          <a:p>
            <a:pPr marL="0" indent="0" algn="just">
              <a:buNone/>
            </a:pPr>
            <a:r>
              <a:rPr lang="tr-TR" dirty="0">
                <a:latin typeface="Times New Roman" panose="02020603050405020304" pitchFamily="18" charset="0"/>
                <a:cs typeface="Times New Roman" panose="02020603050405020304" pitchFamily="18" charset="0"/>
              </a:rPr>
              <a:t>YILLIK GELİR VERGİSİ BEYANI </a:t>
            </a:r>
          </a:p>
          <a:p>
            <a:pPr marL="0" indent="0" algn="just">
              <a:buNone/>
            </a:pPr>
            <a:r>
              <a:rPr lang="tr-TR" sz="2500" dirty="0">
                <a:latin typeface="Times New Roman" panose="02020603050405020304" pitchFamily="18" charset="0"/>
                <a:cs typeface="Times New Roman" panose="02020603050405020304" pitchFamily="18" charset="0"/>
              </a:rPr>
              <a:t>Cari dönemde ödenen geçici vergilerin mahsubu Yıllık Gelir Vergisi Beyanı ile yapılır. Ödenen Geçici Vergiler, yıl sonunda hazırlanan Yıllık Gelir Vergisi Beyannamesi’nden düşülmektedir</a:t>
            </a:r>
            <a:r>
              <a:rPr lang="tr-TR" dirty="0">
                <a:latin typeface="Times New Roman" panose="02020603050405020304" pitchFamily="18" charset="0"/>
                <a:cs typeface="Times New Roman" panose="02020603050405020304" pitchFamily="18" charset="0"/>
              </a:rPr>
              <a:t>.</a:t>
            </a:r>
          </a:p>
          <a:p>
            <a:pPr marL="0" indent="0" algn="just">
              <a:buNone/>
            </a:pPr>
            <a:r>
              <a:rPr lang="tr-TR" sz="2700" dirty="0">
                <a:latin typeface="Times New Roman" panose="02020603050405020304" pitchFamily="18" charset="0"/>
                <a:cs typeface="Times New Roman" panose="02020603050405020304" pitchFamily="18" charset="0"/>
              </a:rPr>
              <a:t>STOPAJ VERGİSİ (VERGİ TEVKİFATI)</a:t>
            </a:r>
          </a:p>
          <a:p>
            <a:pPr marL="0" indent="0" algn="just">
              <a:buNone/>
            </a:pPr>
            <a:r>
              <a:rPr lang="tr-TR" sz="2500" dirty="0">
                <a:latin typeface="Times New Roman" panose="02020603050405020304" pitchFamily="18" charset="0"/>
                <a:cs typeface="Times New Roman" panose="02020603050405020304" pitchFamily="18" charset="0"/>
              </a:rPr>
              <a:t>Stopaj, Gelir ya da Kurumlar Vergisi’ne tabi kazançlara uygulanır. Gelir veya Kurumlar Vergisi’ne tabi olan bir kazanç tutarının; işverenler vasıtasıyla, kanunlarda belirtilen oranlara göre, vergi dairesine yatırılmasıdır. Eczacılar için işveren olarak, işçi maaşlarından dolayı oluşan vergiler ve eğer eczacının eczanesi kira ise kira kaynaklı </a:t>
            </a:r>
            <a:r>
              <a:rPr lang="tr-TR" sz="2700" dirty="0">
                <a:latin typeface="Times New Roman" panose="02020603050405020304" pitchFamily="18" charset="0"/>
                <a:cs typeface="Times New Roman" panose="02020603050405020304" pitchFamily="18" charset="0"/>
              </a:rPr>
              <a:t>vergiler stopaj usulü vergidir.</a:t>
            </a:r>
          </a:p>
          <a:p>
            <a:pPr marL="0" indent="0" algn="just">
              <a:buNone/>
            </a:pPr>
            <a:r>
              <a:rPr lang="tr-TR" sz="2700" dirty="0">
                <a:latin typeface="Times New Roman" panose="02020603050405020304" pitchFamily="18" charset="0"/>
                <a:cs typeface="Times New Roman" panose="02020603050405020304" pitchFamily="18" charset="0"/>
              </a:rPr>
              <a:t>İLAN VE REKLAM VERGİSİ</a:t>
            </a:r>
          </a:p>
          <a:p>
            <a:pPr marL="0" indent="0" algn="just">
              <a:buNone/>
            </a:pPr>
            <a:r>
              <a:rPr lang="tr-TR" sz="2500" dirty="0">
                <a:latin typeface="Times New Roman" panose="02020603050405020304" pitchFamily="18" charset="0"/>
                <a:cs typeface="Times New Roman" panose="02020603050405020304" pitchFamily="18" charset="0"/>
              </a:rPr>
              <a:t> Belediyelerin yetki ve sorumluluğu altında olan cadde, bulvar ve meydanlarda yer alan işletmelerde bulunan ilan ve reklam unsurlarının bedelleridir. Eczaneler tabela astıklarından dolayı İlan ve Reklam Vergisi ödemekle yükümlülerdir.</a:t>
            </a:r>
          </a:p>
        </p:txBody>
      </p:sp>
      <p:sp>
        <p:nvSpPr>
          <p:cNvPr id="4" name="Slayt Numarası Yer Tutucusu 3">
            <a:extLst>
              <a:ext uri="{FF2B5EF4-FFF2-40B4-BE49-F238E27FC236}">
                <a16:creationId xmlns:a16="http://schemas.microsoft.com/office/drawing/2014/main" id="{DDD6E3C6-A369-4637-A477-2C4F78FF54E8}"/>
              </a:ext>
            </a:extLst>
          </p:cNvPr>
          <p:cNvSpPr>
            <a:spLocks noGrp="1"/>
          </p:cNvSpPr>
          <p:nvPr>
            <p:ph type="sldNum" sz="quarter" idx="12"/>
          </p:nvPr>
        </p:nvSpPr>
        <p:spPr/>
        <p:txBody>
          <a:bodyPr/>
          <a:lstStyle/>
          <a:p>
            <a:fld id="{ABA16F89-39BB-47C5-9B52-974604F84460}" type="slidenum">
              <a:rPr lang="tr-TR" smtClean="0"/>
              <a:t>15</a:t>
            </a:fld>
            <a:endParaRPr lang="tr-TR" dirty="0"/>
          </a:p>
        </p:txBody>
      </p:sp>
    </p:spTree>
    <p:extLst>
      <p:ext uri="{BB962C8B-B14F-4D97-AF65-F5344CB8AC3E}">
        <p14:creationId xmlns:p14="http://schemas.microsoft.com/office/powerpoint/2010/main" val="242198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2622309-5944-42F7-8B9E-9C4683B2AC02}"/>
              </a:ext>
            </a:extLst>
          </p:cNvPr>
          <p:cNvSpPr>
            <a:spLocks noGrp="1"/>
          </p:cNvSpPr>
          <p:nvPr>
            <p:ph type="sldNum" sz="quarter" idx="12"/>
          </p:nvPr>
        </p:nvSpPr>
        <p:spPr/>
        <p:txBody>
          <a:bodyPr/>
          <a:lstStyle/>
          <a:p>
            <a:fld id="{ABA16F89-39BB-47C5-9B52-974604F84460}" type="slidenum">
              <a:rPr lang="tr-TR" smtClean="0"/>
              <a:t>16</a:t>
            </a:fld>
            <a:endParaRPr lang="tr-TR"/>
          </a:p>
        </p:txBody>
      </p:sp>
      <p:sp>
        <p:nvSpPr>
          <p:cNvPr id="2" name="Metin kutusu 1">
            <a:extLst>
              <a:ext uri="{FF2B5EF4-FFF2-40B4-BE49-F238E27FC236}">
                <a16:creationId xmlns:a16="http://schemas.microsoft.com/office/drawing/2014/main" id="{654DFCE1-D6FD-4061-AD4A-1D3386E5A56D}"/>
              </a:ext>
            </a:extLst>
          </p:cNvPr>
          <p:cNvSpPr txBox="1"/>
          <p:nvPr/>
        </p:nvSpPr>
        <p:spPr>
          <a:xfrm>
            <a:off x="829236" y="741106"/>
            <a:ext cx="6087036" cy="707886"/>
          </a:xfrm>
          <a:prstGeom prst="rect">
            <a:avLst/>
          </a:prstGeom>
          <a:noFill/>
        </p:spPr>
        <p:txBody>
          <a:bodyPr wrap="square" rtlCol="0">
            <a:spAutoFit/>
          </a:bodyPr>
          <a:lstStyle/>
          <a:p>
            <a:r>
              <a:rPr lang="tr-TR" sz="4000" dirty="0">
                <a:latin typeface="Times New Roman" panose="02020603050405020304" pitchFamily="18" charset="0"/>
                <a:cs typeface="Times New Roman" panose="02020603050405020304" pitchFamily="18" charset="0"/>
              </a:rPr>
              <a:t>Eczane Giderleri</a:t>
            </a:r>
          </a:p>
        </p:txBody>
      </p:sp>
      <p:graphicFrame>
        <p:nvGraphicFramePr>
          <p:cNvPr id="5" name="Tablo 5">
            <a:extLst>
              <a:ext uri="{FF2B5EF4-FFF2-40B4-BE49-F238E27FC236}">
                <a16:creationId xmlns:a16="http://schemas.microsoft.com/office/drawing/2014/main" id="{8ED55CF2-68D2-4C1F-A428-060D13165103}"/>
              </a:ext>
            </a:extLst>
          </p:cNvPr>
          <p:cNvGraphicFramePr>
            <a:graphicFrameLocks noGrp="1"/>
          </p:cNvGraphicFramePr>
          <p:nvPr>
            <p:extLst>
              <p:ext uri="{D42A27DB-BD31-4B8C-83A1-F6EECF244321}">
                <p14:modId xmlns:p14="http://schemas.microsoft.com/office/powerpoint/2010/main" val="3315807690"/>
              </p:ext>
            </p:extLst>
          </p:nvPr>
        </p:nvGraphicFramePr>
        <p:xfrm>
          <a:off x="1084730" y="1945368"/>
          <a:ext cx="9897034" cy="3498291"/>
        </p:xfrm>
        <a:graphic>
          <a:graphicData uri="http://schemas.openxmlformats.org/drawingml/2006/table">
            <a:tbl>
              <a:tblPr firstRow="1" bandRow="1">
                <a:tableStyleId>{F5AB1C69-6EDB-4FF4-983F-18BD219EF322}</a:tableStyleId>
              </a:tblPr>
              <a:tblGrid>
                <a:gridCol w="4948517">
                  <a:extLst>
                    <a:ext uri="{9D8B030D-6E8A-4147-A177-3AD203B41FA5}">
                      <a16:colId xmlns:a16="http://schemas.microsoft.com/office/drawing/2014/main" val="888681461"/>
                    </a:ext>
                  </a:extLst>
                </a:gridCol>
                <a:gridCol w="4948517">
                  <a:extLst>
                    <a:ext uri="{9D8B030D-6E8A-4147-A177-3AD203B41FA5}">
                      <a16:colId xmlns:a16="http://schemas.microsoft.com/office/drawing/2014/main" val="1403822090"/>
                    </a:ext>
                  </a:extLst>
                </a:gridCol>
              </a:tblGrid>
              <a:tr h="10603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İşle ilgili olmak şartıyla, ödenen zarar; ziyan ve tazminatlar. </a:t>
                      </a:r>
                    </a:p>
                    <a:p>
                      <a:endParaRPr lang="tr-TR" sz="1500" dirty="0"/>
                    </a:p>
                  </a:txBody>
                  <a:tcPr/>
                </a:tc>
                <a:tc>
                  <a:txBody>
                    <a:bodyPr/>
                    <a:lstStyle/>
                    <a:p>
                      <a:r>
                        <a:rPr lang="tr-TR" sz="1500" dirty="0">
                          <a:latin typeface="Times New Roman" panose="02020603050405020304" pitchFamily="18" charset="0"/>
                          <a:cs typeface="Times New Roman" panose="02020603050405020304" pitchFamily="18" charset="0"/>
                        </a:rPr>
                        <a:t>İşle ilgili seyahat ve ikamet giderleri</a:t>
                      </a:r>
                      <a:endParaRPr lang="tr-TR" sz="1500" dirty="0"/>
                    </a:p>
                  </a:txBody>
                  <a:tcPr/>
                </a:tc>
                <a:extLst>
                  <a:ext uri="{0D108BD9-81ED-4DB2-BD59-A6C34878D82A}">
                    <a16:rowId xmlns:a16="http://schemas.microsoft.com/office/drawing/2014/main" val="2711275135"/>
                  </a:ext>
                </a:extLst>
              </a:tr>
              <a:tr h="1178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 İlaç giderleri, sigorta primleri ve emekli aidat giderleri.</a:t>
                      </a:r>
                    </a:p>
                    <a:p>
                      <a:endParaRPr lang="tr-TR"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İşletme ile ilgili olmak şartıyla; bina, arazi, gider, belediye vergileri.</a:t>
                      </a:r>
                      <a:endParaRPr lang="tr-TR" sz="1500" dirty="0"/>
                    </a:p>
                  </a:txBody>
                  <a:tcPr/>
                </a:tc>
                <a:extLst>
                  <a:ext uri="{0D108BD9-81ED-4DB2-BD59-A6C34878D82A}">
                    <a16:rowId xmlns:a16="http://schemas.microsoft.com/office/drawing/2014/main" val="676119686"/>
                  </a:ext>
                </a:extLst>
              </a:tr>
              <a:tr h="1259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dirty="0">
                          <a:latin typeface="Times New Roman" panose="02020603050405020304" pitchFamily="18" charset="0"/>
                          <a:cs typeface="Times New Roman" panose="02020603050405020304" pitchFamily="18" charset="0"/>
                        </a:rPr>
                        <a:t>Genel giderler; Bunlar elektrik, su, haberleşme gibi giderleri içerir.</a:t>
                      </a:r>
                    </a:p>
                    <a:p>
                      <a:endParaRPr lang="tr-TR" sz="1500" dirty="0"/>
                    </a:p>
                  </a:txBody>
                  <a:tcPr/>
                </a:tc>
                <a:tc>
                  <a:txBody>
                    <a:bodyPr/>
                    <a:lstStyle/>
                    <a:p>
                      <a:pPr marL="0" indent="0" algn="just">
                        <a:buNone/>
                      </a:pPr>
                      <a:r>
                        <a:rPr lang="tr-TR" sz="1500" dirty="0">
                          <a:latin typeface="Times New Roman" panose="02020603050405020304" pitchFamily="18" charset="0"/>
                          <a:cs typeface="Times New Roman" panose="02020603050405020304" pitchFamily="18" charset="0"/>
                        </a:rPr>
                        <a:t>İşverenler tarafından ücretliler adına bireysel emeklilik sistemine ödenen katkı payları. </a:t>
                      </a:r>
                    </a:p>
                    <a:p>
                      <a:pPr marL="0" indent="0" algn="just">
                        <a:buNone/>
                      </a:pPr>
                      <a:endParaRPr lang="tr-TR" sz="1500" dirty="0">
                        <a:latin typeface="Times New Roman" panose="02020603050405020304" pitchFamily="18" charset="0"/>
                        <a:cs typeface="Times New Roman" panose="02020603050405020304" pitchFamily="18" charset="0"/>
                      </a:endParaRPr>
                    </a:p>
                    <a:p>
                      <a:endParaRPr lang="tr-TR" sz="1500" dirty="0"/>
                    </a:p>
                  </a:txBody>
                  <a:tcPr/>
                </a:tc>
                <a:extLst>
                  <a:ext uri="{0D108BD9-81ED-4DB2-BD59-A6C34878D82A}">
                    <a16:rowId xmlns:a16="http://schemas.microsoft.com/office/drawing/2014/main" val="2511166342"/>
                  </a:ext>
                </a:extLst>
              </a:tr>
            </a:tbl>
          </a:graphicData>
        </a:graphic>
      </p:graphicFrame>
    </p:spTree>
    <p:extLst>
      <p:ext uri="{BB962C8B-B14F-4D97-AF65-F5344CB8AC3E}">
        <p14:creationId xmlns:p14="http://schemas.microsoft.com/office/powerpoint/2010/main" val="1578524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D32A09-2F56-4DDB-9F5E-CDD3F203A8CD}"/>
              </a:ext>
            </a:extLst>
          </p:cNvPr>
          <p:cNvSpPr>
            <a:spLocks noGrp="1"/>
          </p:cNvSpPr>
          <p:nvPr>
            <p:ph idx="1"/>
          </p:nvPr>
        </p:nvSpPr>
        <p:spPr>
          <a:xfrm>
            <a:off x="762000" y="1269347"/>
            <a:ext cx="10591800" cy="1177551"/>
          </a:xfrm>
        </p:spPr>
        <p:txBody>
          <a:bodyPr>
            <a:noAutofit/>
          </a:bodyPr>
          <a:lstStyle/>
          <a:p>
            <a:pPr marL="0" indent="0" algn="just">
              <a:buNone/>
            </a:pPr>
            <a:r>
              <a:rPr lang="tr-TR" sz="2400" b="0" i="0" u="none" strike="noStrike" baseline="0" dirty="0">
                <a:latin typeface="Times New Roman" panose="02020603050405020304" pitchFamily="18" charset="0"/>
                <a:cs typeface="Times New Roman" panose="02020603050405020304" pitchFamily="18" charset="0"/>
              </a:rPr>
              <a:t>Son beş yıl içinde yaşanan gelişmeler ve yasal düzenlemeler sonucunda; Eczane işletmelerinin, geçmiş yıllara kıyasla kârlılık oranları düşmüştür. Bunun başlıca nedeni ilaç fiyatları için yeni kriterler belirlenmiş olmasıdır. Bu kriter ilaç fiyatları için AB ülkeleri arasında en düşük fiyatların esas alınmasıdır.</a:t>
            </a:r>
          </a:p>
        </p:txBody>
      </p:sp>
      <p:sp>
        <p:nvSpPr>
          <p:cNvPr id="4" name="Slayt Numarası Yer Tutucusu 3">
            <a:extLst>
              <a:ext uri="{FF2B5EF4-FFF2-40B4-BE49-F238E27FC236}">
                <a16:creationId xmlns:a16="http://schemas.microsoft.com/office/drawing/2014/main" id="{930FA650-847E-48FF-A2A0-E4481476E323}"/>
              </a:ext>
            </a:extLst>
          </p:cNvPr>
          <p:cNvSpPr>
            <a:spLocks noGrp="1"/>
          </p:cNvSpPr>
          <p:nvPr>
            <p:ph type="sldNum" sz="quarter" idx="12"/>
          </p:nvPr>
        </p:nvSpPr>
        <p:spPr/>
        <p:txBody>
          <a:bodyPr/>
          <a:lstStyle/>
          <a:p>
            <a:fld id="{ABA16F89-39BB-47C5-9B52-974604F84460}" type="slidenum">
              <a:rPr lang="tr-TR" smtClean="0"/>
              <a:t>17</a:t>
            </a:fld>
            <a:endParaRPr lang="tr-TR"/>
          </a:p>
        </p:txBody>
      </p:sp>
      <p:sp>
        <p:nvSpPr>
          <p:cNvPr id="7" name="Dikdörtgen: Köşeleri Yuvarlatılmış 6">
            <a:extLst>
              <a:ext uri="{FF2B5EF4-FFF2-40B4-BE49-F238E27FC236}">
                <a16:creationId xmlns:a16="http://schemas.microsoft.com/office/drawing/2014/main" id="{A1F7133C-9C1F-4C82-A460-0775DEB7B1FD}"/>
              </a:ext>
            </a:extLst>
          </p:cNvPr>
          <p:cNvSpPr/>
          <p:nvPr/>
        </p:nvSpPr>
        <p:spPr>
          <a:xfrm>
            <a:off x="609600" y="753035"/>
            <a:ext cx="10972800" cy="2429435"/>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tr-TR"/>
          </a:p>
        </p:txBody>
      </p:sp>
      <p:pic>
        <p:nvPicPr>
          <p:cNvPr id="1026" name="Picture 2">
            <a:extLst>
              <a:ext uri="{FF2B5EF4-FFF2-40B4-BE49-F238E27FC236}">
                <a16:creationId xmlns:a16="http://schemas.microsoft.com/office/drawing/2014/main" id="{869E00E0-7701-43CC-BB87-D64EE5D04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3" y="3258810"/>
            <a:ext cx="3442447" cy="34424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Nesne 7">
            <a:extLst>
              <a:ext uri="{FF2B5EF4-FFF2-40B4-BE49-F238E27FC236}">
                <a16:creationId xmlns:a16="http://schemas.microsoft.com/office/drawing/2014/main" id="{1529F12E-75D7-4B21-B59A-4AFF62AA26A6}"/>
              </a:ext>
            </a:extLst>
          </p:cNvPr>
          <p:cNvGraphicFramePr>
            <a:graphicFrameLocks noChangeAspect="1"/>
          </p:cNvGraphicFramePr>
          <p:nvPr>
            <p:extLst>
              <p:ext uri="{D42A27DB-BD31-4B8C-83A1-F6EECF244321}">
                <p14:modId xmlns:p14="http://schemas.microsoft.com/office/powerpoint/2010/main" val="519899344"/>
              </p:ext>
            </p:extLst>
          </p:nvPr>
        </p:nvGraphicFramePr>
        <p:xfrm>
          <a:off x="3967952" y="3603719"/>
          <a:ext cx="7874425" cy="2752631"/>
        </p:xfrm>
        <a:graphic>
          <a:graphicData uri="http://schemas.openxmlformats.org/presentationml/2006/ole">
            <mc:AlternateContent xmlns:mc="http://schemas.openxmlformats.org/markup-compatibility/2006">
              <mc:Choice xmlns:v="urn:schemas-microsoft-com:vml" Requires="v">
                <p:oleObj spid="_x0000_s1064" name="Bit Eşlem Resmi" r:id="rId4" imgW="10789920" imgH="3772080" progId="Paint.Picture">
                  <p:embed/>
                </p:oleObj>
              </mc:Choice>
              <mc:Fallback>
                <p:oleObj name="Bit Eşlem Resmi" r:id="rId4" imgW="10789920" imgH="3772080" progId="Paint.Picture">
                  <p:embed/>
                  <p:pic>
                    <p:nvPicPr>
                      <p:cNvPr id="0" name=""/>
                      <p:cNvPicPr/>
                      <p:nvPr/>
                    </p:nvPicPr>
                    <p:blipFill>
                      <a:blip r:embed="rId5"/>
                      <a:stretch>
                        <a:fillRect/>
                      </a:stretch>
                    </p:blipFill>
                    <p:spPr>
                      <a:xfrm>
                        <a:off x="3967952" y="3603719"/>
                        <a:ext cx="7874425" cy="2752631"/>
                      </a:xfrm>
                      <a:prstGeom prst="rect">
                        <a:avLst/>
                      </a:prstGeom>
                    </p:spPr>
                  </p:pic>
                </p:oleObj>
              </mc:Fallback>
            </mc:AlternateContent>
          </a:graphicData>
        </a:graphic>
      </p:graphicFrame>
    </p:spTree>
    <p:extLst>
      <p:ext uri="{BB962C8B-B14F-4D97-AF65-F5344CB8AC3E}">
        <p14:creationId xmlns:p14="http://schemas.microsoft.com/office/powerpoint/2010/main" val="364219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6B1CE236-1480-4A3E-BD00-1F7A0065BD06}"/>
              </a:ext>
            </a:extLst>
          </p:cNvPr>
          <p:cNvSpPr>
            <a:spLocks noGrp="1"/>
          </p:cNvSpPr>
          <p:nvPr>
            <p:ph type="sldNum" sz="quarter" idx="12"/>
          </p:nvPr>
        </p:nvSpPr>
        <p:spPr/>
        <p:txBody>
          <a:bodyPr/>
          <a:lstStyle/>
          <a:p>
            <a:fld id="{ABA16F89-39BB-47C5-9B52-974604F84460}" type="slidenum">
              <a:rPr lang="tr-TR" smtClean="0"/>
              <a:t>18</a:t>
            </a:fld>
            <a:endParaRPr lang="tr-TR"/>
          </a:p>
        </p:txBody>
      </p:sp>
      <p:graphicFrame>
        <p:nvGraphicFramePr>
          <p:cNvPr id="6" name="Nesne 5">
            <a:extLst>
              <a:ext uri="{FF2B5EF4-FFF2-40B4-BE49-F238E27FC236}">
                <a16:creationId xmlns:a16="http://schemas.microsoft.com/office/drawing/2014/main" id="{BB7C1E21-7088-4B0A-B2DE-F0CCC7650128}"/>
              </a:ext>
            </a:extLst>
          </p:cNvPr>
          <p:cNvGraphicFramePr>
            <a:graphicFrameLocks noChangeAspect="1"/>
          </p:cNvGraphicFramePr>
          <p:nvPr>
            <p:extLst>
              <p:ext uri="{D42A27DB-BD31-4B8C-83A1-F6EECF244321}">
                <p14:modId xmlns:p14="http://schemas.microsoft.com/office/powerpoint/2010/main" val="2790243829"/>
              </p:ext>
            </p:extLst>
          </p:nvPr>
        </p:nvGraphicFramePr>
        <p:xfrm>
          <a:off x="64963" y="2730102"/>
          <a:ext cx="5526087" cy="2887663"/>
        </p:xfrm>
        <a:graphic>
          <a:graphicData uri="http://schemas.openxmlformats.org/presentationml/2006/ole">
            <mc:AlternateContent xmlns:mc="http://schemas.openxmlformats.org/markup-compatibility/2006">
              <mc:Choice xmlns:v="urn:schemas-microsoft-com:vml" Requires="v">
                <p:oleObj spid="_x0000_s2194" name="Bit Eşlem Resmi" r:id="rId3" imgW="6111360" imgH="2887920" progId="Paint.Picture">
                  <p:embed/>
                </p:oleObj>
              </mc:Choice>
              <mc:Fallback>
                <p:oleObj name="Bit Eşlem Resmi" r:id="rId3" imgW="6111360" imgH="2887920" progId="Paint.Picture">
                  <p:embed/>
                  <p:pic>
                    <p:nvPicPr>
                      <p:cNvPr id="0" name=""/>
                      <p:cNvPicPr/>
                      <p:nvPr/>
                    </p:nvPicPr>
                    <p:blipFill>
                      <a:blip r:embed="rId4"/>
                      <a:stretch>
                        <a:fillRect/>
                      </a:stretch>
                    </p:blipFill>
                    <p:spPr>
                      <a:xfrm>
                        <a:off x="64963" y="2730102"/>
                        <a:ext cx="5526087" cy="2887663"/>
                      </a:xfrm>
                      <a:prstGeom prst="rect">
                        <a:avLst/>
                      </a:prstGeom>
                    </p:spPr>
                  </p:pic>
                </p:oleObj>
              </mc:Fallback>
            </mc:AlternateContent>
          </a:graphicData>
        </a:graphic>
      </p:graphicFrame>
      <p:graphicFrame>
        <p:nvGraphicFramePr>
          <p:cNvPr id="10" name="Nesne 9">
            <a:extLst>
              <a:ext uri="{FF2B5EF4-FFF2-40B4-BE49-F238E27FC236}">
                <a16:creationId xmlns:a16="http://schemas.microsoft.com/office/drawing/2014/main" id="{32242285-6EC2-4223-A48F-FCCE86525AEC}"/>
              </a:ext>
            </a:extLst>
          </p:cNvPr>
          <p:cNvGraphicFramePr>
            <a:graphicFrameLocks noChangeAspect="1"/>
          </p:cNvGraphicFramePr>
          <p:nvPr>
            <p:extLst>
              <p:ext uri="{D42A27DB-BD31-4B8C-83A1-F6EECF244321}">
                <p14:modId xmlns:p14="http://schemas.microsoft.com/office/powerpoint/2010/main" val="2641064405"/>
              </p:ext>
            </p:extLst>
          </p:nvPr>
        </p:nvGraphicFramePr>
        <p:xfrm>
          <a:off x="181349" y="452252"/>
          <a:ext cx="6735763" cy="1790700"/>
        </p:xfrm>
        <a:graphic>
          <a:graphicData uri="http://schemas.openxmlformats.org/presentationml/2006/ole">
            <mc:AlternateContent xmlns:mc="http://schemas.openxmlformats.org/markup-compatibility/2006">
              <mc:Choice xmlns:v="urn:schemas-microsoft-com:vml" Requires="v">
                <p:oleObj spid="_x0000_s2195" name="Bit Eşlem Resmi" r:id="rId5" imgW="6735960" imgH="1790640" progId="Paint.Picture">
                  <p:embed/>
                </p:oleObj>
              </mc:Choice>
              <mc:Fallback>
                <p:oleObj name="Bit Eşlem Resmi" r:id="rId5" imgW="6735960" imgH="1790640" progId="Paint.Picture">
                  <p:embed/>
                  <p:pic>
                    <p:nvPicPr>
                      <p:cNvPr id="0" name=""/>
                      <p:cNvPicPr/>
                      <p:nvPr/>
                    </p:nvPicPr>
                    <p:blipFill>
                      <a:blip r:embed="rId6"/>
                      <a:stretch>
                        <a:fillRect/>
                      </a:stretch>
                    </p:blipFill>
                    <p:spPr>
                      <a:xfrm>
                        <a:off x="181349" y="452252"/>
                        <a:ext cx="6735763" cy="1790700"/>
                      </a:xfrm>
                      <a:prstGeom prst="rect">
                        <a:avLst/>
                      </a:prstGeom>
                    </p:spPr>
                  </p:pic>
                </p:oleObj>
              </mc:Fallback>
            </mc:AlternateContent>
          </a:graphicData>
        </a:graphic>
      </p:graphicFrame>
      <p:graphicFrame>
        <p:nvGraphicFramePr>
          <p:cNvPr id="14" name="Nesne 13">
            <a:extLst>
              <a:ext uri="{FF2B5EF4-FFF2-40B4-BE49-F238E27FC236}">
                <a16:creationId xmlns:a16="http://schemas.microsoft.com/office/drawing/2014/main" id="{E9D74DC9-6F00-42D8-9D58-A0B193D0C58E}"/>
              </a:ext>
            </a:extLst>
          </p:cNvPr>
          <p:cNvGraphicFramePr>
            <a:graphicFrameLocks noChangeAspect="1"/>
          </p:cNvGraphicFramePr>
          <p:nvPr>
            <p:extLst>
              <p:ext uri="{D42A27DB-BD31-4B8C-83A1-F6EECF244321}">
                <p14:modId xmlns:p14="http://schemas.microsoft.com/office/powerpoint/2010/main" val="1867319659"/>
              </p:ext>
            </p:extLst>
          </p:nvPr>
        </p:nvGraphicFramePr>
        <p:xfrm>
          <a:off x="5773901" y="3473322"/>
          <a:ext cx="6188075" cy="1401224"/>
        </p:xfrm>
        <a:graphic>
          <a:graphicData uri="http://schemas.openxmlformats.org/presentationml/2006/ole">
            <mc:AlternateContent xmlns:mc="http://schemas.openxmlformats.org/markup-compatibility/2006">
              <mc:Choice xmlns:v="urn:schemas-microsoft-com:vml" Requires="v">
                <p:oleObj spid="_x0000_s2196" name="Bit Eşlem Resmi" r:id="rId7" imgW="6187320" imgH="1036440" progId="Paint.Picture">
                  <p:embed/>
                </p:oleObj>
              </mc:Choice>
              <mc:Fallback>
                <p:oleObj name="Bit Eşlem Resmi" r:id="rId7" imgW="6187320" imgH="1036440" progId="Paint.Picture">
                  <p:embed/>
                  <p:pic>
                    <p:nvPicPr>
                      <p:cNvPr id="0" name=""/>
                      <p:cNvPicPr/>
                      <p:nvPr/>
                    </p:nvPicPr>
                    <p:blipFill>
                      <a:blip r:embed="rId8"/>
                      <a:stretch>
                        <a:fillRect/>
                      </a:stretch>
                    </p:blipFill>
                    <p:spPr>
                      <a:xfrm>
                        <a:off x="5773901" y="3473322"/>
                        <a:ext cx="6188075" cy="1401224"/>
                      </a:xfrm>
                      <a:prstGeom prst="rect">
                        <a:avLst/>
                      </a:prstGeom>
                    </p:spPr>
                  </p:pic>
                </p:oleObj>
              </mc:Fallback>
            </mc:AlternateContent>
          </a:graphicData>
        </a:graphic>
      </p:graphicFrame>
      <p:graphicFrame>
        <p:nvGraphicFramePr>
          <p:cNvPr id="2" name="Nesne 1">
            <a:extLst>
              <a:ext uri="{FF2B5EF4-FFF2-40B4-BE49-F238E27FC236}">
                <a16:creationId xmlns:a16="http://schemas.microsoft.com/office/drawing/2014/main" id="{D705A8ED-62DF-452C-9531-C1B8EE385F28}"/>
              </a:ext>
            </a:extLst>
          </p:cNvPr>
          <p:cNvGraphicFramePr>
            <a:graphicFrameLocks noChangeAspect="1"/>
          </p:cNvGraphicFramePr>
          <p:nvPr>
            <p:extLst>
              <p:ext uri="{D42A27DB-BD31-4B8C-83A1-F6EECF244321}">
                <p14:modId xmlns:p14="http://schemas.microsoft.com/office/powerpoint/2010/main" val="757493275"/>
              </p:ext>
            </p:extLst>
          </p:nvPr>
        </p:nvGraphicFramePr>
        <p:xfrm>
          <a:off x="5474664" y="2173415"/>
          <a:ext cx="6283667" cy="815381"/>
        </p:xfrm>
        <a:graphic>
          <a:graphicData uri="http://schemas.openxmlformats.org/presentationml/2006/ole">
            <mc:AlternateContent xmlns:mc="http://schemas.openxmlformats.org/markup-compatibility/2006">
              <mc:Choice xmlns:v="urn:schemas-microsoft-com:vml" Requires="v">
                <p:oleObj spid="_x0000_s2197" name="Bit Eşlem Resmi" r:id="rId9" imgW="9334440" imgH="1211760" progId="Paint.Picture">
                  <p:embed/>
                </p:oleObj>
              </mc:Choice>
              <mc:Fallback>
                <p:oleObj name="Bit Eşlem Resmi" r:id="rId9" imgW="9334440" imgH="1211760" progId="Paint.Picture">
                  <p:embed/>
                  <p:pic>
                    <p:nvPicPr>
                      <p:cNvPr id="0" name=""/>
                      <p:cNvPicPr/>
                      <p:nvPr/>
                    </p:nvPicPr>
                    <p:blipFill>
                      <a:blip r:embed="rId10"/>
                      <a:stretch>
                        <a:fillRect/>
                      </a:stretch>
                    </p:blipFill>
                    <p:spPr>
                      <a:xfrm>
                        <a:off x="5474664" y="2173415"/>
                        <a:ext cx="6283667" cy="815381"/>
                      </a:xfrm>
                      <a:prstGeom prst="rect">
                        <a:avLst/>
                      </a:prstGeom>
                    </p:spPr>
                  </p:pic>
                </p:oleObj>
              </mc:Fallback>
            </mc:AlternateContent>
          </a:graphicData>
        </a:graphic>
      </p:graphicFrame>
    </p:spTree>
    <p:extLst>
      <p:ext uri="{BB962C8B-B14F-4D97-AF65-F5344CB8AC3E}">
        <p14:creationId xmlns:p14="http://schemas.microsoft.com/office/powerpoint/2010/main" val="1637499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23170A9-A0BE-4E6F-B24C-B15E5B77ACAD}"/>
              </a:ext>
            </a:extLst>
          </p:cNvPr>
          <p:cNvSpPr>
            <a:spLocks noGrp="1"/>
          </p:cNvSpPr>
          <p:nvPr>
            <p:ph idx="1"/>
          </p:nvPr>
        </p:nvSpPr>
        <p:spPr>
          <a:xfrm>
            <a:off x="712694" y="1072590"/>
            <a:ext cx="10515600" cy="4351338"/>
          </a:xfrm>
        </p:spPr>
        <p:txBody>
          <a:bodyPr>
            <a:normAutofit/>
          </a:bodyPr>
          <a:lstStyle/>
          <a:p>
            <a:pPr marL="0" indent="0">
              <a:buNone/>
            </a:pPr>
            <a:r>
              <a:rPr lang="tr-TR" sz="3500" dirty="0">
                <a:latin typeface="Times New Roman" panose="02020603050405020304" pitchFamily="18" charset="0"/>
                <a:ea typeface="Tahoma" panose="020B0604030504040204" pitchFamily="34" charset="0"/>
                <a:cs typeface="Times New Roman" panose="02020603050405020304" pitchFamily="18" charset="0"/>
              </a:rPr>
              <a:t>KAYNAKÇA</a:t>
            </a:r>
          </a:p>
          <a:p>
            <a:r>
              <a:rPr lang="tr-TR" sz="1800" b="0" i="0" dirty="0">
                <a:solidFill>
                  <a:srgbClr val="222222"/>
                </a:solidFill>
                <a:effectLst/>
                <a:latin typeface="Times New Roman" panose="02020603050405020304" pitchFamily="18" charset="0"/>
                <a:cs typeface="Times New Roman" panose="02020603050405020304" pitchFamily="18" charset="0"/>
              </a:rPr>
              <a:t>ÇAKIL, Adem Utku. "ECZANE İŞLETMELERİNDE MUHASEBE VE VERGİ UYGULAMALARI.«</a:t>
            </a:r>
          </a:p>
          <a:p>
            <a:r>
              <a:rPr lang="tr-TR" sz="1800" b="0" i="0" dirty="0">
                <a:solidFill>
                  <a:srgbClr val="222222"/>
                </a:solidFill>
                <a:effectLst/>
                <a:latin typeface="Times New Roman" panose="02020603050405020304" pitchFamily="18" charset="0"/>
                <a:cs typeface="Times New Roman" panose="02020603050405020304" pitchFamily="18" charset="0"/>
              </a:rPr>
              <a:t>ERDEM, Gökçe, Gülbin ÖZÇELİKAY, </a:t>
            </a:r>
            <a:r>
              <a:rPr lang="tr-TR" sz="1800" b="0" i="0" dirty="0" err="1">
                <a:solidFill>
                  <a:srgbClr val="222222"/>
                </a:solidFill>
                <a:effectLst/>
                <a:latin typeface="Times New Roman" panose="02020603050405020304" pitchFamily="18" charset="0"/>
                <a:cs typeface="Times New Roman" panose="02020603050405020304" pitchFamily="18" charset="0"/>
              </a:rPr>
              <a:t>and</a:t>
            </a:r>
            <a:r>
              <a:rPr lang="tr-TR" sz="1800" b="0" i="0" dirty="0">
                <a:solidFill>
                  <a:srgbClr val="222222"/>
                </a:solidFill>
                <a:effectLst/>
                <a:latin typeface="Times New Roman" panose="02020603050405020304" pitchFamily="18" charset="0"/>
                <a:cs typeface="Times New Roman" panose="02020603050405020304" pitchFamily="18" charset="0"/>
              </a:rPr>
              <a:t> Muammer ÇALIKUŞU. "Eczanelerde Vergilendirme Uygulamaları ve Kârlılık Değerlendirilmesi." </a:t>
            </a:r>
            <a:r>
              <a:rPr lang="tr-TR" sz="1800" b="0" i="1" dirty="0">
                <a:solidFill>
                  <a:srgbClr val="222222"/>
                </a:solidFill>
                <a:effectLst/>
                <a:latin typeface="Times New Roman" panose="02020603050405020304" pitchFamily="18" charset="0"/>
                <a:cs typeface="Times New Roman" panose="02020603050405020304" pitchFamily="18" charset="0"/>
              </a:rPr>
              <a:t>Literatür Eczacılık Bilimleri Dergisi</a:t>
            </a:r>
            <a:r>
              <a:rPr lang="tr-TR" sz="1800" b="0" i="0" dirty="0">
                <a:solidFill>
                  <a:srgbClr val="222222"/>
                </a:solidFill>
                <a:effectLst/>
                <a:latin typeface="Times New Roman" panose="02020603050405020304" pitchFamily="18" charset="0"/>
                <a:cs typeface="Times New Roman" panose="02020603050405020304" pitchFamily="18" charset="0"/>
              </a:rPr>
              <a:t> 8.3 (2019): 185-195.</a:t>
            </a:r>
          </a:p>
          <a:p>
            <a:r>
              <a:rPr lang="tr-TR" sz="1800" b="0" i="0" dirty="0">
                <a:solidFill>
                  <a:srgbClr val="222222"/>
                </a:solidFill>
                <a:effectLst/>
                <a:latin typeface="Times New Roman" panose="02020603050405020304" pitchFamily="18" charset="0"/>
                <a:cs typeface="Times New Roman" panose="02020603050405020304" pitchFamily="18" charset="0"/>
              </a:rPr>
              <a:t>Eczacılar ve Eczaneler Hakkındaki Kanun-6197</a:t>
            </a:r>
            <a:endParaRPr lang="tr-TR" sz="1800" b="0" i="0" dirty="0">
              <a:effectLst/>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https://www.samsuneczaciodasi.org.tr</a:t>
            </a:r>
          </a:p>
          <a:p>
            <a:r>
              <a:rPr lang="tr-TR" sz="1800" b="0" i="0" dirty="0">
                <a:effectLst/>
                <a:latin typeface="Times New Roman" panose="02020603050405020304" pitchFamily="18" charset="0"/>
                <a:cs typeface="Times New Roman" panose="02020603050405020304" pitchFamily="18" charset="0"/>
              </a:rPr>
              <a:t>Titck.gov.tr</a:t>
            </a:r>
          </a:p>
          <a:p>
            <a:endParaRPr lang="tr-TR" sz="1800" b="0" i="0" dirty="0">
              <a:effectLst/>
              <a:latin typeface="Times New Roman" panose="02020603050405020304" pitchFamily="18" charset="0"/>
              <a:cs typeface="Times New Roman" panose="02020603050405020304" pitchFamily="18" charset="0"/>
            </a:endParaRPr>
          </a:p>
          <a:p>
            <a:endParaRPr lang="tr-TR" sz="18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1C07F81D-0491-4E08-B428-25B528D8C81A}"/>
              </a:ext>
            </a:extLst>
          </p:cNvPr>
          <p:cNvSpPr>
            <a:spLocks noGrp="1"/>
          </p:cNvSpPr>
          <p:nvPr>
            <p:ph type="sldNum" sz="quarter" idx="12"/>
          </p:nvPr>
        </p:nvSpPr>
        <p:spPr/>
        <p:txBody>
          <a:bodyPr/>
          <a:lstStyle/>
          <a:p>
            <a:fld id="{ABA16F89-39BB-47C5-9B52-974604F84460}" type="slidenum">
              <a:rPr lang="tr-TR" smtClean="0"/>
              <a:t>19</a:t>
            </a:fld>
            <a:endParaRPr lang="tr-TR"/>
          </a:p>
        </p:txBody>
      </p:sp>
    </p:spTree>
    <p:extLst>
      <p:ext uri="{BB962C8B-B14F-4D97-AF65-F5344CB8AC3E}">
        <p14:creationId xmlns:p14="http://schemas.microsoft.com/office/powerpoint/2010/main" val="330328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AEC7A6-EEC9-4006-8C8D-39A8CAA9B7A6}"/>
              </a:ext>
            </a:extLst>
          </p:cNvPr>
          <p:cNvSpPr>
            <a:spLocks noGrp="1"/>
          </p:cNvSpPr>
          <p:nvPr>
            <p:ph idx="1"/>
          </p:nvPr>
        </p:nvSpPr>
        <p:spPr>
          <a:xfrm>
            <a:off x="971313" y="1150513"/>
            <a:ext cx="4903015" cy="4556974"/>
          </a:xfrm>
        </p:spPr>
        <p:txBody>
          <a:bodyPr>
            <a:normAutofit fontScale="92500" lnSpcReduction="20000"/>
          </a:bodyPr>
          <a:lstStyle/>
          <a:p>
            <a:pPr marL="0" indent="0" algn="just">
              <a:buNone/>
            </a:pPr>
            <a:r>
              <a:rPr lang="tr-TR" sz="2500" dirty="0">
                <a:latin typeface="Times New Roman" panose="02020603050405020304" pitchFamily="18" charset="0"/>
                <a:cs typeface="Times New Roman" panose="02020603050405020304" pitchFamily="18" charset="0"/>
              </a:rPr>
              <a:t>Türkiye Cumhuriyeti hudutları içinde eczacılık yapabilmek için aşağıdaki vasıfları haiz olmak şarttır: </a:t>
            </a:r>
          </a:p>
          <a:p>
            <a:pPr algn="just"/>
            <a:r>
              <a:rPr lang="tr-TR" sz="2500" dirty="0">
                <a:latin typeface="Times New Roman" panose="02020603050405020304" pitchFamily="18" charset="0"/>
                <a:cs typeface="Times New Roman" panose="02020603050405020304" pitchFamily="18" charset="0"/>
              </a:rPr>
              <a:t>A) Türk vatandaşı olmak; </a:t>
            </a:r>
          </a:p>
          <a:p>
            <a:pPr algn="just"/>
            <a:r>
              <a:rPr lang="tr-TR" sz="2500" dirty="0">
                <a:latin typeface="Times New Roman" panose="02020603050405020304" pitchFamily="18" charset="0"/>
                <a:cs typeface="Times New Roman" panose="02020603050405020304" pitchFamily="18" charset="0"/>
              </a:rPr>
              <a:t>B) Türkiye Eczacı Mektep veya fakültelerinden diplomalı olmak veya yabancı memleketlerdeki eczacılık fakültelerinden diplomalı olup da 3 üncü madde gereğince ilmi hüviyetini ispat etmiş veya imtihanı kazanmış olmak; </a:t>
            </a:r>
          </a:p>
          <a:p>
            <a:pPr algn="just"/>
            <a:r>
              <a:rPr lang="tr-TR" sz="2500" dirty="0">
                <a:latin typeface="Times New Roman" panose="02020603050405020304" pitchFamily="18" charset="0"/>
                <a:cs typeface="Times New Roman" panose="02020603050405020304" pitchFamily="18" charset="0"/>
              </a:rPr>
              <a:t>C) Diplomaları Sağlık ve Sosyal Yardım Vekaletince tescil edilmiş olmak</a:t>
            </a:r>
            <a:r>
              <a:rPr lang="tr-TR" sz="2500" dirty="0" smtClean="0">
                <a:latin typeface="Times New Roman" panose="02020603050405020304" pitchFamily="18" charset="0"/>
                <a:cs typeface="Times New Roman" panose="02020603050405020304" pitchFamily="18" charset="0"/>
              </a:rPr>
              <a:t>.</a:t>
            </a:r>
          </a:p>
          <a:p>
            <a:pPr algn="just"/>
            <a:r>
              <a:rPr lang="tr-TR" sz="2500" dirty="0" smtClean="0">
                <a:latin typeface="Times New Roman" panose="02020603050405020304" pitchFamily="18" charset="0"/>
                <a:cs typeface="Times New Roman" panose="02020603050405020304" pitchFamily="18" charset="0"/>
              </a:rPr>
              <a:t>D) Eczacılık yapmaya mani </a:t>
            </a:r>
            <a:r>
              <a:rPr lang="tr-TR" sz="2500" dirty="0" err="1" smtClean="0">
                <a:latin typeface="Times New Roman" panose="02020603050405020304" pitchFamily="18" charset="0"/>
                <a:cs typeface="Times New Roman" panose="02020603050405020304" pitchFamily="18" charset="0"/>
              </a:rPr>
              <a:t>haliin</a:t>
            </a:r>
            <a:r>
              <a:rPr lang="tr-TR" sz="2500" dirty="0" smtClean="0">
                <a:latin typeface="Times New Roman" panose="02020603050405020304" pitchFamily="18" charset="0"/>
                <a:cs typeface="Times New Roman" panose="02020603050405020304" pitchFamily="18" charset="0"/>
              </a:rPr>
              <a:t> olmaması.</a:t>
            </a:r>
            <a:endParaRPr lang="tr-TR" sz="2500" dirty="0">
              <a:latin typeface="Times New Roman" panose="02020603050405020304" pitchFamily="18" charset="0"/>
              <a:cs typeface="Times New Roman" panose="02020603050405020304" pitchFamily="18" charset="0"/>
            </a:endParaRPr>
          </a:p>
        </p:txBody>
      </p:sp>
      <p:sp>
        <p:nvSpPr>
          <p:cNvPr id="4" name="Slayt Numarası Yer Tutucusu 3">
            <a:extLst>
              <a:ext uri="{FF2B5EF4-FFF2-40B4-BE49-F238E27FC236}">
                <a16:creationId xmlns:a16="http://schemas.microsoft.com/office/drawing/2014/main" id="{0488AB82-95AD-479D-AF06-E0175CDE0B16}"/>
              </a:ext>
            </a:extLst>
          </p:cNvPr>
          <p:cNvSpPr>
            <a:spLocks noGrp="1"/>
          </p:cNvSpPr>
          <p:nvPr>
            <p:ph type="sldNum" sz="quarter" idx="12"/>
          </p:nvPr>
        </p:nvSpPr>
        <p:spPr/>
        <p:txBody>
          <a:bodyPr/>
          <a:lstStyle/>
          <a:p>
            <a:fld id="{ABA16F89-39BB-47C5-9B52-974604F84460}" type="slidenum">
              <a:rPr lang="tr-TR" smtClean="0"/>
              <a:t>2</a:t>
            </a:fld>
            <a:endParaRPr lang="tr-TR"/>
          </a:p>
        </p:txBody>
      </p:sp>
      <p:pic>
        <p:nvPicPr>
          <p:cNvPr id="4098" name="Picture 2" descr="Modern Iç Eczane Vektör Illustration Çok Kadın Eczacı Ile Güzel Kadın  Eczane Hap Şişeler Vitaminler Ve Tablet Raflarda Kapsüller Düz Çizgi Film  Tarzı Tıbbi Kavram Stok Vektör Sanatı &amp;amp; ABD&amp;#39;nin Daha Fazla">
            <a:extLst>
              <a:ext uri="{FF2B5EF4-FFF2-40B4-BE49-F238E27FC236}">
                <a16:creationId xmlns:a16="http://schemas.microsoft.com/office/drawing/2014/main" id="{75439E6E-6F7B-449E-A129-4333F978C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448" y="1365346"/>
            <a:ext cx="3510720" cy="3861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0638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012EEB-141D-4AE5-8409-A6E094C58ECA}"/>
              </a:ext>
            </a:extLst>
          </p:cNvPr>
          <p:cNvSpPr>
            <a:spLocks noGrp="1"/>
          </p:cNvSpPr>
          <p:nvPr>
            <p:ph idx="1"/>
          </p:nvPr>
        </p:nvSpPr>
        <p:spPr>
          <a:xfrm>
            <a:off x="506506" y="888206"/>
            <a:ext cx="11022105" cy="5468144"/>
          </a:xfrm>
        </p:spPr>
        <p:txBody>
          <a:bodyPr>
            <a:normAutofit/>
          </a:bodyPr>
          <a:lstStyle/>
          <a:p>
            <a:pPr marL="0" indent="0" algn="just">
              <a:buNone/>
            </a:pPr>
            <a:r>
              <a:rPr lang="tr-TR" sz="2400" dirty="0">
                <a:latin typeface="Times New Roman" panose="02020603050405020304" pitchFamily="18" charset="0"/>
                <a:cs typeface="Times New Roman" panose="02020603050405020304" pitchFamily="18" charset="0"/>
              </a:rPr>
              <a:t>Serbest eczaneler, eczacılık yapma hakkına sahip bir eczacının mesul müdürlüğünde yönetmelikte belirlenen belgelerle il sağlık müdürlüğünce düzenlenmiş ve valilikçe onaylanmış bir ruhsatname ile açılır. Eczane açmak isteyen eczacılar, bulunduğu ilin sağlık müdürlüğüne dilekçe ile başvurur. Eczane açmak isteyenlerin belgelerinin tam olması hâlinde ruhsatname düzenlenir. Düzenlenen ruhsatnameler Sağlık Bakanlığına, Türkiye İlaç ve Tıbbî Cihaz Kurumuna ve Türk Eczacıları Birliğine bildirilir. </a:t>
            </a:r>
          </a:p>
        </p:txBody>
      </p:sp>
      <p:sp>
        <p:nvSpPr>
          <p:cNvPr id="4" name="Slayt Numarası Yer Tutucusu 3">
            <a:extLst>
              <a:ext uri="{FF2B5EF4-FFF2-40B4-BE49-F238E27FC236}">
                <a16:creationId xmlns:a16="http://schemas.microsoft.com/office/drawing/2014/main" id="{9F637495-73D4-42F4-8FC4-9AE47F80A985}"/>
              </a:ext>
            </a:extLst>
          </p:cNvPr>
          <p:cNvSpPr>
            <a:spLocks noGrp="1"/>
          </p:cNvSpPr>
          <p:nvPr>
            <p:ph type="sldNum" sz="quarter" idx="12"/>
          </p:nvPr>
        </p:nvSpPr>
        <p:spPr/>
        <p:txBody>
          <a:bodyPr/>
          <a:lstStyle/>
          <a:p>
            <a:fld id="{ABA16F89-39BB-47C5-9B52-974604F84460}" type="slidenum">
              <a:rPr lang="tr-TR" smtClean="0"/>
              <a:t>3</a:t>
            </a:fld>
            <a:endParaRPr lang="tr-TR"/>
          </a:p>
        </p:txBody>
      </p:sp>
      <p:pic>
        <p:nvPicPr>
          <p:cNvPr id="5" name="Picture 4" descr="Karikatür Eczane Bina Dış Beyaz Arka Plan Üzerinde Izole Stok Vektör Sanatı  &amp;amp; Eczane&amp;#39;nin Daha Fazla Görseli - iStock">
            <a:extLst>
              <a:ext uri="{FF2B5EF4-FFF2-40B4-BE49-F238E27FC236}">
                <a16:creationId xmlns:a16="http://schemas.microsoft.com/office/drawing/2014/main" id="{1168C68B-4F66-419E-96C1-0CF28512A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295" y="3068357"/>
            <a:ext cx="5764305" cy="329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3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C18077F-7949-4D93-BE83-F1413E2373E0}"/>
              </a:ext>
            </a:extLst>
          </p:cNvPr>
          <p:cNvSpPr>
            <a:spLocks noGrp="1"/>
          </p:cNvSpPr>
          <p:nvPr>
            <p:ph idx="1"/>
          </p:nvPr>
        </p:nvSpPr>
        <p:spPr>
          <a:xfrm>
            <a:off x="534481" y="1153271"/>
            <a:ext cx="5777753" cy="4763434"/>
          </a:xfrm>
        </p:spPr>
        <p:txBody>
          <a:bodyPr>
            <a:noAutofit/>
          </a:bodyPr>
          <a:lstStyle/>
          <a:p>
            <a:pPr algn="just">
              <a:buFont typeface="Wingdings" panose="05000000000000000000" pitchFamily="2" charset="2"/>
              <a:buChar char="Ø"/>
            </a:pPr>
            <a:r>
              <a:rPr lang="tr-TR" sz="2300" dirty="0">
                <a:latin typeface="Times New Roman" panose="02020603050405020304" pitchFamily="18" charset="0"/>
                <a:cs typeface="Times New Roman" panose="02020603050405020304" pitchFamily="18" charset="0"/>
              </a:rPr>
              <a:t>Serbest eczane sayıları, ilçe sınırları içindeki nüfusa göre </a:t>
            </a:r>
            <a:r>
              <a:rPr lang="tr-TR" sz="2300" b="1" dirty="0">
                <a:latin typeface="Times New Roman" panose="02020603050405020304" pitchFamily="18" charset="0"/>
                <a:cs typeface="Times New Roman" panose="02020603050405020304" pitchFamily="18" charset="0"/>
              </a:rPr>
              <a:t>en az üç bin beş yüz kişiye </a:t>
            </a:r>
            <a:r>
              <a:rPr lang="tr-TR" sz="2300" dirty="0">
                <a:latin typeface="Times New Roman" panose="02020603050405020304" pitchFamily="18" charset="0"/>
                <a:cs typeface="Times New Roman" panose="02020603050405020304" pitchFamily="18" charset="0"/>
              </a:rPr>
              <a:t>bir eczane olacak şekilde düzenlenir. </a:t>
            </a:r>
          </a:p>
          <a:p>
            <a:pPr algn="just">
              <a:buFont typeface="Wingdings" panose="05000000000000000000" pitchFamily="2" charset="2"/>
              <a:buChar char="Ø"/>
            </a:pPr>
            <a:r>
              <a:rPr lang="tr-TR" sz="2300" dirty="0">
                <a:latin typeface="Times New Roman" panose="02020603050405020304" pitchFamily="18" charset="0"/>
                <a:cs typeface="Times New Roman" panose="02020603050405020304" pitchFamily="18" charset="0"/>
              </a:rPr>
              <a:t>Eczanelerin aynı ilçe içerisindeki nakillerinde nüfusa göre eczane açılması kriteri uygulanmaz. </a:t>
            </a:r>
          </a:p>
          <a:p>
            <a:pPr algn="just">
              <a:buFont typeface="Wingdings" panose="05000000000000000000" pitchFamily="2" charset="2"/>
              <a:buChar char="Ø"/>
            </a:pPr>
            <a:r>
              <a:rPr lang="tr-TR" sz="2300" dirty="0">
                <a:latin typeface="Times New Roman" panose="02020603050405020304" pitchFamily="18" charset="0"/>
                <a:cs typeface="Times New Roman" panose="02020603050405020304" pitchFamily="18" charset="0"/>
              </a:rPr>
              <a:t>Doğal afet ve mücbir sebep nedeniyle nüfus azalması hâlinde o yerleşim yerinde bulunan eczanelerin naklinde nüfusa göre eczane açılması kriteri uygulanmaz. Bu hâlin tespit ve ilanı Sağlık Bakanlığınca yapılır.</a:t>
            </a:r>
          </a:p>
        </p:txBody>
      </p:sp>
      <p:sp>
        <p:nvSpPr>
          <p:cNvPr id="4" name="Slayt Numarası Yer Tutucusu 3">
            <a:extLst>
              <a:ext uri="{FF2B5EF4-FFF2-40B4-BE49-F238E27FC236}">
                <a16:creationId xmlns:a16="http://schemas.microsoft.com/office/drawing/2014/main" id="{923B08E3-46B3-4076-BEA1-04D6333C569A}"/>
              </a:ext>
            </a:extLst>
          </p:cNvPr>
          <p:cNvSpPr>
            <a:spLocks noGrp="1"/>
          </p:cNvSpPr>
          <p:nvPr>
            <p:ph type="sldNum" sz="quarter" idx="12"/>
          </p:nvPr>
        </p:nvSpPr>
        <p:spPr/>
        <p:txBody>
          <a:bodyPr/>
          <a:lstStyle/>
          <a:p>
            <a:fld id="{ABA16F89-39BB-47C5-9B52-974604F84460}" type="slidenum">
              <a:rPr lang="tr-TR" smtClean="0"/>
              <a:t>4</a:t>
            </a:fld>
            <a:endParaRPr lang="tr-TR"/>
          </a:p>
        </p:txBody>
      </p:sp>
      <p:pic>
        <p:nvPicPr>
          <p:cNvPr id="5" name="Picture 2" descr="Premium Vector | Medication calendar. doctor and patient standing at  calendar with pills. treatment schedule cartoon medical, healthcare vector  concept. doctor prescribing drugs as capsule, tablet and syrup">
            <a:extLst>
              <a:ext uri="{FF2B5EF4-FFF2-40B4-BE49-F238E27FC236}">
                <a16:creationId xmlns:a16="http://schemas.microsoft.com/office/drawing/2014/main" id="{6B009F38-ACC2-40A2-9543-65F8F6716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2891" y="1553108"/>
            <a:ext cx="4834628" cy="28575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1814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67323E-7421-4655-86A4-3A1122219EB4}"/>
              </a:ext>
            </a:extLst>
          </p:cNvPr>
          <p:cNvSpPr>
            <a:spLocks noGrp="1"/>
          </p:cNvSpPr>
          <p:nvPr>
            <p:ph idx="1"/>
          </p:nvPr>
        </p:nvSpPr>
        <p:spPr>
          <a:xfrm>
            <a:off x="251011" y="803508"/>
            <a:ext cx="6015318" cy="5917967"/>
          </a:xfrm>
        </p:spPr>
        <p:txBody>
          <a:bodyPr>
            <a:normAutofit/>
          </a:bodyPr>
          <a:lstStyle/>
          <a:p>
            <a:pPr marL="0" indent="0" algn="just">
              <a:buNone/>
            </a:pPr>
            <a:r>
              <a:rPr lang="tr-TR" sz="2200" dirty="0">
                <a:latin typeface="Times New Roman" panose="02020603050405020304" pitchFamily="18" charset="0"/>
                <a:cs typeface="Times New Roman" panose="02020603050405020304" pitchFamily="18" charset="0"/>
              </a:rPr>
              <a:t>Eczane açılmasına ilişkin kriterler belirlenirken ilçelerin sosyoekonomik gelişmişlik sıralamasına göre sınıflandırma yapılır. Bu sınıflandırmaya göre ilçelere ilçe katsayısı verilir. Eczacılara, o ilçede mesleki faaliyetlerini sürdürdükleri </a:t>
            </a:r>
            <a:r>
              <a:rPr lang="tr-TR" sz="2200" b="1" dirty="0">
                <a:latin typeface="Times New Roman" panose="02020603050405020304" pitchFamily="18" charset="0"/>
                <a:cs typeface="Times New Roman" panose="02020603050405020304" pitchFamily="18" charset="0"/>
              </a:rPr>
              <a:t>yıl sayısı </a:t>
            </a:r>
            <a:r>
              <a:rPr lang="tr-TR" sz="2200" dirty="0">
                <a:latin typeface="Times New Roman" panose="02020603050405020304" pitchFamily="18" charset="0"/>
                <a:cs typeface="Times New Roman" panose="02020603050405020304" pitchFamily="18" charset="0"/>
              </a:rPr>
              <a:t>ile </a:t>
            </a:r>
            <a:r>
              <a:rPr lang="tr-TR" sz="2200" b="1" dirty="0">
                <a:latin typeface="Times New Roman" panose="02020603050405020304" pitchFamily="18" charset="0"/>
                <a:cs typeface="Times New Roman" panose="02020603050405020304" pitchFamily="18" charset="0"/>
              </a:rPr>
              <a:t>ilçe katsayısı</a:t>
            </a:r>
            <a:r>
              <a:rPr lang="tr-TR" sz="2200" dirty="0">
                <a:latin typeface="Times New Roman" panose="02020603050405020304" pitchFamily="18" charset="0"/>
                <a:cs typeface="Times New Roman" panose="02020603050405020304" pitchFamily="18" charset="0"/>
              </a:rPr>
              <a:t>nın çarpımı kadar hizmet puanı verilir. Eczacı birden fazla ilçede çalışmış ise hizmet puanları toplanır. Hizmet puanı hesaplanırken ilçe katsayısı, </a:t>
            </a:r>
            <a:r>
              <a:rPr lang="tr-TR" sz="2200" b="1" dirty="0">
                <a:latin typeface="Times New Roman" panose="02020603050405020304" pitchFamily="18" charset="0"/>
                <a:cs typeface="Times New Roman" panose="02020603050405020304" pitchFamily="18" charset="0"/>
              </a:rPr>
              <a:t>doktora yapmış olanlar için </a:t>
            </a:r>
            <a:r>
              <a:rPr lang="tr-TR" sz="2200" u="sng" dirty="0">
                <a:latin typeface="Times New Roman" panose="02020603050405020304" pitchFamily="18" charset="0"/>
                <a:cs typeface="Times New Roman" panose="02020603050405020304" pitchFamily="18" charset="0"/>
              </a:rPr>
              <a:t>dörtte bir </a:t>
            </a:r>
            <a:r>
              <a:rPr lang="tr-TR" sz="2200" dirty="0">
                <a:latin typeface="Times New Roman" panose="02020603050405020304" pitchFamily="18" charset="0"/>
                <a:cs typeface="Times New Roman" panose="02020603050405020304" pitchFamily="18" charset="0"/>
              </a:rPr>
              <a:t>oranında artırılarak uygulanır.</a:t>
            </a:r>
          </a:p>
          <a:p>
            <a:pPr marL="0" indent="0" algn="just">
              <a:buNone/>
            </a:pPr>
            <a:r>
              <a:rPr lang="tr-TR" sz="2200" dirty="0">
                <a:latin typeface="Times New Roman" panose="02020603050405020304" pitchFamily="18" charset="0"/>
                <a:cs typeface="Times New Roman" panose="02020603050405020304" pitchFamily="18" charset="0"/>
              </a:rPr>
              <a:t>Nüfus kriterlerine göre eczane açılabilecek yerler, her yıl en az </a:t>
            </a:r>
            <a:r>
              <a:rPr lang="tr-TR" sz="2200" dirty="0" smtClean="0">
                <a:latin typeface="Times New Roman" panose="02020603050405020304" pitchFamily="18" charset="0"/>
                <a:cs typeface="Times New Roman" panose="02020603050405020304" pitchFamily="18" charset="0"/>
              </a:rPr>
              <a:t>iki </a:t>
            </a:r>
            <a:r>
              <a:rPr lang="tr-TR" sz="2200" dirty="0">
                <a:latin typeface="Times New Roman" panose="02020603050405020304" pitchFamily="18" charset="0"/>
                <a:cs typeface="Times New Roman" panose="02020603050405020304" pitchFamily="18" charset="0"/>
              </a:rPr>
              <a:t>kez olmak üzere Sağlık Bakanlığınca ilan edilir. İlan edilen yerlere müracaat eden adaylardan yerleştirme puanı en yüksek olanlar eczane açma hakkı kazanır. Yerleştirme puanının eşit olması hâlinde kura çekilir.</a:t>
            </a:r>
          </a:p>
        </p:txBody>
      </p:sp>
      <p:sp>
        <p:nvSpPr>
          <p:cNvPr id="4" name="Slayt Numarası Yer Tutucusu 3">
            <a:extLst>
              <a:ext uri="{FF2B5EF4-FFF2-40B4-BE49-F238E27FC236}">
                <a16:creationId xmlns:a16="http://schemas.microsoft.com/office/drawing/2014/main" id="{8AD3AB4D-4556-4EBC-A2A6-39FAC6129398}"/>
              </a:ext>
            </a:extLst>
          </p:cNvPr>
          <p:cNvSpPr>
            <a:spLocks noGrp="1"/>
          </p:cNvSpPr>
          <p:nvPr>
            <p:ph type="sldNum" sz="quarter" idx="12"/>
          </p:nvPr>
        </p:nvSpPr>
        <p:spPr/>
        <p:txBody>
          <a:bodyPr/>
          <a:lstStyle/>
          <a:p>
            <a:fld id="{ABA16F89-39BB-47C5-9B52-974604F84460}" type="slidenum">
              <a:rPr lang="tr-TR" smtClean="0"/>
              <a:t>5</a:t>
            </a:fld>
            <a:endParaRPr lang="tr-TR"/>
          </a:p>
        </p:txBody>
      </p:sp>
      <p:graphicFrame>
        <p:nvGraphicFramePr>
          <p:cNvPr id="5" name="Nesne 4">
            <a:extLst>
              <a:ext uri="{FF2B5EF4-FFF2-40B4-BE49-F238E27FC236}">
                <a16:creationId xmlns:a16="http://schemas.microsoft.com/office/drawing/2014/main" id="{5F4D721C-DD7A-4BE2-B500-53EC3293DBB1}"/>
              </a:ext>
            </a:extLst>
          </p:cNvPr>
          <p:cNvGraphicFramePr>
            <a:graphicFrameLocks noChangeAspect="1"/>
          </p:cNvGraphicFramePr>
          <p:nvPr>
            <p:extLst>
              <p:ext uri="{D42A27DB-BD31-4B8C-83A1-F6EECF244321}">
                <p14:modId xmlns:p14="http://schemas.microsoft.com/office/powerpoint/2010/main" val="24509918"/>
              </p:ext>
            </p:extLst>
          </p:nvPr>
        </p:nvGraphicFramePr>
        <p:xfrm>
          <a:off x="6455616" y="1284287"/>
          <a:ext cx="5197475" cy="4289425"/>
        </p:xfrm>
        <a:graphic>
          <a:graphicData uri="http://schemas.openxmlformats.org/presentationml/2006/ole">
            <mc:AlternateContent xmlns:mc="http://schemas.openxmlformats.org/markup-compatibility/2006">
              <mc:Choice xmlns:v="urn:schemas-microsoft-com:vml" Requires="v">
                <p:oleObj spid="_x0000_s3103" name="Bit Eşlem Resmi" r:id="rId3" imgW="5196960" imgH="4290120" progId="Paint.Picture">
                  <p:embed/>
                </p:oleObj>
              </mc:Choice>
              <mc:Fallback>
                <p:oleObj name="Bit Eşlem Resmi" r:id="rId3" imgW="5196960" imgH="4290120" progId="Paint.Picture">
                  <p:embed/>
                  <p:pic>
                    <p:nvPicPr>
                      <p:cNvPr id="0" name=""/>
                      <p:cNvPicPr/>
                      <p:nvPr/>
                    </p:nvPicPr>
                    <p:blipFill>
                      <a:blip r:embed="rId4"/>
                      <a:stretch>
                        <a:fillRect/>
                      </a:stretch>
                    </p:blipFill>
                    <p:spPr>
                      <a:xfrm>
                        <a:off x="6455616" y="1284287"/>
                        <a:ext cx="5197475" cy="4289425"/>
                      </a:xfrm>
                      <a:prstGeom prst="rect">
                        <a:avLst/>
                      </a:prstGeom>
                    </p:spPr>
                  </p:pic>
                </p:oleObj>
              </mc:Fallback>
            </mc:AlternateContent>
          </a:graphicData>
        </a:graphic>
      </p:graphicFrame>
    </p:spTree>
    <p:extLst>
      <p:ext uri="{BB962C8B-B14F-4D97-AF65-F5344CB8AC3E}">
        <p14:creationId xmlns:p14="http://schemas.microsoft.com/office/powerpoint/2010/main" val="3338957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3039C7B-12E9-4230-9CFF-18CDD8E64041}"/>
              </a:ext>
            </a:extLst>
          </p:cNvPr>
          <p:cNvSpPr>
            <a:spLocks noGrp="1"/>
          </p:cNvSpPr>
          <p:nvPr>
            <p:ph idx="1"/>
          </p:nvPr>
        </p:nvSpPr>
        <p:spPr>
          <a:xfrm>
            <a:off x="174812" y="4348489"/>
            <a:ext cx="11842375" cy="4015721"/>
          </a:xfrm>
        </p:spPr>
        <p:txBody>
          <a:bodyPr>
            <a:normAutofit/>
          </a:bodyPr>
          <a:lstStyle/>
          <a:p>
            <a:pPr marL="0" indent="0" algn="just">
              <a:buNone/>
            </a:pPr>
            <a:r>
              <a:rPr lang="tr-TR" sz="2400" b="0" i="0" dirty="0">
                <a:solidFill>
                  <a:srgbClr val="000000"/>
                </a:solidFill>
                <a:effectLst/>
                <a:latin typeface="Times New Roman" panose="02020603050405020304" pitchFamily="18" charset="0"/>
              </a:rPr>
              <a:t>Eczane olacak yerlerin bodrum, asma katları, varsa merdiven boşlukları, merdiven altı kısımları, kolonları, ara duvarları hariç, lavabo ve tuvalet alanı dâhil olmak üzere </a:t>
            </a:r>
            <a:r>
              <a:rPr lang="tr-TR" sz="2400" b="1" i="0" dirty="0">
                <a:solidFill>
                  <a:srgbClr val="000000"/>
                </a:solidFill>
                <a:effectLst/>
                <a:latin typeface="Times New Roman" panose="02020603050405020304" pitchFamily="18" charset="0"/>
              </a:rPr>
              <a:t>asgari 35 metrekare </a:t>
            </a:r>
            <a:r>
              <a:rPr lang="tr-TR" sz="2400" b="0" i="0" dirty="0">
                <a:solidFill>
                  <a:srgbClr val="000000"/>
                </a:solidFill>
                <a:effectLst/>
                <a:latin typeface="Times New Roman" panose="02020603050405020304" pitchFamily="18" charset="0"/>
              </a:rPr>
              <a:t>olması şarttır. </a:t>
            </a:r>
            <a:endParaRPr lang="tr-TR" dirty="0"/>
          </a:p>
        </p:txBody>
      </p:sp>
      <p:sp>
        <p:nvSpPr>
          <p:cNvPr id="4" name="Slayt Numarası Yer Tutucusu 3">
            <a:extLst>
              <a:ext uri="{FF2B5EF4-FFF2-40B4-BE49-F238E27FC236}">
                <a16:creationId xmlns:a16="http://schemas.microsoft.com/office/drawing/2014/main" id="{DE829B55-366A-4435-8062-F50D10838134}"/>
              </a:ext>
            </a:extLst>
          </p:cNvPr>
          <p:cNvSpPr>
            <a:spLocks noGrp="1"/>
          </p:cNvSpPr>
          <p:nvPr>
            <p:ph type="sldNum" sz="quarter" idx="12"/>
          </p:nvPr>
        </p:nvSpPr>
        <p:spPr/>
        <p:txBody>
          <a:bodyPr/>
          <a:lstStyle/>
          <a:p>
            <a:fld id="{ABA16F89-39BB-47C5-9B52-974604F84460}" type="slidenum">
              <a:rPr lang="tr-TR" smtClean="0"/>
              <a:t>6</a:t>
            </a:fld>
            <a:endParaRPr lang="tr-TR"/>
          </a:p>
        </p:txBody>
      </p:sp>
      <p:pic>
        <p:nvPicPr>
          <p:cNvPr id="6146" name="Picture 2" descr="Eczane Dizayn | Amade Dizayn">
            <a:extLst>
              <a:ext uri="{FF2B5EF4-FFF2-40B4-BE49-F238E27FC236}">
                <a16:creationId xmlns:a16="http://schemas.microsoft.com/office/drawing/2014/main" id="{0962CB08-EEFA-46C2-893D-60233FF1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598" y="850994"/>
            <a:ext cx="5304284" cy="29836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0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418982-CBF1-4D3A-9823-C1DC8E0E489A}"/>
              </a:ext>
            </a:extLst>
          </p:cNvPr>
          <p:cNvSpPr>
            <a:spLocks noGrp="1"/>
          </p:cNvSpPr>
          <p:nvPr>
            <p:ph type="title"/>
          </p:nvPr>
        </p:nvSpPr>
        <p:spPr>
          <a:xfrm>
            <a:off x="838200" y="598207"/>
            <a:ext cx="10515600" cy="1325563"/>
          </a:xfrm>
        </p:spPr>
        <p:txBody>
          <a:bodyPr/>
          <a:lstStyle/>
          <a:p>
            <a:r>
              <a:rPr lang="tr-TR" dirty="0">
                <a:latin typeface="Times New Roman" panose="02020603050405020304" pitchFamily="18" charset="0"/>
                <a:cs typeface="Times New Roman" panose="02020603050405020304" pitchFamily="18" charset="0"/>
              </a:rPr>
              <a:t>Eczane Eczacısının Rutin İş Günü</a:t>
            </a:r>
          </a:p>
        </p:txBody>
      </p:sp>
      <p:sp>
        <p:nvSpPr>
          <p:cNvPr id="3" name="İçerik Yer Tutucusu 2">
            <a:extLst>
              <a:ext uri="{FF2B5EF4-FFF2-40B4-BE49-F238E27FC236}">
                <a16:creationId xmlns:a16="http://schemas.microsoft.com/office/drawing/2014/main" id="{5396575B-8C2A-40E0-B73E-2B34C36409BC}"/>
              </a:ext>
            </a:extLst>
          </p:cNvPr>
          <p:cNvSpPr>
            <a:spLocks noGrp="1"/>
          </p:cNvSpPr>
          <p:nvPr>
            <p:ph idx="1"/>
          </p:nvPr>
        </p:nvSpPr>
        <p:spPr/>
        <p:txBody>
          <a:bodyPr/>
          <a:lstStyle/>
          <a:p>
            <a:pPr>
              <a:buFont typeface="Wingdings" panose="05000000000000000000" pitchFamily="2" charset="2"/>
              <a:buChar char="Ø"/>
            </a:pPr>
            <a:r>
              <a:rPr lang="tr-TR" dirty="0"/>
              <a:t>Hastaya ait </a:t>
            </a:r>
            <a:r>
              <a:rPr lang="tr-TR" dirty="0" smtClean="0"/>
              <a:t>reçeteli veya reçetesi ilaç ve ilaç dışı ürün </a:t>
            </a:r>
            <a:r>
              <a:rPr lang="tr-TR" dirty="0"/>
              <a:t>ve  </a:t>
            </a:r>
            <a:r>
              <a:rPr lang="tr-TR" dirty="0" smtClean="0"/>
              <a:t>ihtiyaçları </a:t>
            </a:r>
            <a:r>
              <a:rPr lang="tr-TR" dirty="0"/>
              <a:t>karşılanır.</a:t>
            </a:r>
          </a:p>
          <a:p>
            <a:pPr>
              <a:buFont typeface="Wingdings" panose="05000000000000000000" pitchFamily="2" charset="2"/>
              <a:buChar char="Ø"/>
            </a:pPr>
            <a:r>
              <a:rPr lang="tr-TR" dirty="0"/>
              <a:t>İlaç ve ilaç dışı ürünlerin stok takipleri yapılır. </a:t>
            </a:r>
          </a:p>
          <a:p>
            <a:pPr>
              <a:buFont typeface="Wingdings" panose="05000000000000000000" pitchFamily="2" charset="2"/>
              <a:buChar char="Ø"/>
            </a:pPr>
            <a:r>
              <a:rPr lang="tr-TR" dirty="0"/>
              <a:t>Reçeteler ve hasta raporları kontrol edilerek hata durumunda oluşabilecek SGK kesintisi önlenir.</a:t>
            </a:r>
          </a:p>
          <a:p>
            <a:pPr>
              <a:buFont typeface="Wingdings" panose="05000000000000000000" pitchFamily="2" charset="2"/>
              <a:buChar char="Ø"/>
            </a:pPr>
            <a:r>
              <a:rPr lang="tr-TR" dirty="0" err="1"/>
              <a:t>Majistral</a:t>
            </a:r>
            <a:r>
              <a:rPr lang="tr-TR" dirty="0"/>
              <a:t> ilaçlar hazırlanır.</a:t>
            </a:r>
          </a:p>
          <a:p>
            <a:endParaRPr lang="tr-TR" dirty="0"/>
          </a:p>
          <a:p>
            <a:endParaRPr lang="tr-TR" dirty="0"/>
          </a:p>
          <a:p>
            <a:endParaRPr lang="tr-TR" dirty="0"/>
          </a:p>
        </p:txBody>
      </p:sp>
      <p:sp>
        <p:nvSpPr>
          <p:cNvPr id="4" name="Slayt Numarası Yer Tutucusu 3">
            <a:extLst>
              <a:ext uri="{FF2B5EF4-FFF2-40B4-BE49-F238E27FC236}">
                <a16:creationId xmlns:a16="http://schemas.microsoft.com/office/drawing/2014/main" id="{3F304A13-D6AF-4628-8AA0-56C9C94414A9}"/>
              </a:ext>
            </a:extLst>
          </p:cNvPr>
          <p:cNvSpPr>
            <a:spLocks noGrp="1"/>
          </p:cNvSpPr>
          <p:nvPr>
            <p:ph type="sldNum" sz="quarter" idx="12"/>
          </p:nvPr>
        </p:nvSpPr>
        <p:spPr/>
        <p:txBody>
          <a:bodyPr/>
          <a:lstStyle/>
          <a:p>
            <a:fld id="{ABA16F89-39BB-47C5-9B52-974604F84460}" type="slidenum">
              <a:rPr lang="tr-TR" smtClean="0"/>
              <a:t>7</a:t>
            </a:fld>
            <a:endParaRPr lang="tr-TR"/>
          </a:p>
        </p:txBody>
      </p:sp>
    </p:spTree>
    <p:extLst>
      <p:ext uri="{BB962C8B-B14F-4D97-AF65-F5344CB8AC3E}">
        <p14:creationId xmlns:p14="http://schemas.microsoft.com/office/powerpoint/2010/main" val="114305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C0B805-001B-44E4-99D0-4A1502C0BAE7}"/>
              </a:ext>
            </a:extLst>
          </p:cNvPr>
          <p:cNvSpPr>
            <a:spLocks noGrp="1"/>
          </p:cNvSpPr>
          <p:nvPr>
            <p:ph type="title"/>
          </p:nvPr>
        </p:nvSpPr>
        <p:spPr/>
        <p:txBody>
          <a:bodyPr>
            <a:normAutofit/>
          </a:bodyPr>
          <a:lstStyle/>
          <a:p>
            <a:r>
              <a:rPr lang="tr-TR" sz="4000" dirty="0" err="1">
                <a:latin typeface="Times New Roman" panose="02020603050405020304" pitchFamily="18" charset="0"/>
                <a:cs typeface="Times New Roman" panose="02020603050405020304" pitchFamily="18" charset="0"/>
              </a:rPr>
              <a:t>Medula</a:t>
            </a:r>
            <a:r>
              <a:rPr lang="tr-TR" sz="4000" dirty="0">
                <a:latin typeface="Times New Roman" panose="02020603050405020304" pitchFamily="18" charset="0"/>
                <a:cs typeface="Times New Roman" panose="02020603050405020304" pitchFamily="18" charset="0"/>
              </a:rPr>
              <a:t> Provizyon Sistemi</a:t>
            </a:r>
          </a:p>
        </p:txBody>
      </p:sp>
      <p:sp>
        <p:nvSpPr>
          <p:cNvPr id="4" name="Slayt Numarası Yer Tutucusu 3">
            <a:extLst>
              <a:ext uri="{FF2B5EF4-FFF2-40B4-BE49-F238E27FC236}">
                <a16:creationId xmlns:a16="http://schemas.microsoft.com/office/drawing/2014/main" id="{184D1262-CD81-4A82-B282-DA1DF1B62386}"/>
              </a:ext>
            </a:extLst>
          </p:cNvPr>
          <p:cNvSpPr>
            <a:spLocks noGrp="1"/>
          </p:cNvSpPr>
          <p:nvPr>
            <p:ph type="sldNum" sz="quarter" idx="12"/>
          </p:nvPr>
        </p:nvSpPr>
        <p:spPr/>
        <p:txBody>
          <a:bodyPr/>
          <a:lstStyle/>
          <a:p>
            <a:fld id="{ABA16F89-39BB-47C5-9B52-974604F84460}" type="slidenum">
              <a:rPr lang="tr-TR" smtClean="0"/>
              <a:t>8</a:t>
            </a:fld>
            <a:endParaRPr lang="tr-TR"/>
          </a:p>
        </p:txBody>
      </p:sp>
      <p:pic>
        <p:nvPicPr>
          <p:cNvPr id="5122" name="Picture 2" descr="Medula Provizyon Uygulamasına Satış Hasılatı Bilgisinin Girişi Hakkında">
            <a:extLst>
              <a:ext uri="{FF2B5EF4-FFF2-40B4-BE49-F238E27FC236}">
                <a16:creationId xmlns:a16="http://schemas.microsoft.com/office/drawing/2014/main" id="{04A3ACF0-96FA-4BF9-8B21-AFFBFE6D5C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262"/>
          <a:stretch/>
        </p:blipFill>
        <p:spPr bwMode="auto">
          <a:xfrm>
            <a:off x="5643257" y="1495147"/>
            <a:ext cx="6391860" cy="391953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BF3F117E-767B-48F6-8332-5DACD95FF8B9}"/>
              </a:ext>
            </a:extLst>
          </p:cNvPr>
          <p:cNvSpPr txBox="1"/>
          <p:nvPr/>
        </p:nvSpPr>
        <p:spPr>
          <a:xfrm>
            <a:off x="654425" y="2401891"/>
            <a:ext cx="4370294" cy="2693045"/>
          </a:xfrm>
          <a:prstGeom prst="rect">
            <a:avLst/>
          </a:prstGeom>
          <a:noFill/>
        </p:spPr>
        <p:txBody>
          <a:bodyPr wrap="square" rtlCol="0">
            <a:spAutoFit/>
          </a:bodyPr>
          <a:lstStyle/>
          <a:p>
            <a:pPr algn="just"/>
            <a:r>
              <a:rPr lang="tr-TR" sz="2500" dirty="0">
                <a:latin typeface="Times New Roman" panose="02020603050405020304" pitchFamily="18" charset="0"/>
                <a:cs typeface="Times New Roman" panose="02020603050405020304" pitchFamily="18" charset="0"/>
              </a:rPr>
              <a:t>E-REÇETE GİRİŞİ</a:t>
            </a:r>
          </a:p>
          <a:p>
            <a:pPr algn="just"/>
            <a:r>
              <a:rPr lang="tr-TR" sz="2400" dirty="0" err="1">
                <a:latin typeface="Times New Roman" panose="02020603050405020304" pitchFamily="18" charset="0"/>
                <a:cs typeface="Times New Roman" panose="02020603050405020304" pitchFamily="18" charset="0"/>
              </a:rPr>
              <a:t>Medula</a:t>
            </a:r>
            <a:r>
              <a:rPr lang="tr-TR" sz="2400" dirty="0">
                <a:latin typeface="Times New Roman" panose="02020603050405020304" pitchFamily="18" charset="0"/>
                <a:cs typeface="Times New Roman" panose="02020603050405020304" pitchFamily="18" charset="0"/>
              </a:rPr>
              <a:t> sisteminde e-reçete girişlerinde e-reçete sorgulama bölümünden hastaya ait T.C. kimlik ve e-reçete numarası bilgileri girilerek reçete görüntülenir.</a:t>
            </a:r>
          </a:p>
        </p:txBody>
      </p:sp>
      <p:cxnSp>
        <p:nvCxnSpPr>
          <p:cNvPr id="9" name="Düz Ok Bağlayıcısı 8">
            <a:extLst>
              <a:ext uri="{FF2B5EF4-FFF2-40B4-BE49-F238E27FC236}">
                <a16:creationId xmlns:a16="http://schemas.microsoft.com/office/drawing/2014/main" id="{78CD1C69-19B5-4F5A-AE79-B035764E935B}"/>
              </a:ext>
            </a:extLst>
          </p:cNvPr>
          <p:cNvCxnSpPr>
            <a:cxnSpLocks/>
          </p:cNvCxnSpPr>
          <p:nvPr/>
        </p:nvCxnSpPr>
        <p:spPr>
          <a:xfrm flipH="1">
            <a:off x="4356847" y="2048436"/>
            <a:ext cx="1098177" cy="342392"/>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289C08B2-E052-4B06-A526-32946752C1D4}"/>
              </a:ext>
            </a:extLst>
          </p:cNvPr>
          <p:cNvSpPr/>
          <p:nvPr/>
        </p:nvSpPr>
        <p:spPr>
          <a:xfrm>
            <a:off x="5643257" y="1891555"/>
            <a:ext cx="927872" cy="23756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5124" name="Picture 4" descr="RCTKiT - Karekodlu E-reçete Yazdır">
            <a:extLst>
              <a:ext uri="{FF2B5EF4-FFF2-40B4-BE49-F238E27FC236}">
                <a16:creationId xmlns:a16="http://schemas.microsoft.com/office/drawing/2014/main" id="{114DD63B-3BF7-4405-9710-A5084C7533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794" t="31765" r="11618" b="43530"/>
          <a:stretch/>
        </p:blipFill>
        <p:spPr bwMode="auto">
          <a:xfrm>
            <a:off x="2976282" y="5262282"/>
            <a:ext cx="2169459" cy="9412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5" name="Metin kutusu 14">
            <a:extLst>
              <a:ext uri="{FF2B5EF4-FFF2-40B4-BE49-F238E27FC236}">
                <a16:creationId xmlns:a16="http://schemas.microsoft.com/office/drawing/2014/main" id="{72905E96-786A-4360-9855-DF5D4A8CC22B}"/>
              </a:ext>
            </a:extLst>
          </p:cNvPr>
          <p:cNvSpPr txBox="1"/>
          <p:nvPr/>
        </p:nvSpPr>
        <p:spPr>
          <a:xfrm>
            <a:off x="3290108" y="6308209"/>
            <a:ext cx="1615827" cy="369332"/>
          </a:xfrm>
          <a:prstGeom prst="rect">
            <a:avLst/>
          </a:prstGeom>
          <a:noFill/>
        </p:spPr>
        <p:txBody>
          <a:bodyPr wrap="none" rtlCol="0">
            <a:spAutoFit/>
          </a:bodyPr>
          <a:lstStyle/>
          <a:p>
            <a:r>
              <a:rPr lang="tr-TR" dirty="0"/>
              <a:t>E-reçete örneği</a:t>
            </a:r>
          </a:p>
        </p:txBody>
      </p:sp>
    </p:spTree>
    <p:extLst>
      <p:ext uri="{BB962C8B-B14F-4D97-AF65-F5344CB8AC3E}">
        <p14:creationId xmlns:p14="http://schemas.microsoft.com/office/powerpoint/2010/main" val="41909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94DD075-7D76-4B54-AD85-D0146F855E46}"/>
              </a:ext>
            </a:extLst>
          </p:cNvPr>
          <p:cNvSpPr>
            <a:spLocks noGrp="1"/>
          </p:cNvSpPr>
          <p:nvPr>
            <p:ph idx="1"/>
          </p:nvPr>
        </p:nvSpPr>
        <p:spPr>
          <a:xfrm>
            <a:off x="336365" y="2076730"/>
            <a:ext cx="5688106" cy="4351338"/>
          </a:xfrm>
        </p:spPr>
        <p:txBody>
          <a:bodyPr>
            <a:normAutofit/>
          </a:bodyPr>
          <a:lstStyle/>
          <a:p>
            <a:pPr marL="0" indent="0" algn="just">
              <a:buNone/>
            </a:pPr>
            <a:r>
              <a:rPr lang="tr-TR" sz="2300" dirty="0" err="1">
                <a:latin typeface="Times New Roman" panose="02020603050405020304" pitchFamily="18" charset="0"/>
                <a:cs typeface="Times New Roman" panose="02020603050405020304" pitchFamily="18" charset="0"/>
              </a:rPr>
              <a:t>Medula</a:t>
            </a:r>
            <a:r>
              <a:rPr lang="tr-TR" sz="2300" dirty="0">
                <a:latin typeface="Times New Roman" panose="02020603050405020304" pitchFamily="18" charset="0"/>
                <a:cs typeface="Times New Roman" panose="02020603050405020304" pitchFamily="18" charset="0"/>
              </a:rPr>
              <a:t> Hekim sistemlerinde bağlantı sorunları yaşandığı zaman reçeteler hekimler tarafından manuel olarak reçete edilir. Manuel reçete girişleri sistemde yer alan ‘Reçete Giriş’ sekmesinden gerçekleştirilir.</a:t>
            </a:r>
          </a:p>
        </p:txBody>
      </p:sp>
      <p:sp>
        <p:nvSpPr>
          <p:cNvPr id="4" name="Slayt Numarası Yer Tutucusu 3">
            <a:extLst>
              <a:ext uri="{FF2B5EF4-FFF2-40B4-BE49-F238E27FC236}">
                <a16:creationId xmlns:a16="http://schemas.microsoft.com/office/drawing/2014/main" id="{0C0A9FC9-29D5-4794-A20D-ADEB2B6A2167}"/>
              </a:ext>
            </a:extLst>
          </p:cNvPr>
          <p:cNvSpPr>
            <a:spLocks noGrp="1"/>
          </p:cNvSpPr>
          <p:nvPr>
            <p:ph type="sldNum" sz="quarter" idx="12"/>
          </p:nvPr>
        </p:nvSpPr>
        <p:spPr/>
        <p:txBody>
          <a:bodyPr/>
          <a:lstStyle/>
          <a:p>
            <a:fld id="{ABA16F89-39BB-47C5-9B52-974604F84460}" type="slidenum">
              <a:rPr lang="tr-TR" smtClean="0"/>
              <a:t>9</a:t>
            </a:fld>
            <a:endParaRPr lang="tr-TR"/>
          </a:p>
        </p:txBody>
      </p:sp>
      <p:sp>
        <p:nvSpPr>
          <p:cNvPr id="5" name="Başlık 1">
            <a:extLst>
              <a:ext uri="{FF2B5EF4-FFF2-40B4-BE49-F238E27FC236}">
                <a16:creationId xmlns:a16="http://schemas.microsoft.com/office/drawing/2014/main" id="{F117220A-158A-4D64-8C8A-C9C3A68791F1}"/>
              </a:ext>
            </a:extLst>
          </p:cNvPr>
          <p:cNvSpPr>
            <a:spLocks noGrp="1"/>
          </p:cNvSpPr>
          <p:nvPr>
            <p:ph type="title"/>
          </p:nvPr>
        </p:nvSpPr>
        <p:spPr>
          <a:xfrm>
            <a:off x="336365" y="688881"/>
            <a:ext cx="10515600" cy="1325563"/>
          </a:xfrm>
        </p:spPr>
        <p:txBody>
          <a:bodyPr>
            <a:normAutofit/>
          </a:bodyPr>
          <a:lstStyle/>
          <a:p>
            <a:r>
              <a:rPr lang="tr-TR" sz="4000" dirty="0" err="1">
                <a:latin typeface="Times New Roman" panose="02020603050405020304" pitchFamily="18" charset="0"/>
                <a:cs typeface="Times New Roman" panose="02020603050405020304" pitchFamily="18" charset="0"/>
              </a:rPr>
              <a:t>Medula</a:t>
            </a:r>
            <a:r>
              <a:rPr lang="tr-TR" sz="4000" dirty="0">
                <a:latin typeface="Times New Roman" panose="02020603050405020304" pitchFamily="18" charset="0"/>
                <a:cs typeface="Times New Roman" panose="02020603050405020304" pitchFamily="18" charset="0"/>
              </a:rPr>
              <a:t> Provizyon Sistemi</a:t>
            </a:r>
          </a:p>
        </p:txBody>
      </p:sp>
      <p:pic>
        <p:nvPicPr>
          <p:cNvPr id="6148" name="Picture 4" descr="Eczanelerde Yazılım ~ Yazılım Her Yerde!">
            <a:extLst>
              <a:ext uri="{FF2B5EF4-FFF2-40B4-BE49-F238E27FC236}">
                <a16:creationId xmlns:a16="http://schemas.microsoft.com/office/drawing/2014/main" id="{F527AC42-3078-4B26-BD9C-64E561269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799" y="3760207"/>
            <a:ext cx="4897464" cy="3194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edula Provizyon Uygulamasına Satış Hasılatı Bilgisinin Girişi Hakkında">
            <a:extLst>
              <a:ext uri="{FF2B5EF4-FFF2-40B4-BE49-F238E27FC236}">
                <a16:creationId xmlns:a16="http://schemas.microsoft.com/office/drawing/2014/main" id="{3A7219CC-FDF1-4A4D-97D2-B15BE3C0C1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262"/>
          <a:stretch/>
        </p:blipFill>
        <p:spPr bwMode="auto">
          <a:xfrm>
            <a:off x="7002432" y="929290"/>
            <a:ext cx="4076452" cy="249971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993F930-B039-44FB-AA1D-2FC8CE4A95DD}"/>
              </a:ext>
            </a:extLst>
          </p:cNvPr>
          <p:cNvSpPr/>
          <p:nvPr/>
        </p:nvSpPr>
        <p:spPr>
          <a:xfrm>
            <a:off x="7002432" y="1260497"/>
            <a:ext cx="618564" cy="18232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7193458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TotalTime>
  <Words>1057</Words>
  <Application>Microsoft Office PowerPoint</Application>
  <PresentationFormat>Geniş ekran</PresentationFormat>
  <Paragraphs>83</Paragraphs>
  <Slides>19</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7" baseType="lpstr">
      <vt:lpstr>Arial</vt:lpstr>
      <vt:lpstr>Calibri</vt:lpstr>
      <vt:lpstr>Calibri Light</vt:lpstr>
      <vt:lpstr>Tahoma</vt:lpstr>
      <vt:lpstr>Times New Roman</vt:lpstr>
      <vt:lpstr>Wingdings</vt:lpstr>
      <vt:lpstr>Office Teması</vt:lpstr>
      <vt:lpstr>Bit Eşlem Resmi</vt:lpstr>
      <vt:lpstr>TOPLUM ECZANELERİ </vt:lpstr>
      <vt:lpstr>PowerPoint Sunusu</vt:lpstr>
      <vt:lpstr>PowerPoint Sunusu</vt:lpstr>
      <vt:lpstr>PowerPoint Sunusu</vt:lpstr>
      <vt:lpstr>PowerPoint Sunusu</vt:lpstr>
      <vt:lpstr>PowerPoint Sunusu</vt:lpstr>
      <vt:lpstr>Eczane Eczacısının Rutin İş Günü</vt:lpstr>
      <vt:lpstr>Medula Provizyon Sistemi</vt:lpstr>
      <vt:lpstr>Medula Provizyon Sistemi</vt:lpstr>
      <vt:lpstr>PowerPoint Sunusu</vt:lpstr>
      <vt:lpstr>Renkli Reçete Sistemi</vt:lpstr>
      <vt:lpstr>Renkli Reçete Sistemi</vt:lpstr>
      <vt:lpstr>SERBEST ECZANELERDE VERGİ UYGULAMALARI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ECZACILIK İŞLETMECİLİĞİ</dc:title>
  <dc:creator>berre</dc:creator>
  <cp:lastModifiedBy>gülbin özçelikay</cp:lastModifiedBy>
  <cp:revision>46</cp:revision>
  <dcterms:created xsi:type="dcterms:W3CDTF">2021-11-15T16:18:56Z</dcterms:created>
  <dcterms:modified xsi:type="dcterms:W3CDTF">2021-11-22T07:40:46Z</dcterms:modified>
</cp:coreProperties>
</file>