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 ve Yaklaşımları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Birey Merkezli Yaklaşım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Bu yaklaşım 1960-1970’lerde popüler olmuştur ve neredeyse hemen herkes kendini “insancıl” olarak tanımlamaktadır. 1960’larda Amerika’da </a:t>
            </a:r>
            <a:r>
              <a:rPr lang="tr-TR" dirty="0" err="1"/>
              <a:t>hümanistik</a:t>
            </a:r>
            <a:r>
              <a:rPr lang="tr-TR" dirty="0"/>
              <a:t> psikolojisi ve üçüncü güç olarak bilinen bir ekol gelişmeye başladı.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ekol; </a:t>
            </a:r>
            <a:r>
              <a:rPr lang="tr-TR" dirty="0" smtClean="0"/>
              <a:t>insanın </a:t>
            </a:r>
            <a:r>
              <a:rPr lang="tr-TR" dirty="0"/>
              <a:t>doğasının ihmal edildiğine vurgu yapmaktadır. Temsilcileri Abraham </a:t>
            </a:r>
            <a:r>
              <a:rPr lang="tr-TR" dirty="0" err="1"/>
              <a:t>Maslow</a:t>
            </a:r>
            <a:r>
              <a:rPr lang="tr-TR" dirty="0"/>
              <a:t> ve Carl </a:t>
            </a:r>
            <a:r>
              <a:rPr lang="tr-TR" dirty="0" err="1"/>
              <a:t>Rogers’dır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049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İnsancıl (hümanisttik) yaklaşım 4 temel öğeye dayanmaktadır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4024104"/>
          </a:xfrm>
        </p:spPr>
        <p:txBody>
          <a:bodyPr/>
          <a:lstStyle/>
          <a:p>
            <a:r>
              <a:rPr lang="tr-TR" dirty="0" smtClean="0"/>
              <a:t>1</a:t>
            </a:r>
            <a:r>
              <a:rPr lang="tr-TR" dirty="0"/>
              <a:t>. Bireysel sorumluluk, </a:t>
            </a:r>
          </a:p>
          <a:p>
            <a:r>
              <a:rPr lang="tr-TR" dirty="0"/>
              <a:t>2. Şimdi ve burada, </a:t>
            </a:r>
          </a:p>
          <a:p>
            <a:r>
              <a:rPr lang="tr-TR" dirty="0"/>
              <a:t>3. Bireyin fenomenolojisine yapılan vurgu ve </a:t>
            </a:r>
          </a:p>
          <a:p>
            <a:r>
              <a:rPr lang="tr-TR" dirty="0"/>
              <a:t>4. Bireysel gelişim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60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64264"/>
          </a:xfrm>
        </p:spPr>
        <p:txBody>
          <a:bodyPr/>
          <a:lstStyle/>
          <a:p>
            <a:pPr marL="0" indent="0">
              <a:buNone/>
            </a:pPr>
            <a:r>
              <a:rPr lang="tr-TR" b="1" i="1" dirty="0"/>
              <a:t>Kendini gerçekleştirmiş kişinin özellikleri:</a:t>
            </a:r>
            <a:endParaRPr lang="tr-TR" b="1" dirty="0"/>
          </a:p>
          <a:p>
            <a:pPr lvl="0"/>
            <a:r>
              <a:rPr lang="tr-TR" i="1" dirty="0"/>
              <a:t>Kendini geliştirmeye açık</a:t>
            </a:r>
            <a:endParaRPr lang="tr-TR" dirty="0"/>
          </a:p>
          <a:p>
            <a:pPr lvl="0"/>
            <a:r>
              <a:rPr lang="tr-TR" i="1" dirty="0"/>
              <a:t>İnsanlara ilgili</a:t>
            </a:r>
            <a:endParaRPr lang="tr-TR" dirty="0"/>
          </a:p>
          <a:p>
            <a:pPr lvl="0"/>
            <a:r>
              <a:rPr lang="tr-TR" i="1" dirty="0"/>
              <a:t>İçinde yaşadığı topluma duyarlı</a:t>
            </a:r>
            <a:endParaRPr lang="tr-TR" dirty="0"/>
          </a:p>
          <a:p>
            <a:pPr lvl="0"/>
            <a:r>
              <a:rPr lang="tr-TR" i="1" dirty="0"/>
              <a:t>İçten denetimli</a:t>
            </a:r>
            <a:endParaRPr lang="tr-TR" dirty="0"/>
          </a:p>
          <a:p>
            <a:pPr lvl="0"/>
            <a:r>
              <a:rPr lang="tr-TR" i="1" dirty="0"/>
              <a:t>Hoşgörülü</a:t>
            </a:r>
            <a:endParaRPr lang="tr-TR" dirty="0"/>
          </a:p>
          <a:p>
            <a:pPr lvl="0"/>
            <a:r>
              <a:rPr lang="tr-TR" i="1" dirty="0"/>
              <a:t>Kendisiyle dalga geçebilen</a:t>
            </a:r>
            <a:endParaRPr lang="tr-TR" dirty="0"/>
          </a:p>
          <a:p>
            <a:pPr lvl="0"/>
            <a:r>
              <a:rPr lang="tr-TR" i="1" dirty="0"/>
              <a:t>Yaratıcı olabilen</a:t>
            </a:r>
            <a:endParaRPr lang="tr-TR" dirty="0"/>
          </a:p>
          <a:p>
            <a:pPr lvl="0"/>
            <a:r>
              <a:rPr lang="tr-TR" i="1" dirty="0"/>
              <a:t>İnsanları ve yaşamı seven</a:t>
            </a:r>
            <a:endParaRPr lang="tr-TR" dirty="0"/>
          </a:p>
          <a:p>
            <a:pPr lvl="0"/>
            <a:r>
              <a:rPr lang="tr-TR" i="1" dirty="0"/>
              <a:t>Demokratik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06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 Merkezli Yaklaşımın Temel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Benlik</a:t>
            </a:r>
          </a:p>
          <a:p>
            <a:r>
              <a:rPr lang="tr-TR" dirty="0"/>
              <a:t>Potansiyelini Tam Kullanan Birey</a:t>
            </a:r>
          </a:p>
          <a:p>
            <a:r>
              <a:rPr lang="tr-TR" dirty="0"/>
              <a:t>Kaygı ve Savunma </a:t>
            </a:r>
          </a:p>
          <a:p>
            <a:r>
              <a:rPr lang="tr-TR" dirty="0"/>
              <a:t>Koşulsuz Olumlu Kabul</a:t>
            </a:r>
          </a:p>
          <a:p>
            <a:r>
              <a:rPr lang="tr-TR" dirty="0"/>
              <a:t>Algı ve </a:t>
            </a:r>
            <a:r>
              <a:rPr lang="tr-TR" dirty="0" smtClean="0"/>
              <a:t>Farkındalık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475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139</TotalTime>
  <Words>150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İnsancıl (hümanisttik) yaklaşım 4 temel öğeye dayanmaktadır:</vt:lpstr>
      <vt:lpstr>PowerPoint Sunusu</vt:lpstr>
      <vt:lpstr>Birey Merkezli Yaklaşımın Temel Kavramları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serdarhan</cp:lastModifiedBy>
  <cp:revision>8</cp:revision>
  <dcterms:created xsi:type="dcterms:W3CDTF">2017-04-26T08:36:58Z</dcterms:created>
  <dcterms:modified xsi:type="dcterms:W3CDTF">2017-11-15T10:18:23Z</dcterms:modified>
</cp:coreProperties>
</file>