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93" r:id="rId4"/>
    <p:sldId id="281" r:id="rId5"/>
    <p:sldId id="294" r:id="rId6"/>
    <p:sldId id="295" r:id="rId7"/>
    <p:sldId id="257" r:id="rId8"/>
    <p:sldId id="258" r:id="rId9"/>
    <p:sldId id="260" r:id="rId10"/>
    <p:sldId id="261" r:id="rId11"/>
    <p:sldId id="262" r:id="rId12"/>
    <p:sldId id="263" r:id="rId13"/>
    <p:sldId id="265" r:id="rId14"/>
    <p:sldId id="266" r:id="rId15"/>
    <p:sldId id="267" r:id="rId16"/>
    <p:sldId id="268" r:id="rId17"/>
    <p:sldId id="269" r:id="rId18"/>
    <p:sldId id="270" r:id="rId19"/>
    <p:sldId id="271" r:id="rId20"/>
    <p:sldId id="272" r:id="rId21"/>
    <p:sldId id="273" r:id="rId22"/>
    <p:sldId id="274" r:id="rId23"/>
    <p:sldId id="277" r:id="rId24"/>
    <p:sldId id="278" r:id="rId25"/>
    <p:sldId id="280" r:id="rId26"/>
    <p:sldId id="305" r:id="rId27"/>
    <p:sldId id="306" r:id="rId28"/>
    <p:sldId id="296" r:id="rId29"/>
    <p:sldId id="297" r:id="rId30"/>
    <p:sldId id="298" r:id="rId31"/>
    <p:sldId id="301" r:id="rId32"/>
    <p:sldId id="302" r:id="rId33"/>
    <p:sldId id="307" r:id="rId34"/>
    <p:sldId id="303" r:id="rId35"/>
    <p:sldId id="310" r:id="rId36"/>
    <p:sldId id="308" r:id="rId37"/>
    <p:sldId id="264" r:id="rId38"/>
    <p:sldId id="282" r:id="rId39"/>
    <p:sldId id="283" r:id="rId40"/>
    <p:sldId id="284" r:id="rId41"/>
    <p:sldId id="309" r:id="rId42"/>
    <p:sldId id="285" r:id="rId43"/>
    <p:sldId id="286" r:id="rId44"/>
    <p:sldId id="287" r:id="rId45"/>
    <p:sldId id="288" r:id="rId46"/>
    <p:sldId id="304" r:id="rId47"/>
    <p:sldId id="290" r:id="rId48"/>
    <p:sldId id="291" r:id="rId4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C0B40C-8F8C-4ED1-89CC-6844E0DE46F2}"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tr-TR"/>
        </a:p>
      </dgm:t>
    </dgm:pt>
    <dgm:pt modelId="{E3618181-E7CB-4CC6-AE22-6212C858E1CE}">
      <dgm:prSet phldrT="[Metin]"/>
      <dgm:spPr/>
      <dgm:t>
        <a:bodyPr/>
        <a:lstStyle/>
        <a:p>
          <a:r>
            <a:rPr lang="tr-TR" dirty="0" smtClean="0"/>
            <a:t>İlk Çağ </a:t>
          </a:r>
          <a:endParaRPr lang="tr-TR" dirty="0"/>
        </a:p>
      </dgm:t>
    </dgm:pt>
    <dgm:pt modelId="{81398DEC-3CA4-4E41-A7C6-A77DC2640875}" type="parTrans" cxnId="{9882BB5B-7D9E-4610-8D03-B31B0C9B5D10}">
      <dgm:prSet/>
      <dgm:spPr/>
      <dgm:t>
        <a:bodyPr/>
        <a:lstStyle/>
        <a:p>
          <a:endParaRPr lang="tr-TR"/>
        </a:p>
      </dgm:t>
    </dgm:pt>
    <dgm:pt modelId="{7C7CDC41-AB06-42FF-A16F-4DC6C4BB9CBB}" type="sibTrans" cxnId="{9882BB5B-7D9E-4610-8D03-B31B0C9B5D10}">
      <dgm:prSet/>
      <dgm:spPr/>
      <dgm:t>
        <a:bodyPr/>
        <a:lstStyle/>
        <a:p>
          <a:endParaRPr lang="tr-TR"/>
        </a:p>
      </dgm:t>
    </dgm:pt>
    <dgm:pt modelId="{29EEE065-5E40-42D7-83B2-ACBD3F29C275}">
      <dgm:prSet phldrT="[Metin]" custT="1"/>
      <dgm:spPr/>
      <dgm:t>
        <a:bodyPr/>
        <a:lstStyle/>
        <a:p>
          <a:r>
            <a:rPr lang="tr-TR" sz="1200" dirty="0" smtClean="0">
              <a:latin typeface="Times New Roman" pitchFamily="18" charset="0"/>
              <a:cs typeface="Times New Roman" pitchFamily="18" charset="0"/>
            </a:rPr>
            <a:t>Büyük imparatorluklar</a:t>
          </a:r>
          <a:endParaRPr lang="tr-TR" sz="1200" dirty="0">
            <a:latin typeface="Times New Roman" pitchFamily="18" charset="0"/>
            <a:cs typeface="Times New Roman" pitchFamily="18" charset="0"/>
          </a:endParaRPr>
        </a:p>
      </dgm:t>
    </dgm:pt>
    <dgm:pt modelId="{FE5FB72C-FB18-427F-965D-7AD318BA76C7}" type="parTrans" cxnId="{9FA2680A-D964-4D11-9BCD-E0B605411D35}">
      <dgm:prSet/>
      <dgm:spPr/>
      <dgm:t>
        <a:bodyPr/>
        <a:lstStyle/>
        <a:p>
          <a:endParaRPr lang="tr-TR"/>
        </a:p>
      </dgm:t>
    </dgm:pt>
    <dgm:pt modelId="{699C4006-5CD3-4E33-8051-12420AD19DEB}" type="sibTrans" cxnId="{9FA2680A-D964-4D11-9BCD-E0B605411D35}">
      <dgm:prSet/>
      <dgm:spPr/>
      <dgm:t>
        <a:bodyPr/>
        <a:lstStyle/>
        <a:p>
          <a:endParaRPr lang="tr-TR"/>
        </a:p>
      </dgm:t>
    </dgm:pt>
    <dgm:pt modelId="{B59D0EC3-87EE-4612-BCC5-A971D42CC16E}">
      <dgm:prSet custT="1"/>
      <dgm:spPr/>
      <dgm:t>
        <a:bodyPr/>
        <a:lstStyle/>
        <a:p>
          <a:r>
            <a:rPr lang="tr-TR" sz="1200" dirty="0" smtClean="0">
              <a:latin typeface="Times New Roman" pitchFamily="18" charset="0"/>
              <a:cs typeface="Times New Roman" pitchFamily="18" charset="0"/>
            </a:rPr>
            <a:t>Tanrı krallar</a:t>
          </a:r>
          <a:endParaRPr lang="tr-TR" sz="1200" dirty="0">
            <a:latin typeface="Times New Roman" pitchFamily="18" charset="0"/>
            <a:cs typeface="Times New Roman" pitchFamily="18" charset="0"/>
          </a:endParaRPr>
        </a:p>
      </dgm:t>
    </dgm:pt>
    <dgm:pt modelId="{94FBDBC1-DF2A-4C42-8BC0-C4B5471E2569}" type="parTrans" cxnId="{E5AE7DDF-F877-432A-80A8-4D904567B2B3}">
      <dgm:prSet/>
      <dgm:spPr/>
      <dgm:t>
        <a:bodyPr/>
        <a:lstStyle/>
        <a:p>
          <a:endParaRPr lang="tr-TR"/>
        </a:p>
      </dgm:t>
    </dgm:pt>
    <dgm:pt modelId="{958E6A6D-6187-4DB0-B615-6A1968889202}" type="sibTrans" cxnId="{E5AE7DDF-F877-432A-80A8-4D904567B2B3}">
      <dgm:prSet/>
      <dgm:spPr/>
      <dgm:t>
        <a:bodyPr/>
        <a:lstStyle/>
        <a:p>
          <a:endParaRPr lang="tr-TR"/>
        </a:p>
      </dgm:t>
    </dgm:pt>
    <dgm:pt modelId="{264F61FA-AC38-4CA4-B641-1E64366B1343}">
      <dgm:prSet/>
      <dgm:spPr/>
      <dgm:t>
        <a:bodyPr/>
        <a:lstStyle/>
        <a:p>
          <a:r>
            <a:rPr lang="tr-TR" dirty="0" smtClean="0"/>
            <a:t>Orta Çağ </a:t>
          </a:r>
          <a:endParaRPr lang="tr-TR" dirty="0"/>
        </a:p>
      </dgm:t>
    </dgm:pt>
    <dgm:pt modelId="{82A9ED74-5BD7-44F3-B972-1EE76462256C}" type="parTrans" cxnId="{B410F20E-FAA8-481B-8B5D-D089BC59E0BB}">
      <dgm:prSet/>
      <dgm:spPr/>
      <dgm:t>
        <a:bodyPr/>
        <a:lstStyle/>
        <a:p>
          <a:endParaRPr lang="tr-TR"/>
        </a:p>
      </dgm:t>
    </dgm:pt>
    <dgm:pt modelId="{2BD16465-EB7B-438E-B634-36EE78ED9504}" type="sibTrans" cxnId="{B410F20E-FAA8-481B-8B5D-D089BC59E0BB}">
      <dgm:prSet/>
      <dgm:spPr/>
      <dgm:t>
        <a:bodyPr/>
        <a:lstStyle/>
        <a:p>
          <a:endParaRPr lang="tr-TR"/>
        </a:p>
      </dgm:t>
    </dgm:pt>
    <dgm:pt modelId="{818BA71B-41C8-411C-AFE5-EADD410B2C42}">
      <dgm:prSet custT="1"/>
      <dgm:spPr/>
      <dgm:t>
        <a:bodyPr/>
        <a:lstStyle/>
        <a:p>
          <a:r>
            <a:rPr lang="tr-TR" sz="1200" dirty="0" smtClean="0">
              <a:latin typeface="Times New Roman" pitchFamily="18" charset="0"/>
              <a:cs typeface="Times New Roman" pitchFamily="18" charset="0"/>
            </a:rPr>
            <a:t>Feodalite, Tek Tanrı, kilise</a:t>
          </a:r>
          <a:endParaRPr lang="tr-TR" sz="1200" dirty="0">
            <a:latin typeface="Times New Roman" pitchFamily="18" charset="0"/>
            <a:cs typeface="Times New Roman" pitchFamily="18" charset="0"/>
          </a:endParaRPr>
        </a:p>
      </dgm:t>
    </dgm:pt>
    <dgm:pt modelId="{C6C736D5-7670-4A4B-B106-49109EDF61DB}" type="parTrans" cxnId="{5B084B27-1852-4912-923B-8EAB72454EF4}">
      <dgm:prSet/>
      <dgm:spPr/>
      <dgm:t>
        <a:bodyPr/>
        <a:lstStyle/>
        <a:p>
          <a:endParaRPr lang="tr-TR"/>
        </a:p>
      </dgm:t>
    </dgm:pt>
    <dgm:pt modelId="{E8ADAD0A-3D5E-4BBB-A749-2DE367F2DCF6}" type="sibTrans" cxnId="{5B084B27-1852-4912-923B-8EAB72454EF4}">
      <dgm:prSet/>
      <dgm:spPr/>
      <dgm:t>
        <a:bodyPr/>
        <a:lstStyle/>
        <a:p>
          <a:endParaRPr lang="tr-TR"/>
        </a:p>
      </dgm:t>
    </dgm:pt>
    <dgm:pt modelId="{CA39A2A6-B54C-4114-A5F9-F06B0E704CAB}">
      <dgm:prSet custT="1"/>
      <dgm:spPr/>
      <dgm:t>
        <a:bodyPr/>
        <a:lstStyle/>
        <a:p>
          <a:r>
            <a:rPr lang="tr-TR" sz="1200" dirty="0" smtClean="0">
              <a:latin typeface="Times New Roman" pitchFamily="18" charset="0"/>
              <a:cs typeface="Times New Roman" pitchFamily="18" charset="0"/>
            </a:rPr>
            <a:t>Kral ve ailesi)asiller), din</a:t>
          </a:r>
          <a:r>
            <a:rPr lang="tr-TR" sz="1200" baseline="0" dirty="0" smtClean="0">
              <a:latin typeface="Times New Roman" pitchFamily="18" charset="0"/>
              <a:cs typeface="Times New Roman" pitchFamily="18" charset="0"/>
            </a:rPr>
            <a:t> adamları, memurlar-sanatçılar-askerler, köleler</a:t>
          </a:r>
          <a:endParaRPr lang="tr-TR" sz="1200" dirty="0">
            <a:latin typeface="Times New Roman" pitchFamily="18" charset="0"/>
            <a:cs typeface="Times New Roman" pitchFamily="18" charset="0"/>
          </a:endParaRPr>
        </a:p>
      </dgm:t>
    </dgm:pt>
    <dgm:pt modelId="{234FDFDA-32CA-41AC-9E3D-9E9E229C8926}" type="parTrans" cxnId="{80FBA90D-4BFD-4D69-B90E-D9D876166F0A}">
      <dgm:prSet/>
      <dgm:spPr/>
      <dgm:t>
        <a:bodyPr/>
        <a:lstStyle/>
        <a:p>
          <a:endParaRPr lang="tr-TR"/>
        </a:p>
      </dgm:t>
    </dgm:pt>
    <dgm:pt modelId="{5A8E01CA-3CEB-423F-B36E-2676E08E9985}" type="sibTrans" cxnId="{80FBA90D-4BFD-4D69-B90E-D9D876166F0A}">
      <dgm:prSet/>
      <dgm:spPr/>
      <dgm:t>
        <a:bodyPr/>
        <a:lstStyle/>
        <a:p>
          <a:endParaRPr lang="tr-TR"/>
        </a:p>
      </dgm:t>
    </dgm:pt>
    <dgm:pt modelId="{6D5CF67A-0058-4B60-870A-7ECB7AB32438}">
      <dgm:prSet custT="1"/>
      <dgm:spPr/>
      <dgm:t>
        <a:bodyPr/>
        <a:lstStyle/>
        <a:p>
          <a:r>
            <a:rPr lang="tr-TR" sz="1200" dirty="0" smtClean="0">
              <a:latin typeface="Times New Roman" pitchFamily="18" charset="0"/>
              <a:cs typeface="Times New Roman" pitchFamily="18" charset="0"/>
            </a:rPr>
            <a:t>Tarım, ticaret</a:t>
          </a:r>
          <a:endParaRPr lang="tr-TR" sz="1200" dirty="0">
            <a:latin typeface="Times New Roman" pitchFamily="18" charset="0"/>
            <a:cs typeface="Times New Roman" pitchFamily="18" charset="0"/>
          </a:endParaRPr>
        </a:p>
      </dgm:t>
    </dgm:pt>
    <dgm:pt modelId="{0049C7EB-BADE-4C21-9E61-2000DD2F2F84}" type="parTrans" cxnId="{DF2A02AA-8721-4ABA-B1FF-76FB9FA3940A}">
      <dgm:prSet/>
      <dgm:spPr/>
      <dgm:t>
        <a:bodyPr/>
        <a:lstStyle/>
        <a:p>
          <a:endParaRPr lang="tr-TR"/>
        </a:p>
      </dgm:t>
    </dgm:pt>
    <dgm:pt modelId="{B542A309-B24E-486D-902D-8A82D8D8F6F1}" type="sibTrans" cxnId="{DF2A02AA-8721-4ABA-B1FF-76FB9FA3940A}">
      <dgm:prSet/>
      <dgm:spPr/>
      <dgm:t>
        <a:bodyPr/>
        <a:lstStyle/>
        <a:p>
          <a:endParaRPr lang="tr-TR"/>
        </a:p>
      </dgm:t>
    </dgm:pt>
    <dgm:pt modelId="{CA44316F-23FA-4C02-8860-5450B1A8B5C9}">
      <dgm:prSet custT="1"/>
      <dgm:spPr/>
      <dgm:t>
        <a:bodyPr/>
        <a:lstStyle/>
        <a:p>
          <a:r>
            <a:rPr lang="tr-TR" sz="1200" dirty="0" smtClean="0">
              <a:latin typeface="Times New Roman" pitchFamily="18" charset="0"/>
              <a:cs typeface="Times New Roman" pitchFamily="18" charset="0"/>
            </a:rPr>
            <a:t>Büyü ayinleri, bitki tedavisi, bilim </a:t>
          </a:r>
          <a:r>
            <a:rPr lang="tr-TR" sz="1200" baseline="0" dirty="0" smtClean="0">
              <a:latin typeface="Times New Roman" pitchFamily="18" charset="0"/>
              <a:cs typeface="Times New Roman" pitchFamily="18" charset="0"/>
            </a:rPr>
            <a:t> din adamlarının elinde.</a:t>
          </a:r>
          <a:endParaRPr lang="tr-TR" sz="1200" dirty="0">
            <a:latin typeface="Times New Roman" pitchFamily="18" charset="0"/>
            <a:cs typeface="Times New Roman" pitchFamily="18" charset="0"/>
          </a:endParaRPr>
        </a:p>
      </dgm:t>
    </dgm:pt>
    <dgm:pt modelId="{0276C6DD-626F-4B43-9ED3-C99D5F6EB764}" type="parTrans" cxnId="{9058A94C-59CC-4780-8984-A3962A847F92}">
      <dgm:prSet/>
      <dgm:spPr/>
      <dgm:t>
        <a:bodyPr/>
        <a:lstStyle/>
        <a:p>
          <a:endParaRPr lang="tr-TR"/>
        </a:p>
      </dgm:t>
    </dgm:pt>
    <dgm:pt modelId="{D2543065-C1C4-44F3-91F6-12A457540A82}" type="sibTrans" cxnId="{9058A94C-59CC-4780-8984-A3962A847F92}">
      <dgm:prSet/>
      <dgm:spPr/>
      <dgm:t>
        <a:bodyPr/>
        <a:lstStyle/>
        <a:p>
          <a:endParaRPr lang="tr-TR"/>
        </a:p>
      </dgm:t>
    </dgm:pt>
    <dgm:pt modelId="{D7392986-347C-4AA2-AE72-BA315E0846B0}">
      <dgm:prSet custT="1"/>
      <dgm:spPr/>
      <dgm:t>
        <a:bodyPr/>
        <a:lstStyle/>
        <a:p>
          <a:r>
            <a:rPr lang="tr-TR" sz="1200" dirty="0" smtClean="0">
              <a:latin typeface="Times New Roman" pitchFamily="18" charset="0"/>
              <a:cs typeface="Times New Roman" pitchFamily="18" charset="0"/>
            </a:rPr>
            <a:t>Kadınlar hayır işleriyle uğraşmış,</a:t>
          </a:r>
          <a:r>
            <a:rPr lang="tr-TR" sz="1200" baseline="0" dirty="0" smtClean="0">
              <a:latin typeface="Times New Roman" pitchFamily="18" charset="0"/>
              <a:cs typeface="Times New Roman" pitchFamily="18" charset="0"/>
            </a:rPr>
            <a:t> tapınaklara sığınanlara bakım veren kadınlar, doğum yaptıran kadınlar</a:t>
          </a:r>
          <a:endParaRPr lang="tr-TR" sz="1200" dirty="0">
            <a:latin typeface="Times New Roman" pitchFamily="18" charset="0"/>
            <a:cs typeface="Times New Roman" pitchFamily="18" charset="0"/>
          </a:endParaRPr>
        </a:p>
      </dgm:t>
    </dgm:pt>
    <dgm:pt modelId="{6E6932DB-D19D-4F9C-A28C-34F887F57DFD}" type="parTrans" cxnId="{F5387E54-13B1-419C-A529-FBDE02F4DFB6}">
      <dgm:prSet/>
      <dgm:spPr/>
      <dgm:t>
        <a:bodyPr/>
        <a:lstStyle/>
        <a:p>
          <a:endParaRPr lang="tr-TR"/>
        </a:p>
      </dgm:t>
    </dgm:pt>
    <dgm:pt modelId="{34076C58-7DE9-4740-B4E9-8195A55213A3}" type="sibTrans" cxnId="{F5387E54-13B1-419C-A529-FBDE02F4DFB6}">
      <dgm:prSet/>
      <dgm:spPr/>
      <dgm:t>
        <a:bodyPr/>
        <a:lstStyle/>
        <a:p>
          <a:endParaRPr lang="tr-TR"/>
        </a:p>
      </dgm:t>
    </dgm:pt>
    <dgm:pt modelId="{A9C5088C-66DC-460E-A9E8-49B1CCF6CCB3}">
      <dgm:prSet custT="1"/>
      <dgm:spPr/>
      <dgm:t>
        <a:bodyPr/>
        <a:lstStyle/>
        <a:p>
          <a:r>
            <a:rPr lang="tr-TR" sz="1200" dirty="0" smtClean="0">
              <a:latin typeface="Times New Roman" pitchFamily="18" charset="0"/>
              <a:cs typeface="Times New Roman" pitchFamily="18" charset="0"/>
            </a:rPr>
            <a:t>Asiller, rahipler, burjuvalar, köylüler (özgür ve self)</a:t>
          </a:r>
          <a:endParaRPr lang="tr-TR" sz="1200" dirty="0">
            <a:latin typeface="Times New Roman" pitchFamily="18" charset="0"/>
            <a:cs typeface="Times New Roman" pitchFamily="18" charset="0"/>
          </a:endParaRPr>
        </a:p>
      </dgm:t>
    </dgm:pt>
    <dgm:pt modelId="{4D4FD309-5DB3-4060-AC63-9FECD63D0C04}" type="parTrans" cxnId="{77988E14-0422-4691-92AC-1A2ABE760C71}">
      <dgm:prSet/>
      <dgm:spPr/>
      <dgm:t>
        <a:bodyPr/>
        <a:lstStyle/>
        <a:p>
          <a:endParaRPr lang="tr-TR"/>
        </a:p>
      </dgm:t>
    </dgm:pt>
    <dgm:pt modelId="{BEFACA2A-BC98-4938-B300-4EEC4C33E729}" type="sibTrans" cxnId="{77988E14-0422-4691-92AC-1A2ABE760C71}">
      <dgm:prSet/>
      <dgm:spPr/>
      <dgm:t>
        <a:bodyPr/>
        <a:lstStyle/>
        <a:p>
          <a:endParaRPr lang="tr-TR"/>
        </a:p>
      </dgm:t>
    </dgm:pt>
    <dgm:pt modelId="{33B87516-82F4-40EF-8BE4-2418523CC944}">
      <dgm:prSet custT="1"/>
      <dgm:spPr/>
      <dgm:t>
        <a:bodyPr/>
        <a:lstStyle/>
        <a:p>
          <a:r>
            <a:rPr lang="tr-TR" sz="1200" dirty="0" smtClean="0">
              <a:latin typeface="Times New Roman" pitchFamily="18" charset="0"/>
              <a:cs typeface="Times New Roman" pitchFamily="18" charset="0"/>
            </a:rPr>
            <a:t>Tarım</a:t>
          </a:r>
          <a:endParaRPr lang="tr-TR" sz="1200" dirty="0">
            <a:latin typeface="Times New Roman" pitchFamily="18" charset="0"/>
            <a:cs typeface="Times New Roman" pitchFamily="18" charset="0"/>
          </a:endParaRPr>
        </a:p>
      </dgm:t>
    </dgm:pt>
    <dgm:pt modelId="{CE7AE8C1-DAF1-4510-8698-98D2E2A67BDE}" type="parTrans" cxnId="{23D9736D-1E89-451D-A34E-F0C3F96D4809}">
      <dgm:prSet/>
      <dgm:spPr/>
      <dgm:t>
        <a:bodyPr/>
        <a:lstStyle/>
        <a:p>
          <a:endParaRPr lang="tr-TR"/>
        </a:p>
      </dgm:t>
    </dgm:pt>
    <dgm:pt modelId="{7467D29A-26DC-4530-B647-63D2B9E8C4D3}" type="sibTrans" cxnId="{23D9736D-1E89-451D-A34E-F0C3F96D4809}">
      <dgm:prSet/>
      <dgm:spPr/>
      <dgm:t>
        <a:bodyPr/>
        <a:lstStyle/>
        <a:p>
          <a:endParaRPr lang="tr-TR"/>
        </a:p>
      </dgm:t>
    </dgm:pt>
    <dgm:pt modelId="{AF96D38C-A015-4020-969E-7AFA2383B016}">
      <dgm:prSet custT="1"/>
      <dgm:spPr/>
      <dgm:t>
        <a:bodyPr/>
        <a:lstStyle/>
        <a:p>
          <a:r>
            <a:rPr lang="tr-TR" sz="1200" dirty="0" smtClean="0">
              <a:latin typeface="Times New Roman" pitchFamily="18" charset="0"/>
              <a:cs typeface="Times New Roman" pitchFamily="18" charset="0"/>
            </a:rPr>
            <a:t>Kıtlık, salgın hastalıklar, karantina,</a:t>
          </a:r>
          <a:endParaRPr lang="tr-TR" sz="1200" dirty="0">
            <a:latin typeface="Times New Roman" pitchFamily="18" charset="0"/>
            <a:cs typeface="Times New Roman" pitchFamily="18" charset="0"/>
          </a:endParaRPr>
        </a:p>
      </dgm:t>
    </dgm:pt>
    <dgm:pt modelId="{84AEDB9E-0DF1-4778-A30B-0C6BDCEBEC79}" type="parTrans" cxnId="{E369F108-ABEE-466A-BF13-2A3ABBA7EABF}">
      <dgm:prSet/>
      <dgm:spPr/>
      <dgm:t>
        <a:bodyPr/>
        <a:lstStyle/>
        <a:p>
          <a:endParaRPr lang="tr-TR"/>
        </a:p>
      </dgm:t>
    </dgm:pt>
    <dgm:pt modelId="{82D2DB17-78FC-4D3B-B57D-92170930E10B}" type="sibTrans" cxnId="{E369F108-ABEE-466A-BF13-2A3ABBA7EABF}">
      <dgm:prSet/>
      <dgm:spPr/>
      <dgm:t>
        <a:bodyPr/>
        <a:lstStyle/>
        <a:p>
          <a:endParaRPr lang="tr-TR"/>
        </a:p>
      </dgm:t>
    </dgm:pt>
    <dgm:pt modelId="{92D61927-FEA7-4816-A418-ABDBF8D04F13}">
      <dgm:prSet custT="1"/>
      <dgm:spPr/>
      <dgm:t>
        <a:bodyPr/>
        <a:lstStyle/>
        <a:p>
          <a:r>
            <a:rPr lang="tr-TR" sz="1200" dirty="0" smtClean="0">
              <a:latin typeface="Times New Roman" pitchFamily="18" charset="0"/>
              <a:cs typeface="Times New Roman" pitchFamily="18" charset="0"/>
            </a:rPr>
            <a:t>Sağlık papazların, rahiplerin</a:t>
          </a:r>
          <a:r>
            <a:rPr lang="tr-TR" sz="1200" baseline="0" dirty="0" smtClean="0">
              <a:latin typeface="Times New Roman" pitchFamily="18" charset="0"/>
              <a:cs typeface="Times New Roman" pitchFamily="18" charset="0"/>
            </a:rPr>
            <a:t> ve rahibelerin elinde, hayır işi,  büyü-telkin- cadıcılık, el değdirme tedavisi, şehir hastaneleri, manastır tıbbı.</a:t>
          </a:r>
        </a:p>
      </dgm:t>
    </dgm:pt>
    <dgm:pt modelId="{ABF1A7B5-12A3-4A2F-BA40-931FC2C037E3}" type="parTrans" cxnId="{074BBEA7-381D-40EC-9D85-A1C56F964C94}">
      <dgm:prSet/>
      <dgm:spPr/>
      <dgm:t>
        <a:bodyPr/>
        <a:lstStyle/>
        <a:p>
          <a:endParaRPr lang="tr-TR"/>
        </a:p>
      </dgm:t>
    </dgm:pt>
    <dgm:pt modelId="{062C6F0F-8175-4D1B-99FB-652EF01CBA62}" type="sibTrans" cxnId="{074BBEA7-381D-40EC-9D85-A1C56F964C94}">
      <dgm:prSet/>
      <dgm:spPr/>
      <dgm:t>
        <a:bodyPr/>
        <a:lstStyle/>
        <a:p>
          <a:endParaRPr lang="tr-TR"/>
        </a:p>
      </dgm:t>
    </dgm:pt>
    <dgm:pt modelId="{8778467A-E805-4E92-9708-408097C4EB15}">
      <dgm:prSet custT="1"/>
      <dgm:spPr/>
      <dgm:t>
        <a:bodyPr/>
        <a:lstStyle/>
        <a:p>
          <a:pPr rtl="0"/>
          <a:r>
            <a:rPr lang="tr-TR" sz="1200" dirty="0" err="1" smtClean="0">
              <a:latin typeface="Times New Roman" pitchFamily="18" charset="0"/>
              <a:cs typeface="Times New Roman" pitchFamily="18" charset="0"/>
            </a:rPr>
            <a:t>Dekon</a:t>
          </a:r>
          <a:r>
            <a:rPr lang="tr-TR" sz="1200" dirty="0" smtClean="0">
              <a:latin typeface="Times New Roman" pitchFamily="18" charset="0"/>
              <a:cs typeface="Times New Roman" pitchFamily="18" charset="0"/>
            </a:rPr>
            <a:t> ve </a:t>
          </a:r>
          <a:r>
            <a:rPr lang="tr-TR" sz="1200" dirty="0" err="1" smtClean="0">
              <a:latin typeface="Times New Roman" pitchFamily="18" charset="0"/>
              <a:cs typeface="Times New Roman" pitchFamily="18" charset="0"/>
            </a:rPr>
            <a:t>dekonesler</a:t>
          </a:r>
          <a:r>
            <a:rPr lang="tr-TR" sz="1200" dirty="0" smtClean="0">
              <a:latin typeface="Times New Roman" pitchFamily="18" charset="0"/>
              <a:cs typeface="Times New Roman" pitchFamily="18" charset="0"/>
            </a:rPr>
            <a:t>.</a:t>
          </a:r>
          <a:r>
            <a:rPr lang="tr-TR" sz="1200" baseline="0" dirty="0" smtClean="0">
              <a:latin typeface="Times New Roman" pitchFamily="18" charset="0"/>
              <a:cs typeface="Times New Roman" pitchFamily="18" charset="0"/>
            </a:rPr>
            <a:t> Asker rahipler. K</a:t>
          </a:r>
          <a:r>
            <a:rPr lang="tr-TR" sz="1200" dirty="0" smtClean="0">
              <a:solidFill>
                <a:schemeClr val="accent5">
                  <a:lumMod val="10000"/>
                </a:schemeClr>
              </a:solidFill>
              <a:latin typeface="Times New Roman" pitchFamily="18" charset="0"/>
              <a:cs typeface="Times New Roman" pitchFamily="18" charset="0"/>
            </a:rPr>
            <a:t>adınlar hayır işleri ve yoksullara bakımla görevli. </a:t>
          </a:r>
          <a:r>
            <a:rPr lang="tr-TR" sz="1200" dirty="0" smtClean="0">
              <a:solidFill>
                <a:schemeClr val="tx1"/>
              </a:solidFill>
              <a:latin typeface="Times New Roman" pitchFamily="18" charset="0"/>
              <a:cs typeface="Times New Roman" pitchFamily="18" charset="0"/>
            </a:rPr>
            <a:t>Fizyolojik gereksinimlerini karşılamak, ilaçları vermek, yaraları temizlemekle görevli.</a:t>
          </a:r>
          <a:endParaRPr lang="tr-TR" sz="1200" baseline="0" dirty="0" smtClean="0">
            <a:latin typeface="Times New Roman" pitchFamily="18" charset="0"/>
            <a:cs typeface="Times New Roman" pitchFamily="18" charset="0"/>
          </a:endParaRPr>
        </a:p>
      </dgm:t>
    </dgm:pt>
    <dgm:pt modelId="{21AB0E34-CB74-4514-A18F-37A3C1649786}" type="parTrans" cxnId="{637BE31D-23C6-4658-9775-964B64060415}">
      <dgm:prSet/>
      <dgm:spPr/>
      <dgm:t>
        <a:bodyPr/>
        <a:lstStyle/>
        <a:p>
          <a:endParaRPr lang="tr-TR"/>
        </a:p>
      </dgm:t>
    </dgm:pt>
    <dgm:pt modelId="{9EC0259C-F59E-4EB7-BCFC-B75920CC3AC4}" type="sibTrans" cxnId="{637BE31D-23C6-4658-9775-964B64060415}">
      <dgm:prSet/>
      <dgm:spPr/>
      <dgm:t>
        <a:bodyPr/>
        <a:lstStyle/>
        <a:p>
          <a:endParaRPr lang="tr-TR"/>
        </a:p>
      </dgm:t>
    </dgm:pt>
    <dgm:pt modelId="{01968AF8-ECDC-4478-8C1F-EE238E2E631C}">
      <dgm:prSet/>
      <dgm:spPr/>
      <dgm:t>
        <a:bodyPr/>
        <a:lstStyle/>
        <a:p>
          <a:r>
            <a:rPr lang="tr-TR" dirty="0" smtClean="0"/>
            <a:t>Yeni Çağ</a:t>
          </a:r>
          <a:endParaRPr lang="tr-TR" dirty="0"/>
        </a:p>
      </dgm:t>
    </dgm:pt>
    <dgm:pt modelId="{12C64750-5B23-4B42-9D9E-DD6F07AFB652}" type="parTrans" cxnId="{57C598DE-0C5E-47E2-98E9-9B26B6634DEE}">
      <dgm:prSet/>
      <dgm:spPr/>
      <dgm:t>
        <a:bodyPr/>
        <a:lstStyle/>
        <a:p>
          <a:endParaRPr lang="tr-TR"/>
        </a:p>
      </dgm:t>
    </dgm:pt>
    <dgm:pt modelId="{1FBB3553-7988-48D2-AE6F-77B6D35FF31F}" type="sibTrans" cxnId="{57C598DE-0C5E-47E2-98E9-9B26B6634DEE}">
      <dgm:prSet/>
      <dgm:spPr/>
      <dgm:t>
        <a:bodyPr/>
        <a:lstStyle/>
        <a:p>
          <a:endParaRPr lang="tr-TR"/>
        </a:p>
      </dgm:t>
    </dgm:pt>
    <dgm:pt modelId="{0297E97B-040A-4779-AE33-7F4FA7226B84}">
      <dgm:prSet custT="1"/>
      <dgm:spPr/>
      <dgm:t>
        <a:bodyPr/>
        <a:lstStyle/>
        <a:p>
          <a:r>
            <a:rPr lang="tr-TR" sz="1100" dirty="0" smtClean="0">
              <a:latin typeface="Times New Roman" pitchFamily="18" charset="0"/>
              <a:cs typeface="Times New Roman" pitchFamily="18" charset="0"/>
            </a:rPr>
            <a:t>Büyük Krallıklar</a:t>
          </a:r>
          <a:endParaRPr lang="tr-TR" sz="1100" dirty="0">
            <a:latin typeface="Times New Roman" pitchFamily="18" charset="0"/>
            <a:cs typeface="Times New Roman" pitchFamily="18" charset="0"/>
          </a:endParaRPr>
        </a:p>
      </dgm:t>
    </dgm:pt>
    <dgm:pt modelId="{8B2831AA-8B3C-4C43-8942-C8E939C3D3A2}" type="parTrans" cxnId="{0500B5B7-E5EF-4B35-953B-F7D692106886}">
      <dgm:prSet/>
      <dgm:spPr/>
      <dgm:t>
        <a:bodyPr/>
        <a:lstStyle/>
        <a:p>
          <a:endParaRPr lang="tr-TR"/>
        </a:p>
      </dgm:t>
    </dgm:pt>
    <dgm:pt modelId="{BA14654C-F7D9-40E1-8FE1-4A0386625222}" type="sibTrans" cxnId="{0500B5B7-E5EF-4B35-953B-F7D692106886}">
      <dgm:prSet/>
      <dgm:spPr/>
      <dgm:t>
        <a:bodyPr/>
        <a:lstStyle/>
        <a:p>
          <a:endParaRPr lang="tr-TR"/>
        </a:p>
      </dgm:t>
    </dgm:pt>
    <dgm:pt modelId="{7882E735-C2B6-40BF-A34D-78DF4ECA9ABC}">
      <dgm:prSet custT="1"/>
      <dgm:spPr/>
      <dgm:t>
        <a:bodyPr/>
        <a:lstStyle/>
        <a:p>
          <a:r>
            <a:rPr lang="tr-TR" sz="1100" dirty="0" smtClean="0">
              <a:latin typeface="Times New Roman" pitchFamily="18" charset="0"/>
              <a:cs typeface="Times New Roman" pitchFamily="18" charset="0"/>
            </a:rPr>
            <a:t>Tek tanrı, mezhepleşme</a:t>
          </a:r>
          <a:endParaRPr lang="tr-TR" sz="1100" dirty="0">
            <a:latin typeface="Times New Roman" pitchFamily="18" charset="0"/>
            <a:cs typeface="Times New Roman" pitchFamily="18" charset="0"/>
          </a:endParaRPr>
        </a:p>
      </dgm:t>
    </dgm:pt>
    <dgm:pt modelId="{880878EC-E601-480F-A9BF-4F79414B56F0}" type="parTrans" cxnId="{98B58483-9724-4145-9B97-A909C80AC018}">
      <dgm:prSet/>
      <dgm:spPr/>
      <dgm:t>
        <a:bodyPr/>
        <a:lstStyle/>
        <a:p>
          <a:endParaRPr lang="tr-TR"/>
        </a:p>
      </dgm:t>
    </dgm:pt>
    <dgm:pt modelId="{61C4F176-9340-4348-ADF5-9760626C196E}" type="sibTrans" cxnId="{98B58483-9724-4145-9B97-A909C80AC018}">
      <dgm:prSet/>
      <dgm:spPr/>
      <dgm:t>
        <a:bodyPr/>
        <a:lstStyle/>
        <a:p>
          <a:endParaRPr lang="tr-TR"/>
        </a:p>
      </dgm:t>
    </dgm:pt>
    <dgm:pt modelId="{4B946885-8D6F-4815-902C-2B4377FB521B}">
      <dgm:prSet custT="1"/>
      <dgm:spPr/>
      <dgm:t>
        <a:bodyPr/>
        <a:lstStyle/>
        <a:p>
          <a:r>
            <a:rPr lang="tr-TR" sz="1100" dirty="0" err="1" smtClean="0">
              <a:latin typeface="Times New Roman" pitchFamily="18" charset="0"/>
              <a:cs typeface="Times New Roman" pitchFamily="18" charset="0"/>
            </a:rPr>
            <a:t>Tarıım</a:t>
          </a:r>
          <a:r>
            <a:rPr lang="tr-TR" sz="1100" dirty="0" smtClean="0">
              <a:latin typeface="Times New Roman" pitchFamily="18" charset="0"/>
              <a:cs typeface="Times New Roman" pitchFamily="18" charset="0"/>
            </a:rPr>
            <a:t>, ticaret</a:t>
          </a:r>
          <a:endParaRPr lang="tr-TR" sz="1100" dirty="0">
            <a:latin typeface="Times New Roman" pitchFamily="18" charset="0"/>
            <a:cs typeface="Times New Roman" pitchFamily="18" charset="0"/>
          </a:endParaRPr>
        </a:p>
      </dgm:t>
    </dgm:pt>
    <dgm:pt modelId="{2A37E196-3094-41B2-852B-E6D8B60B9B15}" type="parTrans" cxnId="{738AA53E-BEDC-4647-93BD-5B1EE5484577}">
      <dgm:prSet/>
      <dgm:spPr/>
      <dgm:t>
        <a:bodyPr/>
        <a:lstStyle/>
        <a:p>
          <a:endParaRPr lang="tr-TR"/>
        </a:p>
      </dgm:t>
    </dgm:pt>
    <dgm:pt modelId="{5EFCC87E-B360-4091-BAB2-0B3DF1A9D13B}" type="sibTrans" cxnId="{738AA53E-BEDC-4647-93BD-5B1EE5484577}">
      <dgm:prSet/>
      <dgm:spPr/>
      <dgm:t>
        <a:bodyPr/>
        <a:lstStyle/>
        <a:p>
          <a:endParaRPr lang="tr-TR"/>
        </a:p>
      </dgm:t>
    </dgm:pt>
    <dgm:pt modelId="{8AC15A0F-C2D8-4955-A52B-0B7FB536A460}">
      <dgm:prSet custT="1"/>
      <dgm:spPr/>
      <dgm:t>
        <a:bodyPr/>
        <a:lstStyle/>
        <a:p>
          <a:r>
            <a:rPr lang="tr-TR" sz="1100" dirty="0" smtClean="0">
              <a:latin typeface="Times New Roman" pitchFamily="18" charset="0"/>
              <a:cs typeface="Times New Roman" pitchFamily="18" charset="0"/>
            </a:rPr>
            <a:t>Salgın hastalıklar</a:t>
          </a:r>
          <a:endParaRPr lang="tr-TR" sz="1100" dirty="0">
            <a:latin typeface="Times New Roman" pitchFamily="18" charset="0"/>
            <a:cs typeface="Times New Roman" pitchFamily="18" charset="0"/>
          </a:endParaRPr>
        </a:p>
      </dgm:t>
    </dgm:pt>
    <dgm:pt modelId="{3E960136-F8D3-444A-AA87-42497CEBB4C0}" type="parTrans" cxnId="{1787F605-8B6A-4634-B3CF-72474913281F}">
      <dgm:prSet/>
      <dgm:spPr/>
      <dgm:t>
        <a:bodyPr/>
        <a:lstStyle/>
        <a:p>
          <a:endParaRPr lang="tr-TR"/>
        </a:p>
      </dgm:t>
    </dgm:pt>
    <dgm:pt modelId="{EAED3BFD-B295-406D-86C5-E5761E4BA920}" type="sibTrans" cxnId="{1787F605-8B6A-4634-B3CF-72474913281F}">
      <dgm:prSet/>
      <dgm:spPr/>
      <dgm:t>
        <a:bodyPr/>
        <a:lstStyle/>
        <a:p>
          <a:endParaRPr lang="tr-TR"/>
        </a:p>
      </dgm:t>
    </dgm:pt>
    <dgm:pt modelId="{A392CC47-2A9E-4838-98CB-FB2CB9E76DE9}">
      <dgm:prSet custT="1"/>
      <dgm:spPr/>
      <dgm:t>
        <a:bodyPr/>
        <a:lstStyle/>
        <a:p>
          <a:r>
            <a:rPr lang="tr-TR" sz="1100" dirty="0" smtClean="0">
              <a:latin typeface="Times New Roman" pitchFamily="18" charset="0"/>
              <a:cs typeface="Times New Roman" pitchFamily="18" charset="0"/>
            </a:rPr>
            <a:t>Sağlık ve hasta bakım ortamları uygun değil, bakım deneyimsiz ve yetkin olmayan kişilerde</a:t>
          </a:r>
          <a:endParaRPr lang="tr-TR" sz="1100" dirty="0">
            <a:latin typeface="Times New Roman" pitchFamily="18" charset="0"/>
            <a:cs typeface="Times New Roman" pitchFamily="18" charset="0"/>
          </a:endParaRPr>
        </a:p>
      </dgm:t>
    </dgm:pt>
    <dgm:pt modelId="{0E2C2489-E6DC-4CFE-9A2A-48EC17522B09}" type="parTrans" cxnId="{54EB4D76-633E-4939-B451-899744763DA0}">
      <dgm:prSet/>
      <dgm:spPr/>
      <dgm:t>
        <a:bodyPr/>
        <a:lstStyle/>
        <a:p>
          <a:endParaRPr lang="tr-TR"/>
        </a:p>
      </dgm:t>
    </dgm:pt>
    <dgm:pt modelId="{0B5563FE-D5C3-4D79-9195-F60BFA16219C}" type="sibTrans" cxnId="{54EB4D76-633E-4939-B451-899744763DA0}">
      <dgm:prSet/>
      <dgm:spPr/>
      <dgm:t>
        <a:bodyPr/>
        <a:lstStyle/>
        <a:p>
          <a:endParaRPr lang="tr-TR"/>
        </a:p>
      </dgm:t>
    </dgm:pt>
    <dgm:pt modelId="{D2882EBC-50C8-40F6-8A8F-D7577580AEAE}">
      <dgm:prSet custT="1"/>
      <dgm:spPr/>
      <dgm:t>
        <a:bodyPr/>
        <a:lstStyle/>
        <a:p>
          <a:r>
            <a:rPr lang="tr-TR" sz="1100" dirty="0" smtClean="0">
              <a:latin typeface="Times New Roman" pitchFamily="18" charset="0"/>
              <a:cs typeface="Times New Roman" pitchFamily="18" charset="0"/>
            </a:rPr>
            <a:t>Fransız Papazı olan </a:t>
          </a:r>
          <a:r>
            <a:rPr lang="tr-TR" sz="1100" dirty="0" err="1" smtClean="0">
              <a:latin typeface="Times New Roman" pitchFamily="18" charset="0"/>
              <a:cs typeface="Times New Roman" pitchFamily="18" charset="0"/>
            </a:rPr>
            <a:t>St</a:t>
          </a:r>
          <a:r>
            <a:rPr lang="tr-TR" sz="1100" dirty="0" smtClean="0">
              <a:latin typeface="Times New Roman" pitchFamily="18" charset="0"/>
              <a:cs typeface="Times New Roman" pitchFamily="18" charset="0"/>
            </a:rPr>
            <a:t>. </a:t>
          </a:r>
          <a:r>
            <a:rPr lang="tr-TR" sz="1100" dirty="0" err="1" smtClean="0">
              <a:latin typeface="Times New Roman" pitchFamily="18" charset="0"/>
              <a:cs typeface="Times New Roman" pitchFamily="18" charset="0"/>
            </a:rPr>
            <a:t>Vincent</a:t>
          </a:r>
          <a:r>
            <a:rPr lang="tr-TR" sz="1100" dirty="0" smtClean="0">
              <a:latin typeface="Times New Roman" pitchFamily="18" charset="0"/>
              <a:cs typeface="Times New Roman" pitchFamily="18" charset="0"/>
            </a:rPr>
            <a:t> De Paul ve </a:t>
          </a:r>
          <a:r>
            <a:rPr lang="tr-TR" sz="1100" dirty="0" err="1" smtClean="0">
              <a:latin typeface="Times New Roman" pitchFamily="18" charset="0"/>
              <a:cs typeface="Times New Roman" pitchFamily="18" charset="0"/>
            </a:rPr>
            <a:t>Sister</a:t>
          </a:r>
          <a:r>
            <a:rPr lang="tr-TR" sz="1100" dirty="0" smtClean="0">
              <a:latin typeface="Times New Roman" pitchFamily="18" charset="0"/>
              <a:cs typeface="Times New Roman" pitchFamily="18" charset="0"/>
            </a:rPr>
            <a:t> of </a:t>
          </a:r>
          <a:r>
            <a:rPr lang="tr-TR" sz="1100" dirty="0" err="1" smtClean="0">
              <a:latin typeface="Times New Roman" pitchFamily="18" charset="0"/>
              <a:cs typeface="Times New Roman" pitchFamily="18" charset="0"/>
            </a:rPr>
            <a:t>Charity</a:t>
          </a:r>
          <a:endParaRPr lang="tr-TR" sz="1100" dirty="0">
            <a:latin typeface="Times New Roman" pitchFamily="18" charset="0"/>
            <a:cs typeface="Times New Roman" pitchFamily="18" charset="0"/>
          </a:endParaRPr>
        </a:p>
      </dgm:t>
    </dgm:pt>
    <dgm:pt modelId="{229F0E8D-0F78-4924-A159-7E4F462FC105}" type="parTrans" cxnId="{E433711F-4D22-4EA9-8B6E-51E15D48CF6C}">
      <dgm:prSet/>
      <dgm:spPr/>
      <dgm:t>
        <a:bodyPr/>
        <a:lstStyle/>
        <a:p>
          <a:endParaRPr lang="tr-TR"/>
        </a:p>
      </dgm:t>
    </dgm:pt>
    <dgm:pt modelId="{427C741D-9E20-49B0-8821-1E936474A1E9}" type="sibTrans" cxnId="{E433711F-4D22-4EA9-8B6E-51E15D48CF6C}">
      <dgm:prSet/>
      <dgm:spPr/>
      <dgm:t>
        <a:bodyPr/>
        <a:lstStyle/>
        <a:p>
          <a:endParaRPr lang="tr-TR"/>
        </a:p>
      </dgm:t>
    </dgm:pt>
    <dgm:pt modelId="{3E3F1F1C-637B-43FF-A10D-8742FC5CFD1C}" type="pres">
      <dgm:prSet presAssocID="{C8C0B40C-8F8C-4ED1-89CC-6844E0DE46F2}" presName="Name0" presStyleCnt="0">
        <dgm:presLayoutVars>
          <dgm:dir/>
          <dgm:animLvl val="lvl"/>
          <dgm:resizeHandles/>
        </dgm:presLayoutVars>
      </dgm:prSet>
      <dgm:spPr/>
      <dgm:t>
        <a:bodyPr/>
        <a:lstStyle/>
        <a:p>
          <a:endParaRPr lang="tr-TR"/>
        </a:p>
      </dgm:t>
    </dgm:pt>
    <dgm:pt modelId="{65A789C5-D415-4B6F-98D6-C49881A9D006}" type="pres">
      <dgm:prSet presAssocID="{E3618181-E7CB-4CC6-AE22-6212C858E1CE}" presName="linNode" presStyleCnt="0"/>
      <dgm:spPr/>
    </dgm:pt>
    <dgm:pt modelId="{9244CA5A-EEAC-4418-BEF2-BEB09838F667}" type="pres">
      <dgm:prSet presAssocID="{E3618181-E7CB-4CC6-AE22-6212C858E1CE}" presName="parentShp" presStyleLbl="node1" presStyleIdx="0" presStyleCnt="3">
        <dgm:presLayoutVars>
          <dgm:bulletEnabled val="1"/>
        </dgm:presLayoutVars>
      </dgm:prSet>
      <dgm:spPr/>
      <dgm:t>
        <a:bodyPr/>
        <a:lstStyle/>
        <a:p>
          <a:endParaRPr lang="tr-TR"/>
        </a:p>
      </dgm:t>
    </dgm:pt>
    <dgm:pt modelId="{482DD61E-09E2-4E96-857C-DEC9490AFB29}" type="pres">
      <dgm:prSet presAssocID="{E3618181-E7CB-4CC6-AE22-6212C858E1CE}" presName="childShp" presStyleLbl="bgAccFollowNode1" presStyleIdx="0" presStyleCnt="3">
        <dgm:presLayoutVars>
          <dgm:bulletEnabled val="1"/>
        </dgm:presLayoutVars>
      </dgm:prSet>
      <dgm:spPr/>
      <dgm:t>
        <a:bodyPr/>
        <a:lstStyle/>
        <a:p>
          <a:endParaRPr lang="tr-TR"/>
        </a:p>
      </dgm:t>
    </dgm:pt>
    <dgm:pt modelId="{F455BAE2-C54F-4C33-9502-13873A315315}" type="pres">
      <dgm:prSet presAssocID="{7C7CDC41-AB06-42FF-A16F-4DC6C4BB9CBB}" presName="spacing" presStyleCnt="0"/>
      <dgm:spPr/>
    </dgm:pt>
    <dgm:pt modelId="{47161C9D-CA3E-419C-BC6E-06B7CFFFFC00}" type="pres">
      <dgm:prSet presAssocID="{264F61FA-AC38-4CA4-B641-1E64366B1343}" presName="linNode" presStyleCnt="0"/>
      <dgm:spPr/>
    </dgm:pt>
    <dgm:pt modelId="{9B4C3B8F-1671-402C-A063-7EEF7AEC8345}" type="pres">
      <dgm:prSet presAssocID="{264F61FA-AC38-4CA4-B641-1E64366B1343}" presName="parentShp" presStyleLbl="node1" presStyleIdx="1" presStyleCnt="3">
        <dgm:presLayoutVars>
          <dgm:bulletEnabled val="1"/>
        </dgm:presLayoutVars>
      </dgm:prSet>
      <dgm:spPr/>
      <dgm:t>
        <a:bodyPr/>
        <a:lstStyle/>
        <a:p>
          <a:endParaRPr lang="tr-TR"/>
        </a:p>
      </dgm:t>
    </dgm:pt>
    <dgm:pt modelId="{7E569D06-F212-41D4-B4A2-DA4BA71B1B06}" type="pres">
      <dgm:prSet presAssocID="{264F61FA-AC38-4CA4-B641-1E64366B1343}" presName="childShp" presStyleLbl="bgAccFollowNode1" presStyleIdx="1" presStyleCnt="3">
        <dgm:presLayoutVars>
          <dgm:bulletEnabled val="1"/>
        </dgm:presLayoutVars>
      </dgm:prSet>
      <dgm:spPr/>
      <dgm:t>
        <a:bodyPr/>
        <a:lstStyle/>
        <a:p>
          <a:endParaRPr lang="tr-TR"/>
        </a:p>
      </dgm:t>
    </dgm:pt>
    <dgm:pt modelId="{41E8FFC7-EB81-47F1-B21C-ED923300F4A3}" type="pres">
      <dgm:prSet presAssocID="{2BD16465-EB7B-438E-B634-36EE78ED9504}" presName="spacing" presStyleCnt="0"/>
      <dgm:spPr/>
    </dgm:pt>
    <dgm:pt modelId="{FDC8B2B5-91EE-495F-9014-272947FF9712}" type="pres">
      <dgm:prSet presAssocID="{01968AF8-ECDC-4478-8C1F-EE238E2E631C}" presName="linNode" presStyleCnt="0"/>
      <dgm:spPr/>
    </dgm:pt>
    <dgm:pt modelId="{6CD2BC00-06F5-4331-BD2A-8916FE91075F}" type="pres">
      <dgm:prSet presAssocID="{01968AF8-ECDC-4478-8C1F-EE238E2E631C}" presName="parentShp" presStyleLbl="node1" presStyleIdx="2" presStyleCnt="3">
        <dgm:presLayoutVars>
          <dgm:bulletEnabled val="1"/>
        </dgm:presLayoutVars>
      </dgm:prSet>
      <dgm:spPr/>
      <dgm:t>
        <a:bodyPr/>
        <a:lstStyle/>
        <a:p>
          <a:endParaRPr lang="tr-TR"/>
        </a:p>
      </dgm:t>
    </dgm:pt>
    <dgm:pt modelId="{347D575B-8829-41C5-B262-5A48FE7F6871}" type="pres">
      <dgm:prSet presAssocID="{01968AF8-ECDC-4478-8C1F-EE238E2E631C}" presName="childShp" presStyleLbl="bgAccFollowNode1" presStyleIdx="2" presStyleCnt="3">
        <dgm:presLayoutVars>
          <dgm:bulletEnabled val="1"/>
        </dgm:presLayoutVars>
      </dgm:prSet>
      <dgm:spPr/>
      <dgm:t>
        <a:bodyPr/>
        <a:lstStyle/>
        <a:p>
          <a:endParaRPr lang="tr-TR"/>
        </a:p>
      </dgm:t>
    </dgm:pt>
  </dgm:ptLst>
  <dgm:cxnLst>
    <dgm:cxn modelId="{9FA2680A-D964-4D11-9BCD-E0B605411D35}" srcId="{E3618181-E7CB-4CC6-AE22-6212C858E1CE}" destId="{29EEE065-5E40-42D7-83B2-ACBD3F29C275}" srcOrd="0" destOrd="0" parTransId="{FE5FB72C-FB18-427F-965D-7AD318BA76C7}" sibTransId="{699C4006-5CD3-4E33-8051-12420AD19DEB}"/>
    <dgm:cxn modelId="{637BE31D-23C6-4658-9775-964B64060415}" srcId="{264F61FA-AC38-4CA4-B641-1E64366B1343}" destId="{8778467A-E805-4E92-9708-408097C4EB15}" srcOrd="5" destOrd="0" parTransId="{21AB0E34-CB74-4514-A18F-37A3C1649786}" sibTransId="{9EC0259C-F59E-4EB7-BCFC-B75920CC3AC4}"/>
    <dgm:cxn modelId="{80FBA90D-4BFD-4D69-B90E-D9D876166F0A}" srcId="{E3618181-E7CB-4CC6-AE22-6212C858E1CE}" destId="{CA39A2A6-B54C-4114-A5F9-F06B0E704CAB}" srcOrd="2" destOrd="0" parTransId="{234FDFDA-32CA-41AC-9E3D-9E9E229C8926}" sibTransId="{5A8E01CA-3CEB-423F-B36E-2676E08E9985}"/>
    <dgm:cxn modelId="{F5387E54-13B1-419C-A529-FBDE02F4DFB6}" srcId="{E3618181-E7CB-4CC6-AE22-6212C858E1CE}" destId="{D7392986-347C-4AA2-AE72-BA315E0846B0}" srcOrd="5" destOrd="0" parTransId="{6E6932DB-D19D-4F9C-A28C-34F887F57DFD}" sibTransId="{34076C58-7DE9-4740-B4E9-8195A55213A3}"/>
    <dgm:cxn modelId="{7A5AD979-0B43-4550-99EA-5844C5000D5B}" type="presOf" srcId="{E3618181-E7CB-4CC6-AE22-6212C858E1CE}" destId="{9244CA5A-EEAC-4418-BEF2-BEB09838F667}" srcOrd="0" destOrd="0" presId="urn:microsoft.com/office/officeart/2005/8/layout/vList6"/>
    <dgm:cxn modelId="{54EB4D76-633E-4939-B451-899744763DA0}" srcId="{01968AF8-ECDC-4478-8C1F-EE238E2E631C}" destId="{A392CC47-2A9E-4838-98CB-FB2CB9E76DE9}" srcOrd="4" destOrd="0" parTransId="{0E2C2489-E6DC-4CFE-9A2A-48EC17522B09}" sibTransId="{0B5563FE-D5C3-4D79-9195-F60BFA16219C}"/>
    <dgm:cxn modelId="{E325CD48-65D8-41A2-AAA4-436126D0E45D}" type="presOf" srcId="{01968AF8-ECDC-4478-8C1F-EE238E2E631C}" destId="{6CD2BC00-06F5-4331-BD2A-8916FE91075F}" srcOrd="0" destOrd="0" presId="urn:microsoft.com/office/officeart/2005/8/layout/vList6"/>
    <dgm:cxn modelId="{C7F23D6C-9F39-4126-8B5D-B3DA96C040B2}" type="presOf" srcId="{C8C0B40C-8F8C-4ED1-89CC-6844E0DE46F2}" destId="{3E3F1F1C-637B-43FF-A10D-8742FC5CFD1C}" srcOrd="0" destOrd="0" presId="urn:microsoft.com/office/officeart/2005/8/layout/vList6"/>
    <dgm:cxn modelId="{3047B57A-2E42-46F8-B915-D564CA345E5B}" type="presOf" srcId="{8778467A-E805-4E92-9708-408097C4EB15}" destId="{7E569D06-F212-41D4-B4A2-DA4BA71B1B06}" srcOrd="0" destOrd="5" presId="urn:microsoft.com/office/officeart/2005/8/layout/vList6"/>
    <dgm:cxn modelId="{98B58483-9724-4145-9B97-A909C80AC018}" srcId="{01968AF8-ECDC-4478-8C1F-EE238E2E631C}" destId="{7882E735-C2B6-40BF-A34D-78DF4ECA9ABC}" srcOrd="1" destOrd="0" parTransId="{880878EC-E601-480F-A9BF-4F79414B56F0}" sibTransId="{61C4F176-9340-4348-ADF5-9760626C196E}"/>
    <dgm:cxn modelId="{F6355249-8385-4397-AE91-DF2CE67861CC}" type="presOf" srcId="{264F61FA-AC38-4CA4-B641-1E64366B1343}" destId="{9B4C3B8F-1671-402C-A063-7EEF7AEC8345}" srcOrd="0" destOrd="0" presId="urn:microsoft.com/office/officeart/2005/8/layout/vList6"/>
    <dgm:cxn modelId="{5B084B27-1852-4912-923B-8EAB72454EF4}" srcId="{264F61FA-AC38-4CA4-B641-1E64366B1343}" destId="{818BA71B-41C8-411C-AFE5-EADD410B2C42}" srcOrd="0" destOrd="0" parTransId="{C6C736D5-7670-4A4B-B106-49109EDF61DB}" sibTransId="{E8ADAD0A-3D5E-4BBB-A749-2DE367F2DCF6}"/>
    <dgm:cxn modelId="{A28A2D51-4469-4FB0-90C3-21F11364BF5E}" type="presOf" srcId="{A392CC47-2A9E-4838-98CB-FB2CB9E76DE9}" destId="{347D575B-8829-41C5-B262-5A48FE7F6871}" srcOrd="0" destOrd="4" presId="urn:microsoft.com/office/officeart/2005/8/layout/vList6"/>
    <dgm:cxn modelId="{7BE0A5E0-8E45-4E39-B2A2-A167C827DBB5}" type="presOf" srcId="{8AC15A0F-C2D8-4955-A52B-0B7FB536A460}" destId="{347D575B-8829-41C5-B262-5A48FE7F6871}" srcOrd="0" destOrd="3" presId="urn:microsoft.com/office/officeart/2005/8/layout/vList6"/>
    <dgm:cxn modelId="{E369F108-ABEE-466A-BF13-2A3ABBA7EABF}" srcId="{264F61FA-AC38-4CA4-B641-1E64366B1343}" destId="{AF96D38C-A015-4020-969E-7AFA2383B016}" srcOrd="3" destOrd="0" parTransId="{84AEDB9E-0DF1-4778-A30B-0C6BDCEBEC79}" sibTransId="{82D2DB17-78FC-4D3B-B57D-92170930E10B}"/>
    <dgm:cxn modelId="{1787F605-8B6A-4634-B3CF-72474913281F}" srcId="{01968AF8-ECDC-4478-8C1F-EE238E2E631C}" destId="{8AC15A0F-C2D8-4955-A52B-0B7FB536A460}" srcOrd="3" destOrd="0" parTransId="{3E960136-F8D3-444A-AA87-42497CEBB4C0}" sibTransId="{EAED3BFD-B295-406D-86C5-E5761E4BA920}"/>
    <dgm:cxn modelId="{5EF9AAE5-C0A5-4A8D-BD55-34A1BDB368FB}" type="presOf" srcId="{D2882EBC-50C8-40F6-8A8F-D7577580AEAE}" destId="{347D575B-8829-41C5-B262-5A48FE7F6871}" srcOrd="0" destOrd="5" presId="urn:microsoft.com/office/officeart/2005/8/layout/vList6"/>
    <dgm:cxn modelId="{CE8B3696-1621-4F25-83CE-27E484159B9B}" type="presOf" srcId="{A9C5088C-66DC-460E-A9E8-49B1CCF6CCB3}" destId="{7E569D06-F212-41D4-B4A2-DA4BA71B1B06}" srcOrd="0" destOrd="1" presId="urn:microsoft.com/office/officeart/2005/8/layout/vList6"/>
    <dgm:cxn modelId="{0500B5B7-E5EF-4B35-953B-F7D692106886}" srcId="{01968AF8-ECDC-4478-8C1F-EE238E2E631C}" destId="{0297E97B-040A-4779-AE33-7F4FA7226B84}" srcOrd="0" destOrd="0" parTransId="{8B2831AA-8B3C-4C43-8942-C8E939C3D3A2}" sibTransId="{BA14654C-F7D9-40E1-8FE1-4A0386625222}"/>
    <dgm:cxn modelId="{9882BB5B-7D9E-4610-8D03-B31B0C9B5D10}" srcId="{C8C0B40C-8F8C-4ED1-89CC-6844E0DE46F2}" destId="{E3618181-E7CB-4CC6-AE22-6212C858E1CE}" srcOrd="0" destOrd="0" parTransId="{81398DEC-3CA4-4E41-A7C6-A77DC2640875}" sibTransId="{7C7CDC41-AB06-42FF-A16F-4DC6C4BB9CBB}"/>
    <dgm:cxn modelId="{B8CC8794-C487-4578-A336-6C266DA20EED}" type="presOf" srcId="{AF96D38C-A015-4020-969E-7AFA2383B016}" destId="{7E569D06-F212-41D4-B4A2-DA4BA71B1B06}" srcOrd="0" destOrd="3" presId="urn:microsoft.com/office/officeart/2005/8/layout/vList6"/>
    <dgm:cxn modelId="{7BC4B763-339D-41A0-95B8-184EA44AB7D2}" type="presOf" srcId="{0297E97B-040A-4779-AE33-7F4FA7226B84}" destId="{347D575B-8829-41C5-B262-5A48FE7F6871}" srcOrd="0" destOrd="0" presId="urn:microsoft.com/office/officeart/2005/8/layout/vList6"/>
    <dgm:cxn modelId="{57C598DE-0C5E-47E2-98E9-9B26B6634DEE}" srcId="{C8C0B40C-8F8C-4ED1-89CC-6844E0DE46F2}" destId="{01968AF8-ECDC-4478-8C1F-EE238E2E631C}" srcOrd="2" destOrd="0" parTransId="{12C64750-5B23-4B42-9D9E-DD6F07AFB652}" sibTransId="{1FBB3553-7988-48D2-AE6F-77B6D35FF31F}"/>
    <dgm:cxn modelId="{B410F20E-FAA8-481B-8B5D-D089BC59E0BB}" srcId="{C8C0B40C-8F8C-4ED1-89CC-6844E0DE46F2}" destId="{264F61FA-AC38-4CA4-B641-1E64366B1343}" srcOrd="1" destOrd="0" parTransId="{82A9ED74-5BD7-44F3-B972-1EE76462256C}" sibTransId="{2BD16465-EB7B-438E-B634-36EE78ED9504}"/>
    <dgm:cxn modelId="{0219A488-F23F-4E02-913B-714AE0C63C79}" type="presOf" srcId="{CA39A2A6-B54C-4114-A5F9-F06B0E704CAB}" destId="{482DD61E-09E2-4E96-857C-DEC9490AFB29}" srcOrd="0" destOrd="2" presId="urn:microsoft.com/office/officeart/2005/8/layout/vList6"/>
    <dgm:cxn modelId="{77988E14-0422-4691-92AC-1A2ABE760C71}" srcId="{264F61FA-AC38-4CA4-B641-1E64366B1343}" destId="{A9C5088C-66DC-460E-A9E8-49B1CCF6CCB3}" srcOrd="1" destOrd="0" parTransId="{4D4FD309-5DB3-4060-AC63-9FECD63D0C04}" sibTransId="{BEFACA2A-BC98-4938-B300-4EEC4C33E729}"/>
    <dgm:cxn modelId="{DF2A02AA-8721-4ABA-B1FF-76FB9FA3940A}" srcId="{E3618181-E7CB-4CC6-AE22-6212C858E1CE}" destId="{6D5CF67A-0058-4B60-870A-7ECB7AB32438}" srcOrd="3" destOrd="0" parTransId="{0049C7EB-BADE-4C21-9E61-2000DD2F2F84}" sibTransId="{B542A309-B24E-486D-902D-8A82D8D8F6F1}"/>
    <dgm:cxn modelId="{31156485-A9F8-4A5F-83EC-E3E1C757EF30}" type="presOf" srcId="{33B87516-82F4-40EF-8BE4-2418523CC944}" destId="{7E569D06-F212-41D4-B4A2-DA4BA71B1B06}" srcOrd="0" destOrd="2" presId="urn:microsoft.com/office/officeart/2005/8/layout/vList6"/>
    <dgm:cxn modelId="{309072BE-ED1D-454C-918F-1AD0D0AA1A6B}" type="presOf" srcId="{29EEE065-5E40-42D7-83B2-ACBD3F29C275}" destId="{482DD61E-09E2-4E96-857C-DEC9490AFB29}" srcOrd="0" destOrd="0" presId="urn:microsoft.com/office/officeart/2005/8/layout/vList6"/>
    <dgm:cxn modelId="{9058A94C-59CC-4780-8984-A3962A847F92}" srcId="{E3618181-E7CB-4CC6-AE22-6212C858E1CE}" destId="{CA44316F-23FA-4C02-8860-5450B1A8B5C9}" srcOrd="4" destOrd="0" parTransId="{0276C6DD-626F-4B43-9ED3-C99D5F6EB764}" sibTransId="{D2543065-C1C4-44F3-91F6-12A457540A82}"/>
    <dgm:cxn modelId="{92AE45AE-A559-4154-9758-302FADD27E7E}" type="presOf" srcId="{B59D0EC3-87EE-4612-BCC5-A971D42CC16E}" destId="{482DD61E-09E2-4E96-857C-DEC9490AFB29}" srcOrd="0" destOrd="1" presId="urn:microsoft.com/office/officeart/2005/8/layout/vList6"/>
    <dgm:cxn modelId="{E5AE7DDF-F877-432A-80A8-4D904567B2B3}" srcId="{E3618181-E7CB-4CC6-AE22-6212C858E1CE}" destId="{B59D0EC3-87EE-4612-BCC5-A971D42CC16E}" srcOrd="1" destOrd="0" parTransId="{94FBDBC1-DF2A-4C42-8BC0-C4B5471E2569}" sibTransId="{958E6A6D-6187-4DB0-B615-6A1968889202}"/>
    <dgm:cxn modelId="{1DD2E632-310A-48FE-97F8-9F3A82D182A5}" type="presOf" srcId="{D7392986-347C-4AA2-AE72-BA315E0846B0}" destId="{482DD61E-09E2-4E96-857C-DEC9490AFB29}" srcOrd="0" destOrd="5" presId="urn:microsoft.com/office/officeart/2005/8/layout/vList6"/>
    <dgm:cxn modelId="{BE8C61ED-7A79-4C4C-8B42-8E08C72E6B59}" type="presOf" srcId="{6D5CF67A-0058-4B60-870A-7ECB7AB32438}" destId="{482DD61E-09E2-4E96-857C-DEC9490AFB29}" srcOrd="0" destOrd="3" presId="urn:microsoft.com/office/officeart/2005/8/layout/vList6"/>
    <dgm:cxn modelId="{23D9736D-1E89-451D-A34E-F0C3F96D4809}" srcId="{264F61FA-AC38-4CA4-B641-1E64366B1343}" destId="{33B87516-82F4-40EF-8BE4-2418523CC944}" srcOrd="2" destOrd="0" parTransId="{CE7AE8C1-DAF1-4510-8698-98D2E2A67BDE}" sibTransId="{7467D29A-26DC-4530-B647-63D2B9E8C4D3}"/>
    <dgm:cxn modelId="{738AA53E-BEDC-4647-93BD-5B1EE5484577}" srcId="{01968AF8-ECDC-4478-8C1F-EE238E2E631C}" destId="{4B946885-8D6F-4815-902C-2B4377FB521B}" srcOrd="2" destOrd="0" parTransId="{2A37E196-3094-41B2-852B-E6D8B60B9B15}" sibTransId="{5EFCC87E-B360-4091-BAB2-0B3DF1A9D13B}"/>
    <dgm:cxn modelId="{9846F0DB-40F0-4E02-88C0-2CCE9A3E9918}" type="presOf" srcId="{4B946885-8D6F-4815-902C-2B4377FB521B}" destId="{347D575B-8829-41C5-B262-5A48FE7F6871}" srcOrd="0" destOrd="2" presId="urn:microsoft.com/office/officeart/2005/8/layout/vList6"/>
    <dgm:cxn modelId="{E433711F-4D22-4EA9-8B6E-51E15D48CF6C}" srcId="{01968AF8-ECDC-4478-8C1F-EE238E2E631C}" destId="{D2882EBC-50C8-40F6-8A8F-D7577580AEAE}" srcOrd="5" destOrd="0" parTransId="{229F0E8D-0F78-4924-A159-7E4F462FC105}" sibTransId="{427C741D-9E20-49B0-8821-1E936474A1E9}"/>
    <dgm:cxn modelId="{074BBEA7-381D-40EC-9D85-A1C56F964C94}" srcId="{264F61FA-AC38-4CA4-B641-1E64366B1343}" destId="{92D61927-FEA7-4816-A418-ABDBF8D04F13}" srcOrd="4" destOrd="0" parTransId="{ABF1A7B5-12A3-4A2F-BA40-931FC2C037E3}" sibTransId="{062C6F0F-8175-4D1B-99FB-652EF01CBA62}"/>
    <dgm:cxn modelId="{769E8986-9EC4-42B4-83A5-D0BE668EBB21}" type="presOf" srcId="{7882E735-C2B6-40BF-A34D-78DF4ECA9ABC}" destId="{347D575B-8829-41C5-B262-5A48FE7F6871}" srcOrd="0" destOrd="1" presId="urn:microsoft.com/office/officeart/2005/8/layout/vList6"/>
    <dgm:cxn modelId="{0BDD869C-04E6-4341-A050-5DA5B071B2ED}" type="presOf" srcId="{CA44316F-23FA-4C02-8860-5450B1A8B5C9}" destId="{482DD61E-09E2-4E96-857C-DEC9490AFB29}" srcOrd="0" destOrd="4" presId="urn:microsoft.com/office/officeart/2005/8/layout/vList6"/>
    <dgm:cxn modelId="{EB0BF7F9-805A-402A-854D-4AAF6EEA0590}" type="presOf" srcId="{818BA71B-41C8-411C-AFE5-EADD410B2C42}" destId="{7E569D06-F212-41D4-B4A2-DA4BA71B1B06}" srcOrd="0" destOrd="0" presId="urn:microsoft.com/office/officeart/2005/8/layout/vList6"/>
    <dgm:cxn modelId="{8D13FC06-1A31-42FE-88D2-5E138A65C5C0}" type="presOf" srcId="{92D61927-FEA7-4816-A418-ABDBF8D04F13}" destId="{7E569D06-F212-41D4-B4A2-DA4BA71B1B06}" srcOrd="0" destOrd="4" presId="urn:microsoft.com/office/officeart/2005/8/layout/vList6"/>
    <dgm:cxn modelId="{D72571BF-9E46-4616-96B3-3D37B7B719F2}" type="presParOf" srcId="{3E3F1F1C-637B-43FF-A10D-8742FC5CFD1C}" destId="{65A789C5-D415-4B6F-98D6-C49881A9D006}" srcOrd="0" destOrd="0" presId="urn:microsoft.com/office/officeart/2005/8/layout/vList6"/>
    <dgm:cxn modelId="{72670807-B73D-4996-B7CA-6214E855943A}" type="presParOf" srcId="{65A789C5-D415-4B6F-98D6-C49881A9D006}" destId="{9244CA5A-EEAC-4418-BEF2-BEB09838F667}" srcOrd="0" destOrd="0" presId="urn:microsoft.com/office/officeart/2005/8/layout/vList6"/>
    <dgm:cxn modelId="{467949DC-1D52-459E-994E-E37577B8AC48}" type="presParOf" srcId="{65A789C5-D415-4B6F-98D6-C49881A9D006}" destId="{482DD61E-09E2-4E96-857C-DEC9490AFB29}" srcOrd="1" destOrd="0" presId="urn:microsoft.com/office/officeart/2005/8/layout/vList6"/>
    <dgm:cxn modelId="{005934B1-FC9D-4CC1-8959-B0F62178D675}" type="presParOf" srcId="{3E3F1F1C-637B-43FF-A10D-8742FC5CFD1C}" destId="{F455BAE2-C54F-4C33-9502-13873A315315}" srcOrd="1" destOrd="0" presId="urn:microsoft.com/office/officeart/2005/8/layout/vList6"/>
    <dgm:cxn modelId="{EEB0F17A-F02A-472B-85FB-B454A39FC64B}" type="presParOf" srcId="{3E3F1F1C-637B-43FF-A10D-8742FC5CFD1C}" destId="{47161C9D-CA3E-419C-BC6E-06B7CFFFFC00}" srcOrd="2" destOrd="0" presId="urn:microsoft.com/office/officeart/2005/8/layout/vList6"/>
    <dgm:cxn modelId="{60605CF8-D1EE-4085-A078-114CBA52E9B8}" type="presParOf" srcId="{47161C9D-CA3E-419C-BC6E-06B7CFFFFC00}" destId="{9B4C3B8F-1671-402C-A063-7EEF7AEC8345}" srcOrd="0" destOrd="0" presId="urn:microsoft.com/office/officeart/2005/8/layout/vList6"/>
    <dgm:cxn modelId="{0A56BD7A-8D75-4248-B64F-E5551A676E23}" type="presParOf" srcId="{47161C9D-CA3E-419C-BC6E-06B7CFFFFC00}" destId="{7E569D06-F212-41D4-B4A2-DA4BA71B1B06}" srcOrd="1" destOrd="0" presId="urn:microsoft.com/office/officeart/2005/8/layout/vList6"/>
    <dgm:cxn modelId="{9A132EAA-9A73-4406-AFAB-14D2195618B2}" type="presParOf" srcId="{3E3F1F1C-637B-43FF-A10D-8742FC5CFD1C}" destId="{41E8FFC7-EB81-47F1-B21C-ED923300F4A3}" srcOrd="3" destOrd="0" presId="urn:microsoft.com/office/officeart/2005/8/layout/vList6"/>
    <dgm:cxn modelId="{CAF92776-242B-4CA2-90D6-B84E7CA442B8}" type="presParOf" srcId="{3E3F1F1C-637B-43FF-A10D-8742FC5CFD1C}" destId="{FDC8B2B5-91EE-495F-9014-272947FF9712}" srcOrd="4" destOrd="0" presId="urn:microsoft.com/office/officeart/2005/8/layout/vList6"/>
    <dgm:cxn modelId="{B3FAA506-36A4-4106-876E-7FB1ECA8C79C}" type="presParOf" srcId="{FDC8B2B5-91EE-495F-9014-272947FF9712}" destId="{6CD2BC00-06F5-4331-BD2A-8916FE91075F}" srcOrd="0" destOrd="0" presId="urn:microsoft.com/office/officeart/2005/8/layout/vList6"/>
    <dgm:cxn modelId="{9F8565E5-4102-48C0-9671-CD1260246611}" type="presParOf" srcId="{FDC8B2B5-91EE-495F-9014-272947FF9712}" destId="{347D575B-8829-41C5-B262-5A48FE7F6871}"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82DD61E-09E2-4E96-857C-DEC9490AFB29}">
      <dsp:nvSpPr>
        <dsp:cNvPr id="0" name=""/>
        <dsp:cNvSpPr/>
      </dsp:nvSpPr>
      <dsp:spPr>
        <a:xfrm>
          <a:off x="3291839" y="0"/>
          <a:ext cx="4937760" cy="2143125"/>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Büyük imparatorluklar</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Tanrı krallar</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Kral ve ailesi)asiller), din</a:t>
          </a:r>
          <a:r>
            <a:rPr lang="tr-TR" sz="1200" kern="1200" baseline="0" dirty="0" smtClean="0">
              <a:latin typeface="Times New Roman" pitchFamily="18" charset="0"/>
              <a:cs typeface="Times New Roman" pitchFamily="18" charset="0"/>
            </a:rPr>
            <a:t> adamları, memurlar-sanatçılar-askerler, köleler</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Tarım, ticaret</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Büyü ayinleri, bitki tedavisi, bilim </a:t>
          </a:r>
          <a:r>
            <a:rPr lang="tr-TR" sz="1200" kern="1200" baseline="0" dirty="0" smtClean="0">
              <a:latin typeface="Times New Roman" pitchFamily="18" charset="0"/>
              <a:cs typeface="Times New Roman" pitchFamily="18" charset="0"/>
            </a:rPr>
            <a:t> din adamlarının elinde.</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Kadınlar hayır işleriyle uğraşmış,</a:t>
          </a:r>
          <a:r>
            <a:rPr lang="tr-TR" sz="1200" kern="1200" baseline="0" dirty="0" smtClean="0">
              <a:latin typeface="Times New Roman" pitchFamily="18" charset="0"/>
              <a:cs typeface="Times New Roman" pitchFamily="18" charset="0"/>
            </a:rPr>
            <a:t> tapınaklara sığınanlara bakım veren kadınlar, doğum yaptıran kadınlar</a:t>
          </a:r>
          <a:endParaRPr lang="tr-TR" sz="1200" kern="1200" dirty="0">
            <a:latin typeface="Times New Roman" pitchFamily="18" charset="0"/>
            <a:cs typeface="Times New Roman" pitchFamily="18" charset="0"/>
          </a:endParaRPr>
        </a:p>
      </dsp:txBody>
      <dsp:txXfrm>
        <a:off x="3291839" y="0"/>
        <a:ext cx="4937760" cy="2143125"/>
      </dsp:txXfrm>
    </dsp:sp>
    <dsp:sp modelId="{9244CA5A-EEAC-4418-BEF2-BEB09838F667}">
      <dsp:nvSpPr>
        <dsp:cNvPr id="0" name=""/>
        <dsp:cNvSpPr/>
      </dsp:nvSpPr>
      <dsp:spPr>
        <a:xfrm>
          <a:off x="0" y="0"/>
          <a:ext cx="3291840" cy="2143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tr-TR" sz="6000" kern="1200" dirty="0" smtClean="0"/>
            <a:t>İlk Çağ </a:t>
          </a:r>
          <a:endParaRPr lang="tr-TR" sz="6000" kern="1200" dirty="0"/>
        </a:p>
      </dsp:txBody>
      <dsp:txXfrm>
        <a:off x="0" y="0"/>
        <a:ext cx="3291840" cy="2143125"/>
      </dsp:txXfrm>
    </dsp:sp>
    <dsp:sp modelId="{7E569D06-F212-41D4-B4A2-DA4BA71B1B06}">
      <dsp:nvSpPr>
        <dsp:cNvPr id="0" name=""/>
        <dsp:cNvSpPr/>
      </dsp:nvSpPr>
      <dsp:spPr>
        <a:xfrm>
          <a:off x="3291839" y="2357437"/>
          <a:ext cx="4937760" cy="2143125"/>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Feodalite, Tek Tanrı, kilise</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Asiller, rahipler, burjuvalar, köylüler (özgür ve self)</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Tarım</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Kıtlık, salgın hastalıklar, karantina,</a:t>
          </a:r>
          <a:endParaRPr lang="tr-TR" sz="1200" kern="1200" dirty="0">
            <a:latin typeface="Times New Roman" pitchFamily="18" charset="0"/>
            <a:cs typeface="Times New Roman" pitchFamily="18" charset="0"/>
          </a:endParaRPr>
        </a:p>
        <a:p>
          <a:pPr marL="114300" lvl="1" indent="-114300" algn="l" defTabSz="533400">
            <a:lnSpc>
              <a:spcPct val="90000"/>
            </a:lnSpc>
            <a:spcBef>
              <a:spcPct val="0"/>
            </a:spcBef>
            <a:spcAft>
              <a:spcPct val="15000"/>
            </a:spcAft>
            <a:buChar char="••"/>
          </a:pPr>
          <a:r>
            <a:rPr lang="tr-TR" sz="1200" kern="1200" dirty="0" smtClean="0">
              <a:latin typeface="Times New Roman" pitchFamily="18" charset="0"/>
              <a:cs typeface="Times New Roman" pitchFamily="18" charset="0"/>
            </a:rPr>
            <a:t>Sağlık papazların, rahiplerin</a:t>
          </a:r>
          <a:r>
            <a:rPr lang="tr-TR" sz="1200" kern="1200" baseline="0" dirty="0" smtClean="0">
              <a:latin typeface="Times New Roman" pitchFamily="18" charset="0"/>
              <a:cs typeface="Times New Roman" pitchFamily="18" charset="0"/>
            </a:rPr>
            <a:t> ve rahibelerin elinde, hayır işi,  büyü-telkin- cadıcılık, el değdirme tedavisi, şehir hastaneleri, manastır tıbbı.</a:t>
          </a:r>
        </a:p>
        <a:p>
          <a:pPr marL="114300" lvl="1" indent="-114300" algn="l" defTabSz="533400" rtl="0">
            <a:lnSpc>
              <a:spcPct val="90000"/>
            </a:lnSpc>
            <a:spcBef>
              <a:spcPct val="0"/>
            </a:spcBef>
            <a:spcAft>
              <a:spcPct val="15000"/>
            </a:spcAft>
            <a:buChar char="••"/>
          </a:pPr>
          <a:r>
            <a:rPr lang="tr-TR" sz="1200" kern="1200" dirty="0" err="1" smtClean="0">
              <a:latin typeface="Times New Roman" pitchFamily="18" charset="0"/>
              <a:cs typeface="Times New Roman" pitchFamily="18" charset="0"/>
            </a:rPr>
            <a:t>Dekon</a:t>
          </a:r>
          <a:r>
            <a:rPr lang="tr-TR" sz="1200" kern="1200" dirty="0" smtClean="0">
              <a:latin typeface="Times New Roman" pitchFamily="18" charset="0"/>
              <a:cs typeface="Times New Roman" pitchFamily="18" charset="0"/>
            </a:rPr>
            <a:t> ve </a:t>
          </a:r>
          <a:r>
            <a:rPr lang="tr-TR" sz="1200" kern="1200" dirty="0" err="1" smtClean="0">
              <a:latin typeface="Times New Roman" pitchFamily="18" charset="0"/>
              <a:cs typeface="Times New Roman" pitchFamily="18" charset="0"/>
            </a:rPr>
            <a:t>dekonesler</a:t>
          </a:r>
          <a:r>
            <a:rPr lang="tr-TR" sz="1200" kern="1200" dirty="0" smtClean="0">
              <a:latin typeface="Times New Roman" pitchFamily="18" charset="0"/>
              <a:cs typeface="Times New Roman" pitchFamily="18" charset="0"/>
            </a:rPr>
            <a:t>.</a:t>
          </a:r>
          <a:r>
            <a:rPr lang="tr-TR" sz="1200" kern="1200" baseline="0" dirty="0" smtClean="0">
              <a:latin typeface="Times New Roman" pitchFamily="18" charset="0"/>
              <a:cs typeface="Times New Roman" pitchFamily="18" charset="0"/>
            </a:rPr>
            <a:t> Asker rahipler. K</a:t>
          </a:r>
          <a:r>
            <a:rPr lang="tr-TR" sz="1200" kern="1200" dirty="0" smtClean="0">
              <a:solidFill>
                <a:schemeClr val="accent5">
                  <a:lumMod val="10000"/>
                </a:schemeClr>
              </a:solidFill>
              <a:latin typeface="Times New Roman" pitchFamily="18" charset="0"/>
              <a:cs typeface="Times New Roman" pitchFamily="18" charset="0"/>
            </a:rPr>
            <a:t>adınlar hayır işleri ve yoksullara bakımla görevli. </a:t>
          </a:r>
          <a:r>
            <a:rPr lang="tr-TR" sz="1200" kern="1200" dirty="0" smtClean="0">
              <a:solidFill>
                <a:schemeClr val="tx1"/>
              </a:solidFill>
              <a:latin typeface="Times New Roman" pitchFamily="18" charset="0"/>
              <a:cs typeface="Times New Roman" pitchFamily="18" charset="0"/>
            </a:rPr>
            <a:t>Fizyolojik gereksinimlerini karşılamak, ilaçları vermek, yaraları temizlemekle görevli.</a:t>
          </a:r>
          <a:endParaRPr lang="tr-TR" sz="1200" kern="1200" baseline="0" dirty="0" smtClean="0">
            <a:latin typeface="Times New Roman" pitchFamily="18" charset="0"/>
            <a:cs typeface="Times New Roman" pitchFamily="18" charset="0"/>
          </a:endParaRPr>
        </a:p>
      </dsp:txBody>
      <dsp:txXfrm>
        <a:off x="3291839" y="2357437"/>
        <a:ext cx="4937760" cy="2143125"/>
      </dsp:txXfrm>
    </dsp:sp>
    <dsp:sp modelId="{9B4C3B8F-1671-402C-A063-7EEF7AEC8345}">
      <dsp:nvSpPr>
        <dsp:cNvPr id="0" name=""/>
        <dsp:cNvSpPr/>
      </dsp:nvSpPr>
      <dsp:spPr>
        <a:xfrm>
          <a:off x="0" y="2357437"/>
          <a:ext cx="3291840" cy="2143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tr-TR" sz="6000" kern="1200" dirty="0" smtClean="0"/>
            <a:t>Orta Çağ </a:t>
          </a:r>
          <a:endParaRPr lang="tr-TR" sz="6000" kern="1200" dirty="0"/>
        </a:p>
      </dsp:txBody>
      <dsp:txXfrm>
        <a:off x="0" y="2357437"/>
        <a:ext cx="3291840" cy="2143125"/>
      </dsp:txXfrm>
    </dsp:sp>
    <dsp:sp modelId="{347D575B-8829-41C5-B262-5A48FE7F6871}">
      <dsp:nvSpPr>
        <dsp:cNvPr id="0" name=""/>
        <dsp:cNvSpPr/>
      </dsp:nvSpPr>
      <dsp:spPr>
        <a:xfrm>
          <a:off x="3291839" y="4714875"/>
          <a:ext cx="4937760" cy="2143125"/>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r>
            <a:rPr lang="tr-TR" sz="1100" kern="1200" dirty="0" smtClean="0">
              <a:latin typeface="Times New Roman" pitchFamily="18" charset="0"/>
              <a:cs typeface="Times New Roman" pitchFamily="18" charset="0"/>
            </a:rPr>
            <a:t>Büyük Krallıklar</a:t>
          </a:r>
          <a:endParaRPr lang="tr-TR" sz="1100" kern="1200" dirty="0">
            <a:latin typeface="Times New Roman" pitchFamily="18" charset="0"/>
            <a:cs typeface="Times New Roman" pitchFamily="18" charset="0"/>
          </a:endParaRPr>
        </a:p>
        <a:p>
          <a:pPr marL="57150" lvl="1" indent="-57150" algn="l" defTabSz="488950">
            <a:lnSpc>
              <a:spcPct val="90000"/>
            </a:lnSpc>
            <a:spcBef>
              <a:spcPct val="0"/>
            </a:spcBef>
            <a:spcAft>
              <a:spcPct val="15000"/>
            </a:spcAft>
            <a:buChar char="••"/>
          </a:pPr>
          <a:r>
            <a:rPr lang="tr-TR" sz="1100" kern="1200" dirty="0" smtClean="0">
              <a:latin typeface="Times New Roman" pitchFamily="18" charset="0"/>
              <a:cs typeface="Times New Roman" pitchFamily="18" charset="0"/>
            </a:rPr>
            <a:t>Tek tanrı, mezhepleşme</a:t>
          </a:r>
          <a:endParaRPr lang="tr-TR" sz="1100" kern="1200" dirty="0">
            <a:latin typeface="Times New Roman" pitchFamily="18" charset="0"/>
            <a:cs typeface="Times New Roman" pitchFamily="18" charset="0"/>
          </a:endParaRPr>
        </a:p>
        <a:p>
          <a:pPr marL="57150" lvl="1" indent="-57150" algn="l" defTabSz="488950">
            <a:lnSpc>
              <a:spcPct val="90000"/>
            </a:lnSpc>
            <a:spcBef>
              <a:spcPct val="0"/>
            </a:spcBef>
            <a:spcAft>
              <a:spcPct val="15000"/>
            </a:spcAft>
            <a:buChar char="••"/>
          </a:pPr>
          <a:r>
            <a:rPr lang="tr-TR" sz="1100" kern="1200" dirty="0" err="1" smtClean="0">
              <a:latin typeface="Times New Roman" pitchFamily="18" charset="0"/>
              <a:cs typeface="Times New Roman" pitchFamily="18" charset="0"/>
            </a:rPr>
            <a:t>Tarıım</a:t>
          </a:r>
          <a:r>
            <a:rPr lang="tr-TR" sz="1100" kern="1200" dirty="0" smtClean="0">
              <a:latin typeface="Times New Roman" pitchFamily="18" charset="0"/>
              <a:cs typeface="Times New Roman" pitchFamily="18" charset="0"/>
            </a:rPr>
            <a:t>, ticaret</a:t>
          </a:r>
          <a:endParaRPr lang="tr-TR" sz="1100" kern="1200" dirty="0">
            <a:latin typeface="Times New Roman" pitchFamily="18" charset="0"/>
            <a:cs typeface="Times New Roman" pitchFamily="18" charset="0"/>
          </a:endParaRPr>
        </a:p>
        <a:p>
          <a:pPr marL="57150" lvl="1" indent="-57150" algn="l" defTabSz="488950">
            <a:lnSpc>
              <a:spcPct val="90000"/>
            </a:lnSpc>
            <a:spcBef>
              <a:spcPct val="0"/>
            </a:spcBef>
            <a:spcAft>
              <a:spcPct val="15000"/>
            </a:spcAft>
            <a:buChar char="••"/>
          </a:pPr>
          <a:r>
            <a:rPr lang="tr-TR" sz="1100" kern="1200" dirty="0" smtClean="0">
              <a:latin typeface="Times New Roman" pitchFamily="18" charset="0"/>
              <a:cs typeface="Times New Roman" pitchFamily="18" charset="0"/>
            </a:rPr>
            <a:t>Salgın hastalıklar</a:t>
          </a:r>
          <a:endParaRPr lang="tr-TR" sz="1100" kern="1200" dirty="0">
            <a:latin typeface="Times New Roman" pitchFamily="18" charset="0"/>
            <a:cs typeface="Times New Roman" pitchFamily="18" charset="0"/>
          </a:endParaRPr>
        </a:p>
        <a:p>
          <a:pPr marL="57150" lvl="1" indent="-57150" algn="l" defTabSz="488950">
            <a:lnSpc>
              <a:spcPct val="90000"/>
            </a:lnSpc>
            <a:spcBef>
              <a:spcPct val="0"/>
            </a:spcBef>
            <a:spcAft>
              <a:spcPct val="15000"/>
            </a:spcAft>
            <a:buChar char="••"/>
          </a:pPr>
          <a:r>
            <a:rPr lang="tr-TR" sz="1100" kern="1200" dirty="0" smtClean="0">
              <a:latin typeface="Times New Roman" pitchFamily="18" charset="0"/>
              <a:cs typeface="Times New Roman" pitchFamily="18" charset="0"/>
            </a:rPr>
            <a:t>Sağlık ve hasta bakım ortamları uygun değil, bakım deneyimsiz ve yetkin olmayan kişilerde</a:t>
          </a:r>
          <a:endParaRPr lang="tr-TR" sz="1100" kern="1200" dirty="0">
            <a:latin typeface="Times New Roman" pitchFamily="18" charset="0"/>
            <a:cs typeface="Times New Roman" pitchFamily="18" charset="0"/>
          </a:endParaRPr>
        </a:p>
        <a:p>
          <a:pPr marL="57150" lvl="1" indent="-57150" algn="l" defTabSz="488950">
            <a:lnSpc>
              <a:spcPct val="90000"/>
            </a:lnSpc>
            <a:spcBef>
              <a:spcPct val="0"/>
            </a:spcBef>
            <a:spcAft>
              <a:spcPct val="15000"/>
            </a:spcAft>
            <a:buChar char="••"/>
          </a:pPr>
          <a:r>
            <a:rPr lang="tr-TR" sz="1100" kern="1200" dirty="0" smtClean="0">
              <a:latin typeface="Times New Roman" pitchFamily="18" charset="0"/>
              <a:cs typeface="Times New Roman" pitchFamily="18" charset="0"/>
            </a:rPr>
            <a:t>Fransız Papazı olan </a:t>
          </a:r>
          <a:r>
            <a:rPr lang="tr-TR" sz="1100" kern="1200" dirty="0" err="1" smtClean="0">
              <a:latin typeface="Times New Roman" pitchFamily="18" charset="0"/>
              <a:cs typeface="Times New Roman" pitchFamily="18" charset="0"/>
            </a:rPr>
            <a:t>St</a:t>
          </a:r>
          <a:r>
            <a:rPr lang="tr-TR" sz="1100" kern="1200" dirty="0" smtClean="0">
              <a:latin typeface="Times New Roman" pitchFamily="18" charset="0"/>
              <a:cs typeface="Times New Roman" pitchFamily="18" charset="0"/>
            </a:rPr>
            <a:t>. </a:t>
          </a:r>
          <a:r>
            <a:rPr lang="tr-TR" sz="1100" kern="1200" dirty="0" err="1" smtClean="0">
              <a:latin typeface="Times New Roman" pitchFamily="18" charset="0"/>
              <a:cs typeface="Times New Roman" pitchFamily="18" charset="0"/>
            </a:rPr>
            <a:t>Vincent</a:t>
          </a:r>
          <a:r>
            <a:rPr lang="tr-TR" sz="1100" kern="1200" dirty="0" smtClean="0">
              <a:latin typeface="Times New Roman" pitchFamily="18" charset="0"/>
              <a:cs typeface="Times New Roman" pitchFamily="18" charset="0"/>
            </a:rPr>
            <a:t> De Paul ve </a:t>
          </a:r>
          <a:r>
            <a:rPr lang="tr-TR" sz="1100" kern="1200" dirty="0" err="1" smtClean="0">
              <a:latin typeface="Times New Roman" pitchFamily="18" charset="0"/>
              <a:cs typeface="Times New Roman" pitchFamily="18" charset="0"/>
            </a:rPr>
            <a:t>Sister</a:t>
          </a:r>
          <a:r>
            <a:rPr lang="tr-TR" sz="1100" kern="1200" dirty="0" smtClean="0">
              <a:latin typeface="Times New Roman" pitchFamily="18" charset="0"/>
              <a:cs typeface="Times New Roman" pitchFamily="18" charset="0"/>
            </a:rPr>
            <a:t> of </a:t>
          </a:r>
          <a:r>
            <a:rPr lang="tr-TR" sz="1100" kern="1200" dirty="0" err="1" smtClean="0">
              <a:latin typeface="Times New Roman" pitchFamily="18" charset="0"/>
              <a:cs typeface="Times New Roman" pitchFamily="18" charset="0"/>
            </a:rPr>
            <a:t>Charity</a:t>
          </a:r>
          <a:endParaRPr lang="tr-TR" sz="1100" kern="1200" dirty="0">
            <a:latin typeface="Times New Roman" pitchFamily="18" charset="0"/>
            <a:cs typeface="Times New Roman" pitchFamily="18" charset="0"/>
          </a:endParaRPr>
        </a:p>
      </dsp:txBody>
      <dsp:txXfrm>
        <a:off x="3291839" y="4714875"/>
        <a:ext cx="4937760" cy="2143125"/>
      </dsp:txXfrm>
    </dsp:sp>
    <dsp:sp modelId="{6CD2BC00-06F5-4331-BD2A-8916FE91075F}">
      <dsp:nvSpPr>
        <dsp:cNvPr id="0" name=""/>
        <dsp:cNvSpPr/>
      </dsp:nvSpPr>
      <dsp:spPr>
        <a:xfrm>
          <a:off x="0" y="4714875"/>
          <a:ext cx="3291840" cy="2143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tr-TR" sz="6000" kern="1200" dirty="0" smtClean="0"/>
            <a:t>Yeni Çağ</a:t>
          </a:r>
          <a:endParaRPr lang="tr-TR" sz="6000" kern="1200" dirty="0"/>
        </a:p>
      </dsp:txBody>
      <dsp:txXfrm>
        <a:off x="0" y="4714875"/>
        <a:ext cx="3291840" cy="214312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7EDCE90-A0BE-4195-80B5-859B9C0A92FC}"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204803C-AB8F-4D7D-A357-211E9549501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EDCE90-A0BE-4195-80B5-859B9C0A92FC}" type="datetimeFigureOut">
              <a:rPr lang="tr-TR" smtClean="0"/>
              <a:pPr/>
              <a:t>19.01.2020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4803C-AB8F-4D7D-A357-211E9549501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latin typeface="Times New Roman" pitchFamily="18" charset="0"/>
                <a:cs typeface="Times New Roman" pitchFamily="18" charset="0"/>
              </a:rPr>
              <a:t>Yakın Çağ’da Sağlık Uygulamaları </a:t>
            </a:r>
            <a:endParaRPr lang="tr-TR" b="1" dirty="0">
              <a:latin typeface="Times New Roman" pitchFamily="18" charset="0"/>
              <a:cs typeface="Times New Roman" pitchFamily="18" charset="0"/>
            </a:endParaRPr>
          </a:p>
        </p:txBody>
      </p:sp>
      <p:sp>
        <p:nvSpPr>
          <p:cNvPr id="3" name="2 Alt Başlık"/>
          <p:cNvSpPr>
            <a:spLocks noGrp="1"/>
          </p:cNvSpPr>
          <p:nvPr>
            <p:ph type="subTitle" idx="1"/>
          </p:nvPr>
        </p:nvSpPr>
        <p:spPr>
          <a:xfrm>
            <a:off x="1115616" y="3717032"/>
            <a:ext cx="6400800" cy="1752600"/>
          </a:xfrm>
        </p:spPr>
        <p:txBody>
          <a:bodyPr/>
          <a:lstStyle/>
          <a:p>
            <a:pPr algn="r"/>
            <a:r>
              <a:rPr lang="tr-TR" dirty="0" smtClean="0">
                <a:solidFill>
                  <a:schemeClr val="tx1"/>
                </a:solidFill>
                <a:latin typeface="Times New Roman" pitchFamily="18" charset="0"/>
                <a:cs typeface="Times New Roman" pitchFamily="18" charset="0"/>
              </a:rPr>
              <a:t>Öğretim Görevlisi </a:t>
            </a:r>
          </a:p>
          <a:p>
            <a:pPr algn="r"/>
            <a:r>
              <a:rPr lang="tr-TR" dirty="0" smtClean="0">
                <a:solidFill>
                  <a:schemeClr val="tx1"/>
                </a:solidFill>
                <a:latin typeface="Times New Roman" pitchFamily="18" charset="0"/>
                <a:cs typeface="Times New Roman" pitchFamily="18" charset="0"/>
              </a:rPr>
              <a:t>Meltem ÖZDUYAN KILIÇ</a:t>
            </a:r>
            <a:endParaRPr lang="tr-TR" dirty="0">
              <a:solidFill>
                <a:schemeClr val="tx1"/>
              </a:solidFill>
              <a:latin typeface="Times New Roman" pitchFamily="18" charset="0"/>
              <a:cs typeface="Times New Roman" pitchFamily="18" charset="0"/>
            </a:endParaRPr>
          </a:p>
        </p:txBody>
      </p:sp>
      <p:pic>
        <p:nvPicPr>
          <p:cNvPr id="4" name="3 Resim" descr="indir.jpg"/>
          <p:cNvPicPr>
            <a:picLocks noChangeAspect="1"/>
          </p:cNvPicPr>
          <p:nvPr/>
        </p:nvPicPr>
        <p:blipFill>
          <a:blip r:embed="rId2" cstate="print"/>
          <a:stretch>
            <a:fillRect/>
          </a:stretch>
        </p:blipFill>
        <p:spPr>
          <a:xfrm>
            <a:off x="323528" y="260648"/>
            <a:ext cx="2114957" cy="1584176"/>
          </a:xfrm>
          <a:prstGeom prst="rect">
            <a:avLst/>
          </a:prstGeom>
        </p:spPr>
      </p:pic>
      <p:pic>
        <p:nvPicPr>
          <p:cNvPr id="5" name="4 Resim" descr="indir (1).jpg"/>
          <p:cNvPicPr>
            <a:picLocks noChangeAspect="1"/>
          </p:cNvPicPr>
          <p:nvPr/>
        </p:nvPicPr>
        <p:blipFill>
          <a:blip r:embed="rId3" cstate="print"/>
          <a:stretch>
            <a:fillRect/>
          </a:stretch>
        </p:blipFill>
        <p:spPr>
          <a:xfrm>
            <a:off x="539552" y="5013176"/>
            <a:ext cx="2088232" cy="1552575"/>
          </a:xfrm>
          <a:prstGeom prst="rect">
            <a:avLst/>
          </a:prstGeom>
        </p:spPr>
      </p:pic>
      <p:pic>
        <p:nvPicPr>
          <p:cNvPr id="6" name="5 Resim" descr="indir (2).jpg"/>
          <p:cNvPicPr>
            <a:picLocks noChangeAspect="1"/>
          </p:cNvPicPr>
          <p:nvPr/>
        </p:nvPicPr>
        <p:blipFill>
          <a:blip r:embed="rId4" cstate="print"/>
          <a:stretch>
            <a:fillRect/>
          </a:stretch>
        </p:blipFill>
        <p:spPr>
          <a:xfrm>
            <a:off x="6129370" y="260649"/>
            <a:ext cx="2802773" cy="1584176"/>
          </a:xfrm>
          <a:prstGeom prst="rect">
            <a:avLst/>
          </a:prstGeom>
        </p:spPr>
      </p:pic>
      <p:pic>
        <p:nvPicPr>
          <p:cNvPr id="7" name="6 Resim" descr="indir (3).jpg"/>
          <p:cNvPicPr>
            <a:picLocks noChangeAspect="1"/>
          </p:cNvPicPr>
          <p:nvPr/>
        </p:nvPicPr>
        <p:blipFill>
          <a:blip r:embed="rId5" cstate="print"/>
          <a:stretch>
            <a:fillRect/>
          </a:stretch>
        </p:blipFill>
        <p:spPr>
          <a:xfrm>
            <a:off x="6732240" y="4895788"/>
            <a:ext cx="2210888" cy="174618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dirty="0">
                <a:latin typeface="Times New Roman" pitchFamily="18" charset="0"/>
                <a:cs typeface="Times New Roman" pitchFamily="18" charset="0"/>
              </a:rPr>
              <a:t>1819 yılında Fransız hekim Dr. </a:t>
            </a:r>
            <a:r>
              <a:rPr lang="tr-TR" b="1" dirty="0" err="1">
                <a:solidFill>
                  <a:srgbClr val="FF0000"/>
                </a:solidFill>
                <a:latin typeface="Times New Roman" pitchFamily="18" charset="0"/>
                <a:cs typeface="Times New Roman" pitchFamily="18" charset="0"/>
              </a:rPr>
              <a:t>Rene</a:t>
            </a:r>
            <a:r>
              <a:rPr lang="tr-TR" b="1" dirty="0">
                <a:solidFill>
                  <a:srgbClr val="FF0000"/>
                </a:solidFill>
                <a:latin typeface="Times New Roman" pitchFamily="18" charset="0"/>
                <a:cs typeface="Times New Roman" pitchFamily="18" charset="0"/>
              </a:rPr>
              <a:t>-</a:t>
            </a:r>
            <a:r>
              <a:rPr lang="tr-TR" b="1" dirty="0" err="1">
                <a:solidFill>
                  <a:srgbClr val="FF0000"/>
                </a:solidFill>
                <a:latin typeface="Times New Roman" pitchFamily="18" charset="0"/>
                <a:cs typeface="Times New Roman" pitchFamily="18" charset="0"/>
              </a:rPr>
              <a:t>Theophile</a:t>
            </a:r>
            <a:r>
              <a:rPr lang="tr-TR" b="1" dirty="0">
                <a:solidFill>
                  <a:srgbClr val="FF0000"/>
                </a:solidFill>
                <a:latin typeface="Times New Roman" pitchFamily="18" charset="0"/>
                <a:cs typeface="Times New Roman" pitchFamily="18" charset="0"/>
              </a:rPr>
              <a:t> </a:t>
            </a:r>
            <a:r>
              <a:rPr lang="tr-TR" b="1" dirty="0" err="1">
                <a:solidFill>
                  <a:srgbClr val="FF0000"/>
                </a:solidFill>
                <a:latin typeface="Times New Roman" pitchFamily="18" charset="0"/>
                <a:cs typeface="Times New Roman" pitchFamily="18" charset="0"/>
              </a:rPr>
              <a:t>Hyacinthe</a:t>
            </a:r>
            <a:r>
              <a:rPr lang="tr-TR" b="1" dirty="0">
                <a:solidFill>
                  <a:srgbClr val="FF0000"/>
                </a:solidFill>
                <a:latin typeface="Times New Roman" pitchFamily="18" charset="0"/>
                <a:cs typeface="Times New Roman" pitchFamily="18" charset="0"/>
              </a:rPr>
              <a:t> </a:t>
            </a:r>
            <a:r>
              <a:rPr lang="tr-TR" b="1" dirty="0" err="1">
                <a:solidFill>
                  <a:srgbClr val="FF0000"/>
                </a:solidFill>
                <a:latin typeface="Times New Roman" pitchFamily="18" charset="0"/>
                <a:cs typeface="Times New Roman" pitchFamily="18" charset="0"/>
              </a:rPr>
              <a:t>Laennec</a:t>
            </a:r>
            <a:r>
              <a:rPr lang="tr-TR" b="1" dirty="0">
                <a:solidFill>
                  <a:srgbClr val="FF0000"/>
                </a:solidFill>
                <a:latin typeface="Times New Roman" pitchFamily="18" charset="0"/>
                <a:cs typeface="Times New Roman" pitchFamily="18" charset="0"/>
              </a:rPr>
              <a:t> </a:t>
            </a:r>
            <a:r>
              <a:rPr lang="tr-TR" dirty="0">
                <a:latin typeface="Times New Roman" pitchFamily="18" charset="0"/>
                <a:cs typeface="Times New Roman" pitchFamily="18" charset="0"/>
              </a:rPr>
              <a:t>(1781-1826) </a:t>
            </a:r>
            <a:r>
              <a:rPr lang="tr-TR" dirty="0" err="1">
                <a:latin typeface="Times New Roman" pitchFamily="18" charset="0"/>
                <a:cs typeface="Times New Roman" pitchFamily="18" charset="0"/>
              </a:rPr>
              <a:t>stetoskopu</a:t>
            </a:r>
            <a:r>
              <a:rPr lang="tr-TR" dirty="0">
                <a:latin typeface="Times New Roman" pitchFamily="18" charset="0"/>
                <a:cs typeface="Times New Roman" pitchFamily="18" charset="0"/>
              </a:rPr>
              <a:t> bulmuştur. </a:t>
            </a:r>
            <a:endParaRPr lang="tr-TR" dirty="0" smtClean="0">
              <a:latin typeface="Times New Roman" pitchFamily="18" charset="0"/>
              <a:cs typeface="Times New Roman" pitchFamily="18" charset="0"/>
            </a:endParaRPr>
          </a:p>
          <a:p>
            <a:pPr lvl="1" algn="just"/>
            <a:r>
              <a:rPr lang="tr-TR" i="1" dirty="0" smtClean="0">
                <a:latin typeface="Times New Roman" pitchFamily="18" charset="0"/>
                <a:cs typeface="Times New Roman" pitchFamily="18" charset="0"/>
              </a:rPr>
              <a:t>Birkaç </a:t>
            </a:r>
            <a:r>
              <a:rPr lang="tr-TR" i="1" dirty="0">
                <a:latin typeface="Times New Roman" pitchFamily="18" charset="0"/>
                <a:cs typeface="Times New Roman" pitchFamily="18" charset="0"/>
              </a:rPr>
              <a:t>kâğıt parçasını yuvarlayarak bir boru haline getiren </a:t>
            </a:r>
            <a:r>
              <a:rPr lang="tr-TR" i="1" dirty="0" err="1">
                <a:latin typeface="Times New Roman" pitchFamily="18" charset="0"/>
                <a:cs typeface="Times New Roman" pitchFamily="18" charset="0"/>
              </a:rPr>
              <a:t>Laennec</a:t>
            </a:r>
            <a:r>
              <a:rPr lang="tr-TR" i="1" dirty="0">
                <a:latin typeface="Times New Roman" pitchFamily="18" charset="0"/>
                <a:cs typeface="Times New Roman" pitchFamily="18" charset="0"/>
              </a:rPr>
              <a:t>, bir ucunu </a:t>
            </a:r>
            <a:r>
              <a:rPr lang="tr-TR" i="1" dirty="0" smtClean="0">
                <a:latin typeface="Times New Roman" pitchFamily="18" charset="0"/>
                <a:cs typeface="Times New Roman" pitchFamily="18" charset="0"/>
              </a:rPr>
              <a:t>hastanın </a:t>
            </a:r>
            <a:r>
              <a:rPr lang="tr-TR" i="1" dirty="0">
                <a:latin typeface="Times New Roman" pitchFamily="18" charset="0"/>
                <a:cs typeface="Times New Roman" pitchFamily="18" charset="0"/>
              </a:rPr>
              <a:t>göğsüne diğer ucunu da kulağına dayadı. </a:t>
            </a:r>
            <a:r>
              <a:rPr lang="tr-TR" i="1" dirty="0" smtClean="0">
                <a:latin typeface="Times New Roman" pitchFamily="18" charset="0"/>
                <a:cs typeface="Times New Roman" pitchFamily="18" charset="0"/>
              </a:rPr>
              <a:t>Kalp </a:t>
            </a:r>
            <a:r>
              <a:rPr lang="tr-TR" i="1" dirty="0">
                <a:latin typeface="Times New Roman" pitchFamily="18" charset="0"/>
                <a:cs typeface="Times New Roman" pitchFamily="18" charset="0"/>
              </a:rPr>
              <a:t>atışlarının daha önce işittiğinden daha güçlü biçimde duyulduğunu fark etti. Bir süre sonra kâğıt borunun yerini, </a:t>
            </a:r>
            <a:r>
              <a:rPr lang="tr-TR" i="1" dirty="0" smtClean="0">
                <a:latin typeface="Times New Roman" pitchFamily="18" charset="0"/>
                <a:cs typeface="Times New Roman" pitchFamily="18" charset="0"/>
              </a:rPr>
              <a:t>kendisinin </a:t>
            </a:r>
            <a:r>
              <a:rPr lang="tr-TR" i="1" dirty="0">
                <a:latin typeface="Times New Roman" pitchFamily="18" charset="0"/>
                <a:cs typeface="Times New Roman" pitchFamily="18" charset="0"/>
              </a:rPr>
              <a:t>"stetoskop" adını verdiği, kayın ağacından yapılmış ve uçları uygun biçime getirilmiş içi boş bir silindir aldı. Diğer hekimler bu alete "tıbbi boru" veya "göğüs konuşturan" adını veriyorlardı. </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lnSpc>
                <a:spcPct val="150000"/>
              </a:lnSpc>
            </a:pPr>
            <a:r>
              <a:rPr lang="tr-TR" b="1" dirty="0" err="1">
                <a:solidFill>
                  <a:srgbClr val="FF0000"/>
                </a:solidFill>
                <a:latin typeface="Times New Roman" pitchFamily="18" charset="0"/>
                <a:cs typeface="Times New Roman" pitchFamily="18" charset="0"/>
              </a:rPr>
              <a:t>Pierre</a:t>
            </a:r>
            <a:r>
              <a:rPr lang="tr-TR" b="1" dirty="0">
                <a:solidFill>
                  <a:srgbClr val="FF0000"/>
                </a:solidFill>
                <a:latin typeface="Times New Roman" pitchFamily="18" charset="0"/>
                <a:cs typeface="Times New Roman" pitchFamily="18" charset="0"/>
              </a:rPr>
              <a:t> Louis </a:t>
            </a:r>
            <a:r>
              <a:rPr lang="tr-TR" dirty="0">
                <a:latin typeface="Times New Roman" pitchFamily="18" charset="0"/>
                <a:cs typeface="Times New Roman" pitchFamily="18" charset="0"/>
              </a:rPr>
              <a:t>(1787-1872) tıbba istatistik yöntemi getiren kişi olarak bilinir.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Tüberküloz </a:t>
            </a:r>
            <a:r>
              <a:rPr lang="tr-TR" dirty="0">
                <a:latin typeface="Times New Roman" pitchFamily="18" charset="0"/>
                <a:cs typeface="Times New Roman" pitchFamily="18" charset="0"/>
              </a:rPr>
              <a:t>üzerine yaptığı bir çalışmada iki bin vakayı incelemiş ve Tüberkülozun en sık olarak </a:t>
            </a:r>
            <a:r>
              <a:rPr lang="tr-TR" dirty="0" smtClean="0">
                <a:latin typeface="Times New Roman" pitchFamily="18" charset="0"/>
                <a:cs typeface="Times New Roman" pitchFamily="18" charset="0"/>
              </a:rPr>
              <a:t>akciğerlerin </a:t>
            </a:r>
            <a:r>
              <a:rPr lang="tr-TR" dirty="0" err="1">
                <a:latin typeface="Times New Roman" pitchFamily="18" charset="0"/>
                <a:cs typeface="Times New Roman" pitchFamily="18" charset="0"/>
              </a:rPr>
              <a:t>apeksine</a:t>
            </a:r>
            <a:r>
              <a:rPr lang="tr-TR" dirty="0">
                <a:latin typeface="Times New Roman" pitchFamily="18" charset="0"/>
                <a:cs typeface="Times New Roman" pitchFamily="18" charset="0"/>
              </a:rPr>
              <a:t> yerleştiği sonucunu çıkartmıştır.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r>
              <a:rPr lang="tr-TR" dirty="0">
                <a:latin typeface="Times New Roman" pitchFamily="18" charset="0"/>
                <a:cs typeface="Times New Roman" pitchFamily="18" charset="0"/>
              </a:rPr>
              <a:t>Fizyolog </a:t>
            </a:r>
            <a:r>
              <a:rPr lang="tr-TR" b="1" dirty="0">
                <a:solidFill>
                  <a:srgbClr val="FF0000"/>
                </a:solidFill>
                <a:latin typeface="Times New Roman" pitchFamily="18" charset="0"/>
                <a:cs typeface="Times New Roman" pitchFamily="18" charset="0"/>
              </a:rPr>
              <a:t>Joseph </a:t>
            </a:r>
            <a:r>
              <a:rPr lang="tr-TR" b="1" dirty="0" err="1">
                <a:solidFill>
                  <a:srgbClr val="FF0000"/>
                </a:solidFill>
                <a:latin typeface="Times New Roman" pitchFamily="18" charset="0"/>
                <a:cs typeface="Times New Roman" pitchFamily="18" charset="0"/>
              </a:rPr>
              <a:t>François</a:t>
            </a:r>
            <a:r>
              <a:rPr lang="tr-TR" b="1" dirty="0">
                <a:solidFill>
                  <a:srgbClr val="FF0000"/>
                </a:solidFill>
                <a:latin typeface="Times New Roman" pitchFamily="18" charset="0"/>
                <a:cs typeface="Times New Roman" pitchFamily="18" charset="0"/>
              </a:rPr>
              <a:t> </a:t>
            </a:r>
            <a:r>
              <a:rPr lang="tr-TR" b="1" dirty="0" err="1">
                <a:solidFill>
                  <a:srgbClr val="FF0000"/>
                </a:solidFill>
                <a:latin typeface="Times New Roman" pitchFamily="18" charset="0"/>
                <a:cs typeface="Times New Roman" pitchFamily="18" charset="0"/>
              </a:rPr>
              <a:t>Magendie</a:t>
            </a:r>
            <a:r>
              <a:rPr lang="tr-TR" b="1" dirty="0">
                <a:solidFill>
                  <a:srgbClr val="FF0000"/>
                </a:solidFill>
                <a:latin typeface="Times New Roman" pitchFamily="18" charset="0"/>
                <a:cs typeface="Times New Roman" pitchFamily="18" charset="0"/>
              </a:rPr>
              <a:t> </a:t>
            </a:r>
            <a:r>
              <a:rPr lang="tr-TR" dirty="0">
                <a:latin typeface="Times New Roman" pitchFamily="18" charset="0"/>
                <a:cs typeface="Times New Roman" pitchFamily="18" charset="0"/>
              </a:rPr>
              <a:t>(</a:t>
            </a:r>
            <a:r>
              <a:rPr lang="tr-TR" dirty="0" smtClean="0">
                <a:latin typeface="Times New Roman" pitchFamily="18" charset="0"/>
                <a:cs typeface="Times New Roman" pitchFamily="18" charset="0"/>
              </a:rPr>
              <a:t>1783-1855) omurilik </a:t>
            </a:r>
            <a:r>
              <a:rPr lang="tr-TR" dirty="0">
                <a:latin typeface="Times New Roman" pitchFamily="18" charset="0"/>
                <a:cs typeface="Times New Roman" pitchFamily="18" charset="0"/>
              </a:rPr>
              <a:t>sinirlerinin arka köklerinin </a:t>
            </a:r>
            <a:r>
              <a:rPr lang="tr-TR" dirty="0" smtClean="0">
                <a:latin typeface="Times New Roman" pitchFamily="18" charset="0"/>
                <a:cs typeface="Times New Roman" pitchFamily="18" charset="0"/>
              </a:rPr>
              <a:t>duyusal </a:t>
            </a:r>
            <a:r>
              <a:rPr lang="tr-TR" dirty="0">
                <a:latin typeface="Times New Roman" pitchFamily="18" charset="0"/>
                <a:cs typeface="Times New Roman" pitchFamily="18" charset="0"/>
              </a:rPr>
              <a:t>işlevini ortaya </a:t>
            </a:r>
            <a:r>
              <a:rPr lang="tr-TR" dirty="0" smtClean="0">
                <a:latin typeface="Times New Roman" pitchFamily="18" charset="0"/>
                <a:cs typeface="Times New Roman" pitchFamily="18" charset="0"/>
              </a:rPr>
              <a:t>çıkarmıştır</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Striknin </a:t>
            </a:r>
            <a:r>
              <a:rPr lang="tr-TR" dirty="0">
                <a:latin typeface="Times New Roman" pitchFamily="18" charset="0"/>
                <a:cs typeface="Times New Roman" pitchFamily="18" charset="0"/>
              </a:rPr>
              <a:t>ve morfin gibi bazı maddeleri hayvanlar üzerinde deneyerek bunların klinik </a:t>
            </a:r>
            <a:r>
              <a:rPr lang="tr-TR" dirty="0" smtClean="0">
                <a:latin typeface="Times New Roman" pitchFamily="18" charset="0"/>
                <a:cs typeface="Times New Roman" pitchFamily="18" charset="0"/>
              </a:rPr>
              <a:t>kullanımları </a:t>
            </a:r>
            <a:r>
              <a:rPr lang="tr-TR" dirty="0">
                <a:latin typeface="Times New Roman" pitchFamily="18" charset="0"/>
                <a:cs typeface="Times New Roman" pitchFamily="18" charset="0"/>
              </a:rPr>
              <a:t>üzerine bilimsel sonuçlar çıkartmıştır.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İlaç </a:t>
            </a:r>
            <a:r>
              <a:rPr lang="tr-TR" dirty="0">
                <a:latin typeface="Times New Roman" pitchFamily="18" charset="0"/>
                <a:cs typeface="Times New Roman" pitchFamily="18" charset="0"/>
              </a:rPr>
              <a:t>hareketlerini analiz etmesi onu deneysel farmakolojinin </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kurucusu haline </a:t>
            </a:r>
            <a:r>
              <a:rPr lang="tr-TR" dirty="0" smtClean="0">
                <a:latin typeface="Times New Roman" pitchFamily="18" charset="0"/>
                <a:cs typeface="Times New Roman" pitchFamily="18" charset="0"/>
              </a:rPr>
              <a:t>geldi.</a:t>
            </a:r>
            <a:endParaRPr lang="tr-TR" dirty="0">
              <a:latin typeface="Times New Roman" pitchFamily="18" charset="0"/>
              <a:cs typeface="Times New Roman" pitchFamily="18" charset="0"/>
            </a:endParaRP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85000" lnSpcReduction="20000"/>
          </a:bodyPr>
          <a:lstStyle/>
          <a:p>
            <a:pPr algn="just"/>
            <a:r>
              <a:rPr lang="tr-TR" dirty="0">
                <a:latin typeface="Times New Roman" pitchFamily="18" charset="0"/>
                <a:cs typeface="Times New Roman" pitchFamily="18" charset="0"/>
              </a:rPr>
              <a:t>1772 </a:t>
            </a:r>
            <a:r>
              <a:rPr lang="tr-TR" dirty="0" smtClean="0">
                <a:latin typeface="Times New Roman" pitchFamily="18" charset="0"/>
                <a:cs typeface="Times New Roman" pitchFamily="18" charset="0"/>
              </a:rPr>
              <a:t>yılında </a:t>
            </a:r>
            <a:r>
              <a:rPr lang="tr-TR" dirty="0">
                <a:latin typeface="Times New Roman" pitchFamily="18" charset="0"/>
                <a:cs typeface="Times New Roman" pitchFamily="18" charset="0"/>
              </a:rPr>
              <a:t>Joseph </a:t>
            </a:r>
            <a:r>
              <a:rPr lang="tr-TR" dirty="0" err="1">
                <a:latin typeface="Times New Roman" pitchFamily="18" charset="0"/>
                <a:cs typeface="Times New Roman" pitchFamily="18" charset="0"/>
              </a:rPr>
              <a:t>Priestley</a:t>
            </a:r>
            <a:r>
              <a:rPr lang="tr-TR" dirty="0">
                <a:latin typeface="Times New Roman" pitchFamily="18" charset="0"/>
                <a:cs typeface="Times New Roman" pitchFamily="18" charset="0"/>
              </a:rPr>
              <a:t> azot oksidi keşfetti. Bu gazın keyiflendirici ve acı </a:t>
            </a:r>
            <a:r>
              <a:rPr lang="tr-TR" dirty="0" smtClean="0">
                <a:latin typeface="Times New Roman" pitchFamily="18" charset="0"/>
                <a:cs typeface="Times New Roman" pitchFamily="18" charset="0"/>
              </a:rPr>
              <a:t>hissetmeyi </a:t>
            </a:r>
            <a:r>
              <a:rPr lang="tr-TR" dirty="0">
                <a:latin typeface="Times New Roman" pitchFamily="18" charset="0"/>
                <a:cs typeface="Times New Roman" pitchFamily="18" charset="0"/>
              </a:rPr>
              <a:t>engelleyen etkisi 1800'de </a:t>
            </a:r>
            <a:r>
              <a:rPr lang="tr-TR" dirty="0" err="1">
                <a:latin typeface="Times New Roman" pitchFamily="18" charset="0"/>
                <a:cs typeface="Times New Roman" pitchFamily="18" charset="0"/>
              </a:rPr>
              <a:t>Sir</a:t>
            </a:r>
            <a:r>
              <a:rPr lang="tr-TR" dirty="0">
                <a:latin typeface="Times New Roman" pitchFamily="18" charset="0"/>
                <a:cs typeface="Times New Roman" pitchFamily="18" charset="0"/>
              </a:rPr>
              <a:t> </a:t>
            </a:r>
            <a:r>
              <a:rPr lang="tr-TR" b="1" dirty="0" err="1">
                <a:solidFill>
                  <a:srgbClr val="FF0000"/>
                </a:solidFill>
                <a:latin typeface="Times New Roman" pitchFamily="18" charset="0"/>
                <a:cs typeface="Times New Roman" pitchFamily="18" charset="0"/>
              </a:rPr>
              <a:t>Humphry</a:t>
            </a:r>
            <a:r>
              <a:rPr lang="tr-TR" b="1" dirty="0">
                <a:solidFill>
                  <a:srgbClr val="FF0000"/>
                </a:solidFill>
                <a:latin typeface="Times New Roman" pitchFamily="18" charset="0"/>
                <a:cs typeface="Times New Roman" pitchFamily="18" charset="0"/>
              </a:rPr>
              <a:t> </a:t>
            </a:r>
            <a:r>
              <a:rPr lang="tr-TR" b="1" dirty="0" err="1">
                <a:solidFill>
                  <a:srgbClr val="FF0000"/>
                </a:solidFill>
                <a:latin typeface="Times New Roman" pitchFamily="18" charset="0"/>
                <a:cs typeface="Times New Roman" pitchFamily="18" charset="0"/>
              </a:rPr>
              <a:t>Davy</a:t>
            </a:r>
            <a:r>
              <a:rPr lang="tr-TR" b="1" dirty="0">
                <a:solidFill>
                  <a:srgbClr val="FF0000"/>
                </a:solidFill>
                <a:latin typeface="Times New Roman" pitchFamily="18" charset="0"/>
                <a:cs typeface="Times New Roman" pitchFamily="18" charset="0"/>
              </a:rPr>
              <a:t> </a:t>
            </a:r>
            <a:r>
              <a:rPr lang="tr-TR" dirty="0">
                <a:latin typeface="Times New Roman" pitchFamily="18" charset="0"/>
                <a:cs typeface="Times New Roman" pitchFamily="18" charset="0"/>
              </a:rPr>
              <a:t>tarafından açıklandı. </a:t>
            </a:r>
            <a:endParaRPr lang="tr-TR" dirty="0" smtClean="0">
              <a:latin typeface="Times New Roman" pitchFamily="18" charset="0"/>
              <a:cs typeface="Times New Roman" pitchFamily="18" charset="0"/>
            </a:endParaRPr>
          </a:p>
          <a:p>
            <a:pPr algn="just"/>
            <a:r>
              <a:rPr lang="tr-TR" dirty="0" err="1" smtClean="0">
                <a:latin typeface="Times New Roman" pitchFamily="18" charset="0"/>
                <a:cs typeface="Times New Roman" pitchFamily="18" charset="0"/>
              </a:rPr>
              <a:t>Davy</a:t>
            </a:r>
            <a:r>
              <a:rPr lang="tr-TR" dirty="0">
                <a:latin typeface="Times New Roman" pitchFamily="18" charset="0"/>
                <a:cs typeface="Times New Roman" pitchFamily="18" charset="0"/>
              </a:rPr>
              <a:t>, bu </a:t>
            </a:r>
            <a:r>
              <a:rPr lang="tr-TR" dirty="0" smtClean="0">
                <a:latin typeface="Times New Roman" pitchFamily="18" charset="0"/>
                <a:cs typeface="Times New Roman" pitchFamily="18" charset="0"/>
              </a:rPr>
              <a:t>gazın </a:t>
            </a:r>
            <a:r>
              <a:rPr lang="tr-TR" dirty="0">
                <a:latin typeface="Times New Roman" pitchFamily="18" charset="0"/>
                <a:cs typeface="Times New Roman" pitchFamily="18" charset="0"/>
              </a:rPr>
              <a:t>ameliyatlarda kullanılmasını önerdi. Gazı akciğerlere çekerek ameliyatlardaki acıya son verilebileceğini ilk kanıtlayan </a:t>
            </a:r>
            <a:r>
              <a:rPr lang="tr-TR" dirty="0" smtClean="0">
                <a:latin typeface="Times New Roman" pitchFamily="18" charset="0"/>
                <a:cs typeface="Times New Roman" pitchFamily="18" charset="0"/>
              </a:rPr>
              <a:t>Henry </a:t>
            </a:r>
            <a:r>
              <a:rPr lang="tr-TR" dirty="0" err="1">
                <a:latin typeface="Times New Roman" pitchFamily="18" charset="0"/>
                <a:cs typeface="Times New Roman" pitchFamily="18" charset="0"/>
              </a:rPr>
              <a:t>Hill</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Hickman</a:t>
            </a:r>
            <a:r>
              <a:rPr lang="tr-TR" dirty="0">
                <a:latin typeface="Times New Roman" pitchFamily="18" charset="0"/>
                <a:cs typeface="Times New Roman" pitchFamily="18" charset="0"/>
              </a:rPr>
              <a:t> (1800-1830) oldu. </a:t>
            </a:r>
            <a:r>
              <a:rPr lang="tr-TR" dirty="0" smtClean="0">
                <a:latin typeface="Times New Roman" pitchFamily="18" charset="0"/>
                <a:cs typeface="Times New Roman" pitchFamily="18" charset="0"/>
              </a:rPr>
              <a:t>Ancak</a:t>
            </a:r>
            <a:r>
              <a:rPr lang="tr-TR" dirty="0">
                <a:latin typeface="Times New Roman" pitchFamily="18" charset="0"/>
                <a:cs typeface="Times New Roman" pitchFamily="18" charset="0"/>
              </a:rPr>
              <a:t>, bu çalışması 1824 yılında yayınlandığında buluşu fazla ilgi görmedi.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Modern </a:t>
            </a:r>
            <a:r>
              <a:rPr lang="tr-TR" dirty="0">
                <a:latin typeface="Times New Roman" pitchFamily="18" charset="0"/>
                <a:cs typeface="Times New Roman" pitchFamily="18" charset="0"/>
              </a:rPr>
              <a:t>anestezinin başlaması anestezi için eterin kullanılmasıyla olmuştur. Bir dişçi olan William Thomas Morton (1819-1868) eteri ilk kez 1846 yılında hastane ortamında </a:t>
            </a:r>
            <a:r>
              <a:rPr lang="tr-TR" dirty="0" smtClean="0">
                <a:latin typeface="Times New Roman" pitchFamily="18" charset="0"/>
                <a:cs typeface="Times New Roman" pitchFamily="18" charset="0"/>
              </a:rPr>
              <a:t>kullandı.</a:t>
            </a:r>
            <a:endParaRPr lang="tr-TR"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85000" lnSpcReduction="20000"/>
          </a:bodyPr>
          <a:lstStyle/>
          <a:p>
            <a:r>
              <a:rPr lang="tr-TR" b="1" u="sng" dirty="0" smtClean="0">
                <a:solidFill>
                  <a:srgbClr val="FF0000"/>
                </a:solidFill>
                <a:latin typeface="Times New Roman" pitchFamily="18" charset="0"/>
                <a:cs typeface="Times New Roman" pitchFamily="18" charset="0"/>
              </a:rPr>
              <a:t>Asepsi- Antisepsi</a:t>
            </a:r>
          </a:p>
          <a:p>
            <a:r>
              <a:rPr lang="tr-TR" dirty="0" smtClean="0">
                <a:latin typeface="Times New Roman" pitchFamily="18" charset="0"/>
                <a:cs typeface="Times New Roman" pitchFamily="18" charset="0"/>
              </a:rPr>
              <a:t>19</a:t>
            </a:r>
            <a:r>
              <a:rPr lang="tr-TR" dirty="0">
                <a:latin typeface="Times New Roman" pitchFamily="18" charset="0"/>
                <a:cs typeface="Times New Roman" pitchFamily="18" charset="0"/>
              </a:rPr>
              <a:t>. yüzyılda yaralardaki enfeksiyonlar ameliyatları güçleştiriyor başarılı cerrahi bir müdahale kötü biçimde sonuçlanıyordu</a:t>
            </a:r>
            <a:r>
              <a:rPr lang="tr-TR" dirty="0" smtClean="0">
                <a:latin typeface="Times New Roman" pitchFamily="18" charset="0"/>
                <a:cs typeface="Times New Roman" pitchFamily="18" charset="0"/>
              </a:rPr>
              <a:t>.</a:t>
            </a:r>
          </a:p>
          <a:p>
            <a:pPr lvl="1"/>
            <a:r>
              <a:rPr lang="tr-TR" dirty="0" err="1" smtClean="0">
                <a:latin typeface="Times New Roman" pitchFamily="18" charset="0"/>
                <a:cs typeface="Times New Roman" pitchFamily="18" charset="0"/>
              </a:rPr>
              <a:t>Amputasyon</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vakalarında ölüm oranı % 45'lere kadar varıyordu. </a:t>
            </a:r>
            <a:endParaRPr lang="tr-TR" dirty="0" smtClean="0">
              <a:latin typeface="Times New Roman" pitchFamily="18" charset="0"/>
              <a:cs typeface="Times New Roman" pitchFamily="18" charset="0"/>
            </a:endParaRPr>
          </a:p>
          <a:p>
            <a:pPr lvl="1"/>
            <a:r>
              <a:rPr lang="tr-TR" dirty="0" smtClean="0">
                <a:latin typeface="Times New Roman" pitchFamily="18" charset="0"/>
                <a:cs typeface="Times New Roman" pitchFamily="18" charset="0"/>
              </a:rPr>
              <a:t>Ameliyattan </a:t>
            </a:r>
            <a:r>
              <a:rPr lang="tr-TR" dirty="0">
                <a:latin typeface="Times New Roman" pitchFamily="18" charset="0"/>
                <a:cs typeface="Times New Roman" pitchFamily="18" charset="0"/>
              </a:rPr>
              <a:t>sonra hasta kan kaybından başka </a:t>
            </a:r>
            <a:r>
              <a:rPr lang="tr-TR" dirty="0" err="1">
                <a:latin typeface="Times New Roman" pitchFamily="18" charset="0"/>
                <a:cs typeface="Times New Roman" pitchFamily="18" charset="0"/>
              </a:rPr>
              <a:t>tetanoz</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erizipel</a:t>
            </a:r>
            <a:r>
              <a:rPr lang="tr-TR" dirty="0">
                <a:latin typeface="Times New Roman" pitchFamily="18" charset="0"/>
                <a:cs typeface="Times New Roman" pitchFamily="18" charset="0"/>
              </a:rPr>
              <a:t> ve septisemi gibi durumlarla karşı karşıya geliyordu. </a:t>
            </a:r>
            <a:endParaRPr lang="tr-TR" dirty="0" smtClean="0">
              <a:latin typeface="Times New Roman" pitchFamily="18" charset="0"/>
              <a:cs typeface="Times New Roman" pitchFamily="18" charset="0"/>
            </a:endParaRPr>
          </a:p>
          <a:p>
            <a:pPr lvl="1"/>
            <a:r>
              <a:rPr lang="tr-TR" dirty="0" smtClean="0">
                <a:latin typeface="Times New Roman" pitchFamily="18" charset="0"/>
                <a:cs typeface="Times New Roman" pitchFamily="18" charset="0"/>
              </a:rPr>
              <a:t>Doğumlardan </a:t>
            </a:r>
            <a:r>
              <a:rPr lang="tr-TR" dirty="0">
                <a:latin typeface="Times New Roman" pitchFamily="18" charset="0"/>
                <a:cs typeface="Times New Roman" pitchFamily="18" charset="0"/>
              </a:rPr>
              <a:t>sonra ise birçok ka­dın </a:t>
            </a:r>
            <a:r>
              <a:rPr lang="tr-TR" dirty="0" err="1">
                <a:latin typeface="Times New Roman" pitchFamily="18" charset="0"/>
                <a:cs typeface="Times New Roman" pitchFamily="18" charset="0"/>
              </a:rPr>
              <a:t>puerperal</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sepsisten</a:t>
            </a:r>
            <a:r>
              <a:rPr lang="tr-TR" dirty="0">
                <a:latin typeface="Times New Roman" pitchFamily="18" charset="0"/>
                <a:cs typeface="Times New Roman" pitchFamily="18" charset="0"/>
              </a:rPr>
              <a:t> (loğusa humması) ölüyordu</a:t>
            </a:r>
            <a:r>
              <a:rPr lang="tr-TR" dirty="0" smtClean="0">
                <a:latin typeface="Times New Roman" pitchFamily="18" charset="0"/>
                <a:cs typeface="Times New Roman" pitchFamily="18" charset="0"/>
              </a:rPr>
              <a:t>.</a:t>
            </a:r>
          </a:p>
          <a:p>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19. yüzyılın ortalarına </a:t>
            </a:r>
            <a:r>
              <a:rPr lang="tr-TR" dirty="0" smtClean="0">
                <a:latin typeface="Times New Roman" pitchFamily="18" charset="0"/>
                <a:cs typeface="Times New Roman" pitchFamily="18" charset="0"/>
              </a:rPr>
              <a:t>hastanelerdeki </a:t>
            </a:r>
            <a:r>
              <a:rPr lang="tr-TR" dirty="0">
                <a:latin typeface="Times New Roman" pitchFamily="18" charset="0"/>
                <a:cs typeface="Times New Roman" pitchFamily="18" charset="0"/>
              </a:rPr>
              <a:t>olayların nedeni anlaşılamadı. </a:t>
            </a:r>
          </a:p>
          <a:p>
            <a:endParaRPr lang="tr-TR"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412776"/>
            <a:ext cx="8229600" cy="5112568"/>
          </a:xfrm>
        </p:spPr>
        <p:txBody>
          <a:bodyPr>
            <a:noAutofit/>
          </a:bodyPr>
          <a:lstStyle/>
          <a:p>
            <a:pPr algn="just"/>
            <a:r>
              <a:rPr lang="tr-TR" sz="2800" b="1" u="sng" dirty="0" smtClean="0">
                <a:solidFill>
                  <a:srgbClr val="FF0000"/>
                </a:solidFill>
                <a:latin typeface="Times New Roman" pitchFamily="18" charset="0"/>
                <a:cs typeface="Times New Roman" pitchFamily="18" charset="0"/>
              </a:rPr>
              <a:t>Asepsi- Antisepsi</a:t>
            </a:r>
            <a:endParaRPr lang="tr-TR" sz="2500" b="1" dirty="0" smtClean="0">
              <a:solidFill>
                <a:srgbClr val="FF0000"/>
              </a:solidFill>
              <a:latin typeface="Times New Roman" pitchFamily="18" charset="0"/>
              <a:cs typeface="Times New Roman" pitchFamily="18" charset="0"/>
            </a:endParaRPr>
          </a:p>
          <a:p>
            <a:pPr algn="just"/>
            <a:r>
              <a:rPr lang="tr-TR" sz="2500" b="1" dirty="0" err="1" smtClean="0">
                <a:solidFill>
                  <a:srgbClr val="FF0000"/>
                </a:solidFill>
                <a:latin typeface="Times New Roman" pitchFamily="18" charset="0"/>
                <a:cs typeface="Times New Roman" pitchFamily="18" charset="0"/>
              </a:rPr>
              <a:t>Semmehveis</a:t>
            </a:r>
            <a:r>
              <a:rPr lang="tr-TR" sz="2500" dirty="0">
                <a:latin typeface="Times New Roman" pitchFamily="18" charset="0"/>
                <a:cs typeface="Times New Roman" pitchFamily="18" charset="0"/>
              </a:rPr>
              <a:t>, Viyana'da doğum kliniğinde çalışırken lohusalık ateşinin sıklığı karşında çözüm arayışlarına </a:t>
            </a:r>
            <a:r>
              <a:rPr lang="tr-TR" sz="2500" dirty="0" smtClean="0">
                <a:latin typeface="Times New Roman" pitchFamily="18" charset="0"/>
                <a:cs typeface="Times New Roman" pitchFamily="18" charset="0"/>
              </a:rPr>
              <a:t>girdi. </a:t>
            </a:r>
          </a:p>
          <a:p>
            <a:pPr lvl="1" algn="just"/>
            <a:r>
              <a:rPr lang="tr-TR" sz="2100" dirty="0" smtClean="0">
                <a:latin typeface="Times New Roman" pitchFamily="18" charset="0"/>
                <a:cs typeface="Times New Roman" pitchFamily="18" charset="0"/>
              </a:rPr>
              <a:t>Doğum </a:t>
            </a:r>
            <a:r>
              <a:rPr lang="tr-TR" sz="2100" dirty="0">
                <a:latin typeface="Times New Roman" pitchFamily="18" charset="0"/>
                <a:cs typeface="Times New Roman" pitchFamily="18" charset="0"/>
              </a:rPr>
              <a:t>servisinde yalnız ebelerin çalıştığı bölüm­de ölüm sayısının nispeten az olmasına karşı; </a:t>
            </a:r>
            <a:r>
              <a:rPr lang="tr-TR" sz="2100" dirty="0" err="1">
                <a:latin typeface="Times New Roman" pitchFamily="18" charset="0"/>
                <a:cs typeface="Times New Roman" pitchFamily="18" charset="0"/>
              </a:rPr>
              <a:t>diseksiyon</a:t>
            </a:r>
            <a:r>
              <a:rPr lang="tr-TR" sz="2100" dirty="0">
                <a:latin typeface="Times New Roman" pitchFamily="18" charset="0"/>
                <a:cs typeface="Times New Roman" pitchFamily="18" charset="0"/>
              </a:rPr>
              <a:t> ve otopsi salonlarıyla </a:t>
            </a:r>
            <a:r>
              <a:rPr lang="tr-TR" sz="2100" dirty="0" smtClean="0">
                <a:latin typeface="Times New Roman" pitchFamily="18" charset="0"/>
                <a:cs typeface="Times New Roman" pitchFamily="18" charset="0"/>
              </a:rPr>
              <a:t>yakın </a:t>
            </a:r>
            <a:r>
              <a:rPr lang="tr-TR" sz="2100" dirty="0">
                <a:latin typeface="Times New Roman" pitchFamily="18" charset="0"/>
                <a:cs typeface="Times New Roman" pitchFamily="18" charset="0"/>
              </a:rPr>
              <a:t>ilişkisi olan öğrencilerin devam ettiği bölümde ölüm oranının çok daha fazla olduğunu </a:t>
            </a:r>
            <a:r>
              <a:rPr lang="tr-TR" sz="2100" dirty="0" smtClean="0">
                <a:latin typeface="Times New Roman" pitchFamily="18" charset="0"/>
                <a:cs typeface="Times New Roman" pitchFamily="18" charset="0"/>
              </a:rPr>
              <a:t>gördü. </a:t>
            </a:r>
          </a:p>
          <a:p>
            <a:pPr lvl="1" algn="just"/>
            <a:r>
              <a:rPr lang="tr-TR" sz="2100" dirty="0" smtClean="0">
                <a:latin typeface="Times New Roman" pitchFamily="18" charset="0"/>
                <a:cs typeface="Times New Roman" pitchFamily="18" charset="0"/>
              </a:rPr>
              <a:t>Enfeksiyon </a:t>
            </a:r>
            <a:r>
              <a:rPr lang="tr-TR" sz="2100" dirty="0">
                <a:latin typeface="Times New Roman" pitchFamily="18" charset="0"/>
                <a:cs typeface="Times New Roman" pitchFamily="18" charset="0"/>
              </a:rPr>
              <a:t>kaynağının otopsi salonlarından geldiğini ve öğrenciler ile diğer personel tara­fından taşındığı sonucunu çıkarttı. </a:t>
            </a:r>
            <a:endParaRPr lang="tr-TR" sz="2100" dirty="0" smtClean="0">
              <a:latin typeface="Times New Roman" pitchFamily="18" charset="0"/>
              <a:cs typeface="Times New Roman" pitchFamily="18" charset="0"/>
            </a:endParaRPr>
          </a:p>
          <a:p>
            <a:pPr lvl="1" algn="just"/>
            <a:r>
              <a:rPr lang="tr-TR" sz="2100" dirty="0" smtClean="0">
                <a:latin typeface="Times New Roman" pitchFamily="18" charset="0"/>
                <a:cs typeface="Times New Roman" pitchFamily="18" charset="0"/>
              </a:rPr>
              <a:t>Bunun </a:t>
            </a:r>
            <a:r>
              <a:rPr lang="tr-TR" sz="2100" dirty="0">
                <a:latin typeface="Times New Roman" pitchFamily="18" charset="0"/>
                <a:cs typeface="Times New Roman" pitchFamily="18" charset="0"/>
              </a:rPr>
              <a:t>üzerine doğum odasına gi­recek olan hekim ve öğrencilerin ellerini % 2'lik kalsiyum klorür ile yıkamaları kuralını getirir. Bunun üzerine ölüm oranı kısa sürede hızla düşer.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pPr algn="just"/>
            <a:r>
              <a:rPr lang="tr-TR" b="1" u="sng" dirty="0" smtClean="0">
                <a:solidFill>
                  <a:srgbClr val="FF0000"/>
                </a:solidFill>
                <a:latin typeface="Times New Roman" pitchFamily="18" charset="0"/>
                <a:cs typeface="Times New Roman" pitchFamily="18" charset="0"/>
              </a:rPr>
              <a:t>Asepsi- Antisepsi</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İngiliz </a:t>
            </a:r>
            <a:r>
              <a:rPr lang="tr-TR" b="1" dirty="0">
                <a:solidFill>
                  <a:srgbClr val="FF0000"/>
                </a:solidFill>
                <a:latin typeface="Times New Roman" pitchFamily="18" charset="0"/>
                <a:cs typeface="Times New Roman" pitchFamily="18" charset="0"/>
              </a:rPr>
              <a:t>Joseph </a:t>
            </a:r>
            <a:r>
              <a:rPr lang="tr-TR" b="1" dirty="0" err="1">
                <a:solidFill>
                  <a:srgbClr val="FF0000"/>
                </a:solidFill>
                <a:latin typeface="Times New Roman" pitchFamily="18" charset="0"/>
                <a:cs typeface="Times New Roman" pitchFamily="18" charset="0"/>
              </a:rPr>
              <a:t>Lister</a:t>
            </a:r>
            <a:r>
              <a:rPr lang="tr-TR" b="1" dirty="0">
                <a:solidFill>
                  <a:srgbClr val="FF0000"/>
                </a:solidFill>
                <a:latin typeface="Times New Roman" pitchFamily="18" charset="0"/>
                <a:cs typeface="Times New Roman" pitchFamily="18" charset="0"/>
              </a:rPr>
              <a:t> </a:t>
            </a:r>
            <a:r>
              <a:rPr lang="tr-TR" dirty="0">
                <a:latin typeface="Times New Roman" pitchFamily="18" charset="0"/>
                <a:cs typeface="Times New Roman" pitchFamily="18" charset="0"/>
              </a:rPr>
              <a:t>(</a:t>
            </a:r>
            <a:r>
              <a:rPr lang="tr-TR" dirty="0" smtClean="0">
                <a:latin typeface="Times New Roman" pitchFamily="18" charset="0"/>
                <a:cs typeface="Times New Roman" pitchFamily="18" charset="0"/>
              </a:rPr>
              <a:t>1827-1912) derinin </a:t>
            </a:r>
            <a:r>
              <a:rPr lang="tr-TR" dirty="0">
                <a:latin typeface="Times New Roman" pitchFamily="18" charset="0"/>
                <a:cs typeface="Times New Roman" pitchFamily="18" charset="0"/>
              </a:rPr>
              <a:t>enfeksiyonlara engel oluşturduğunu ve bütünlüğünün </a:t>
            </a:r>
            <a:r>
              <a:rPr lang="tr-TR" dirty="0" smtClean="0">
                <a:latin typeface="Times New Roman" pitchFamily="18" charset="0"/>
                <a:cs typeface="Times New Roman" pitchFamily="18" charset="0"/>
              </a:rPr>
              <a:t>bozulduğu </a:t>
            </a:r>
            <a:r>
              <a:rPr lang="tr-TR" dirty="0">
                <a:latin typeface="Times New Roman" pitchFamily="18" charset="0"/>
                <a:cs typeface="Times New Roman" pitchFamily="18" charset="0"/>
              </a:rPr>
              <a:t>yerde sorun başladığını fark etti; yaraya </a:t>
            </a:r>
            <a:r>
              <a:rPr lang="tr-TR" dirty="0" err="1">
                <a:latin typeface="Times New Roman" pitchFamily="18" charset="0"/>
                <a:cs typeface="Times New Roman" pitchFamily="18" charset="0"/>
              </a:rPr>
              <a:t>karbolik</a:t>
            </a:r>
            <a:r>
              <a:rPr lang="tr-TR" dirty="0">
                <a:latin typeface="Times New Roman" pitchFamily="18" charset="0"/>
                <a:cs typeface="Times New Roman" pitchFamily="18" charset="0"/>
              </a:rPr>
              <a:t> asit uygulayıp yaranın </a:t>
            </a:r>
            <a:r>
              <a:rPr lang="tr-TR" dirty="0" smtClean="0">
                <a:latin typeface="Times New Roman" pitchFamily="18" charset="0"/>
                <a:cs typeface="Times New Roman" pitchFamily="18" charset="0"/>
              </a:rPr>
              <a:t>üzerine </a:t>
            </a:r>
            <a:r>
              <a:rPr lang="tr-TR" dirty="0">
                <a:latin typeface="Times New Roman" pitchFamily="18" charset="0"/>
                <a:cs typeface="Times New Roman" pitchFamily="18" charset="0"/>
              </a:rPr>
              <a:t>seyreltilmiş fenole batırılmış keten bir kumaş yerleştirdi. </a:t>
            </a:r>
            <a:endParaRPr lang="tr-TR" dirty="0" smtClean="0">
              <a:latin typeface="Times New Roman" pitchFamily="18" charset="0"/>
              <a:cs typeface="Times New Roman" pitchFamily="18" charset="0"/>
            </a:endParaRPr>
          </a:p>
          <a:p>
            <a:pPr algn="just"/>
            <a:r>
              <a:rPr lang="tr-TR" dirty="0" err="1" smtClean="0">
                <a:latin typeface="Times New Roman" pitchFamily="18" charset="0"/>
                <a:cs typeface="Times New Roman" pitchFamily="18" charset="0"/>
              </a:rPr>
              <a:t>Lister</a:t>
            </a:r>
            <a:r>
              <a:rPr lang="tr-TR" dirty="0">
                <a:latin typeface="Times New Roman" pitchFamily="18" charset="0"/>
                <a:cs typeface="Times New Roman" pitchFamily="18" charset="0"/>
              </a:rPr>
              <a:t>, sadece aletleri değil ameliyathaneyi de </a:t>
            </a:r>
            <a:r>
              <a:rPr lang="tr-TR" dirty="0" err="1">
                <a:latin typeface="Times New Roman" pitchFamily="18" charset="0"/>
                <a:cs typeface="Times New Roman" pitchFamily="18" charset="0"/>
              </a:rPr>
              <a:t>karbolik</a:t>
            </a:r>
            <a:r>
              <a:rPr lang="tr-TR" dirty="0">
                <a:latin typeface="Times New Roman" pitchFamily="18" charset="0"/>
                <a:cs typeface="Times New Roman" pitchFamily="18" charset="0"/>
              </a:rPr>
              <a:t> asitle dezenfekte ediyordu. Bu yolla antisepsiyi gerçekleştirmiş oldu. </a:t>
            </a:r>
          </a:p>
          <a:p>
            <a:pPr algn="just"/>
            <a:endParaRPr lang="tr-TR"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92500" lnSpcReduction="20000"/>
          </a:bodyPr>
          <a:lstStyle/>
          <a:p>
            <a:pPr algn="just">
              <a:lnSpc>
                <a:spcPct val="150000"/>
              </a:lnSpc>
            </a:pPr>
            <a:r>
              <a:rPr lang="tr-TR" b="1" u="sng" dirty="0" smtClean="0">
                <a:solidFill>
                  <a:srgbClr val="FF0000"/>
                </a:solidFill>
                <a:latin typeface="Times New Roman" pitchFamily="18" charset="0"/>
                <a:cs typeface="Times New Roman" pitchFamily="18" charset="0"/>
              </a:rPr>
              <a:t>Asepsi- Antisepsi</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Asepsi </a:t>
            </a:r>
            <a:r>
              <a:rPr lang="tr-TR" dirty="0" err="1">
                <a:latin typeface="Times New Roman" pitchFamily="18" charset="0"/>
                <a:cs typeface="Times New Roman" pitchFamily="18" charset="0"/>
              </a:rPr>
              <a:t>Pasteur'ün</a:t>
            </a:r>
            <a:r>
              <a:rPr lang="tr-TR" dirty="0">
                <a:latin typeface="Times New Roman" pitchFamily="18" charset="0"/>
                <a:cs typeface="Times New Roman" pitchFamily="18" charset="0"/>
              </a:rPr>
              <a:t> önerdiği bir başka önerinin yani ısının </a:t>
            </a:r>
            <a:r>
              <a:rPr lang="tr-TR" dirty="0" smtClean="0">
                <a:latin typeface="Times New Roman" pitchFamily="18" charset="0"/>
                <a:cs typeface="Times New Roman" pitchFamily="18" charset="0"/>
              </a:rPr>
              <a:t>kullanılmasıyla </a:t>
            </a:r>
            <a:r>
              <a:rPr lang="tr-TR" dirty="0">
                <a:latin typeface="Times New Roman" pitchFamily="18" charset="0"/>
                <a:cs typeface="Times New Roman" pitchFamily="18" charset="0"/>
              </a:rPr>
              <a:t>sağlandı.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1886'da </a:t>
            </a:r>
            <a:r>
              <a:rPr lang="tr-TR" dirty="0">
                <a:latin typeface="Times New Roman" pitchFamily="18" charset="0"/>
                <a:cs typeface="Times New Roman" pitchFamily="18" charset="0"/>
              </a:rPr>
              <a:t>Alman </a:t>
            </a:r>
            <a:r>
              <a:rPr lang="tr-TR" dirty="0" err="1">
                <a:latin typeface="Times New Roman" pitchFamily="18" charset="0"/>
                <a:cs typeface="Times New Roman" pitchFamily="18" charset="0"/>
              </a:rPr>
              <a:t>Ernst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von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Bergman</a:t>
            </a:r>
            <a:r>
              <a:rPr lang="tr-TR" dirty="0">
                <a:latin typeface="Times New Roman" pitchFamily="18" charset="0"/>
                <a:cs typeface="Times New Roman" pitchFamily="18" charset="0"/>
              </a:rPr>
              <a:t> (1836-1907) ameliyat örtülerinin buharla sterilizasyonu tanıttı.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1840'da </a:t>
            </a:r>
            <a:r>
              <a:rPr lang="tr-TR" dirty="0">
                <a:latin typeface="Times New Roman" pitchFamily="18" charset="0"/>
                <a:cs typeface="Times New Roman" pitchFamily="18" charset="0"/>
              </a:rPr>
              <a:t>ise Amerikalı W.S. </a:t>
            </a:r>
            <a:r>
              <a:rPr lang="tr-TR" dirty="0" err="1">
                <a:latin typeface="Times New Roman" pitchFamily="18" charset="0"/>
                <a:cs typeface="Times New Roman" pitchFamily="18" charset="0"/>
              </a:rPr>
              <a:t>Halsted</a:t>
            </a:r>
            <a:r>
              <a:rPr lang="tr-TR" dirty="0">
                <a:latin typeface="Times New Roman" pitchFamily="18" charset="0"/>
                <a:cs typeface="Times New Roman" pitchFamily="18" charset="0"/>
              </a:rPr>
              <a:t> (1852-1922) </a:t>
            </a:r>
            <a:r>
              <a:rPr lang="tr-TR" dirty="0" smtClean="0">
                <a:latin typeface="Times New Roman" pitchFamily="18" charset="0"/>
                <a:cs typeface="Times New Roman" pitchFamily="18" charset="0"/>
              </a:rPr>
              <a:t>steril </a:t>
            </a:r>
            <a:r>
              <a:rPr lang="tr-TR" dirty="0">
                <a:latin typeface="Times New Roman" pitchFamily="18" charset="0"/>
                <a:cs typeface="Times New Roman" pitchFamily="18" charset="0"/>
              </a:rPr>
              <a:t>lastik eldiveni keşfetti. </a:t>
            </a:r>
          </a:p>
          <a:p>
            <a:pPr algn="just">
              <a:lnSpc>
                <a:spcPct val="150000"/>
              </a:lnSpc>
            </a:pPr>
            <a:endParaRPr lang="tr-TR"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lnSpc>
                <a:spcPct val="150000"/>
              </a:lnSpc>
            </a:pPr>
            <a:r>
              <a:rPr lang="tr-TR" dirty="0" err="1">
                <a:latin typeface="Times New Roman" pitchFamily="18" charset="0"/>
                <a:cs typeface="Times New Roman" pitchFamily="18" charset="0"/>
              </a:rPr>
              <a:t>Theodor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Schwann</a:t>
            </a:r>
            <a:r>
              <a:rPr lang="tr-TR" dirty="0">
                <a:latin typeface="Times New Roman" pitchFamily="18" charset="0"/>
                <a:cs typeface="Times New Roman" pitchFamily="18" charset="0"/>
              </a:rPr>
              <a:t> (1809-1885) ve arkadaşları hasta insan ve hayvanlardan aldıkları çeşitli sıvıları mikroskop altında </a:t>
            </a:r>
            <a:r>
              <a:rPr lang="tr-TR" dirty="0" smtClean="0">
                <a:latin typeface="Times New Roman" pitchFamily="18" charset="0"/>
                <a:cs typeface="Times New Roman" pitchFamily="18" charset="0"/>
              </a:rPr>
              <a:t>inceleyerek </a:t>
            </a:r>
            <a:r>
              <a:rPr lang="tr-TR" dirty="0">
                <a:latin typeface="Times New Roman" pitchFamily="18" charset="0"/>
                <a:cs typeface="Times New Roman" pitchFamily="18" charset="0"/>
              </a:rPr>
              <a:t>hasta insanlarda, sağlıklı insanlarda görülmeyen özel </a:t>
            </a:r>
            <a:r>
              <a:rPr lang="tr-TR" dirty="0" smtClean="0">
                <a:latin typeface="Times New Roman" pitchFamily="18" charset="0"/>
                <a:cs typeface="Times New Roman" pitchFamily="18" charset="0"/>
              </a:rPr>
              <a:t>mikroorganizmaların </a:t>
            </a:r>
            <a:r>
              <a:rPr lang="tr-TR" dirty="0">
                <a:latin typeface="Times New Roman" pitchFamily="18" charset="0"/>
                <a:cs typeface="Times New Roman" pitchFamily="18" charset="0"/>
              </a:rPr>
              <a:t>varlıklarını </a:t>
            </a:r>
            <a:r>
              <a:rPr lang="tr-TR" dirty="0" smtClean="0">
                <a:latin typeface="Times New Roman" pitchFamily="18" charset="0"/>
                <a:cs typeface="Times New Roman" pitchFamily="18" charset="0"/>
              </a:rPr>
              <a:t>gösterdiler. </a:t>
            </a:r>
            <a:endParaRPr lang="tr-TR"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a:latin typeface="Times New Roman" pitchFamily="18" charset="0"/>
                <a:cs typeface="Times New Roman" pitchFamily="18" charset="0"/>
              </a:rPr>
              <a:t>1850'de </a:t>
            </a:r>
            <a:r>
              <a:rPr lang="tr-TR" dirty="0" err="1">
                <a:latin typeface="Times New Roman" pitchFamily="18" charset="0"/>
                <a:cs typeface="Times New Roman" pitchFamily="18" charset="0"/>
              </a:rPr>
              <a:t>Casimie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Devaine</a:t>
            </a:r>
            <a:r>
              <a:rPr lang="tr-TR" dirty="0">
                <a:latin typeface="Times New Roman" pitchFamily="18" charset="0"/>
                <a:cs typeface="Times New Roman" pitchFamily="18" charset="0"/>
              </a:rPr>
              <a:t> (1812-1882) ve </a:t>
            </a:r>
            <a:r>
              <a:rPr lang="tr-TR" dirty="0" err="1">
                <a:latin typeface="Times New Roman" pitchFamily="18" charset="0"/>
                <a:cs typeface="Times New Roman" pitchFamily="18" charset="0"/>
              </a:rPr>
              <a:t>Pierre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Rayer</a:t>
            </a:r>
            <a:r>
              <a:rPr lang="tr-TR" dirty="0">
                <a:latin typeface="Times New Roman" pitchFamily="18" charset="0"/>
                <a:cs typeface="Times New Roman" pitchFamily="18" charset="0"/>
              </a:rPr>
              <a:t> (1793-1867) ölmekte olan bir hayvanda şarbon mikrobunu keşfettiler.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Mikropların </a:t>
            </a:r>
            <a:r>
              <a:rPr lang="tr-TR" dirty="0">
                <a:latin typeface="Times New Roman" pitchFamily="18" charset="0"/>
                <a:cs typeface="Times New Roman" pitchFamily="18" charset="0"/>
              </a:rPr>
              <a:t>bulaşma </a:t>
            </a:r>
            <a:r>
              <a:rPr lang="tr-TR" dirty="0" smtClean="0">
                <a:latin typeface="Times New Roman" pitchFamily="18" charset="0"/>
                <a:cs typeface="Times New Roman" pitchFamily="18" charset="0"/>
              </a:rPr>
              <a:t>teorisinin </a:t>
            </a:r>
            <a:r>
              <a:rPr lang="tr-TR" dirty="0">
                <a:latin typeface="Times New Roman" pitchFamily="18" charset="0"/>
                <a:cs typeface="Times New Roman" pitchFamily="18" charset="0"/>
              </a:rPr>
              <a:t>aşı deneyleri ile de kanıtlanabileceği fikri doğdu.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Bu </a:t>
            </a:r>
            <a:r>
              <a:rPr lang="tr-TR" dirty="0">
                <a:latin typeface="Times New Roman" pitchFamily="18" charset="0"/>
                <a:cs typeface="Times New Roman" pitchFamily="18" charset="0"/>
              </a:rPr>
              <a:t>yönde çeşitli </a:t>
            </a:r>
            <a:r>
              <a:rPr lang="tr-TR" dirty="0" smtClean="0">
                <a:latin typeface="Times New Roman" pitchFamily="18" charset="0"/>
                <a:cs typeface="Times New Roman" pitchFamily="18" charset="0"/>
              </a:rPr>
              <a:t>çalışmalar </a:t>
            </a:r>
            <a:r>
              <a:rPr lang="tr-TR" dirty="0">
                <a:latin typeface="Times New Roman" pitchFamily="18" charset="0"/>
                <a:cs typeface="Times New Roman" pitchFamily="18" charset="0"/>
              </a:rPr>
              <a:t>yapıldı ve bilindiği gibi bu alandaki çalışmalara son noktayı koyan Louis </a:t>
            </a:r>
            <a:r>
              <a:rPr lang="tr-TR" dirty="0" err="1" smtClean="0">
                <a:latin typeface="Times New Roman" pitchFamily="18" charset="0"/>
                <a:cs typeface="Times New Roman" pitchFamily="18" charset="0"/>
              </a:rPr>
              <a:t>Pasteur</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(1822-1895) oldu .</a:t>
            </a:r>
          </a:p>
          <a:p>
            <a:pPr algn="just"/>
            <a:endParaRPr lang="tr-T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graphicFrame>
        <p:nvGraphicFramePr>
          <p:cNvPr id="4" name="3 İçerik Yer Tutucusu"/>
          <p:cNvGraphicFramePr>
            <a:graphicFrameLocks noGrp="1"/>
          </p:cNvGraphicFramePr>
          <p:nvPr>
            <p:ph idx="1"/>
          </p:nvPr>
        </p:nvGraphicFramePr>
        <p:xfrm>
          <a:off x="457200" y="0"/>
          <a:ext cx="82296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85000" lnSpcReduction="10000"/>
          </a:bodyPr>
          <a:lstStyle/>
          <a:p>
            <a:pPr algn="just"/>
            <a:r>
              <a:rPr lang="tr-TR" dirty="0" err="1">
                <a:solidFill>
                  <a:srgbClr val="FF0000"/>
                </a:solidFill>
                <a:latin typeface="Times New Roman" pitchFamily="18" charset="0"/>
                <a:cs typeface="Times New Roman" pitchFamily="18" charset="0"/>
              </a:rPr>
              <a:t>Pasteur</a:t>
            </a:r>
            <a:r>
              <a:rPr lang="tr-TR" dirty="0">
                <a:latin typeface="Times New Roman" pitchFamily="18" charset="0"/>
                <a:cs typeface="Times New Roman" pitchFamily="18" charset="0"/>
              </a:rPr>
              <a:t> koyunlar </a:t>
            </a:r>
            <a:r>
              <a:rPr lang="tr-TR" dirty="0" smtClean="0">
                <a:latin typeface="Times New Roman" pitchFamily="18" charset="0"/>
                <a:cs typeface="Times New Roman" pitchFamily="18" charset="0"/>
              </a:rPr>
              <a:t>üzerinde </a:t>
            </a:r>
            <a:r>
              <a:rPr lang="tr-TR" dirty="0">
                <a:latin typeface="Times New Roman" pitchFamily="18" charset="0"/>
                <a:cs typeface="Times New Roman" pitchFamily="18" charset="0"/>
              </a:rPr>
              <a:t>şarbon mikrobu ile yaptığı </a:t>
            </a:r>
            <a:r>
              <a:rPr lang="tr-TR" dirty="0" smtClean="0">
                <a:latin typeface="Times New Roman" pitchFamily="18" charset="0"/>
                <a:cs typeface="Times New Roman" pitchFamily="18" charset="0"/>
              </a:rPr>
              <a:t>deneylerde </a:t>
            </a:r>
            <a:r>
              <a:rPr lang="tr-TR" dirty="0" err="1">
                <a:latin typeface="Times New Roman" pitchFamily="18" charset="0"/>
                <a:cs typeface="Times New Roman" pitchFamily="18" charset="0"/>
              </a:rPr>
              <a:t>virülansı</a:t>
            </a:r>
            <a:r>
              <a:rPr lang="tr-TR" dirty="0">
                <a:latin typeface="Times New Roman" pitchFamily="18" charset="0"/>
                <a:cs typeface="Times New Roman" pitchFamily="18" charset="0"/>
              </a:rPr>
              <a:t> azaltılmış materyallerle aşılanmış koyunlara zayıflatılmamış </a:t>
            </a:r>
            <a:r>
              <a:rPr lang="tr-TR" dirty="0" smtClean="0">
                <a:latin typeface="Times New Roman" pitchFamily="18" charset="0"/>
                <a:cs typeface="Times New Roman" pitchFamily="18" charset="0"/>
              </a:rPr>
              <a:t>kültür </a:t>
            </a:r>
            <a:r>
              <a:rPr lang="tr-TR" dirty="0">
                <a:latin typeface="Times New Roman" pitchFamily="18" charset="0"/>
                <a:cs typeface="Times New Roman" pitchFamily="18" charset="0"/>
              </a:rPr>
              <a:t>enjekte etti.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Aşılanmış </a:t>
            </a:r>
            <a:r>
              <a:rPr lang="tr-TR" dirty="0">
                <a:latin typeface="Times New Roman" pitchFamily="18" charset="0"/>
                <a:cs typeface="Times New Roman" pitchFamily="18" charset="0"/>
              </a:rPr>
              <a:t>koyuna bir şey olmadı ama aşılanmamış koyunların hepsi </a:t>
            </a:r>
            <a:r>
              <a:rPr lang="tr-TR" dirty="0" smtClean="0">
                <a:latin typeface="Times New Roman" pitchFamily="18" charset="0"/>
                <a:cs typeface="Times New Roman" pitchFamily="18" charset="0"/>
              </a:rPr>
              <a:t>öldü. </a:t>
            </a:r>
          </a:p>
          <a:p>
            <a:pPr algn="just"/>
            <a:r>
              <a:rPr lang="tr-TR" dirty="0" err="1" smtClean="0">
                <a:latin typeface="Times New Roman" pitchFamily="18" charset="0"/>
                <a:cs typeface="Times New Roman" pitchFamily="18" charset="0"/>
              </a:rPr>
              <a:t>Pasteur</a:t>
            </a:r>
            <a:r>
              <a:rPr lang="tr-TR" dirty="0" smtClean="0">
                <a:latin typeface="Times New Roman" pitchFamily="18" charset="0"/>
                <a:cs typeface="Times New Roman" pitchFamily="18" charset="0"/>
              </a:rPr>
              <a:t> mikropların </a:t>
            </a:r>
            <a:r>
              <a:rPr lang="tr-TR" dirty="0">
                <a:latin typeface="Times New Roman" pitchFamily="18" charset="0"/>
                <a:cs typeface="Times New Roman" pitchFamily="18" charset="0"/>
              </a:rPr>
              <a:t>bulundukları biyolojik ortamlarının önemini sergileme konusunda önemli adımlar atıyordu; daha sonra kuduz </a:t>
            </a:r>
            <a:r>
              <a:rPr lang="tr-TR" dirty="0" smtClean="0">
                <a:latin typeface="Times New Roman" pitchFamily="18" charset="0"/>
                <a:cs typeface="Times New Roman" pitchFamily="18" charset="0"/>
              </a:rPr>
              <a:t>mikrobu </a:t>
            </a:r>
            <a:r>
              <a:rPr lang="tr-TR" dirty="0">
                <a:latin typeface="Times New Roman" pitchFamily="18" charset="0"/>
                <a:cs typeface="Times New Roman" pitchFamily="18" charset="0"/>
              </a:rPr>
              <a:t>için kemik kültürlerinden elde </a:t>
            </a:r>
            <a:r>
              <a:rPr lang="tr-TR" dirty="0" smtClean="0">
                <a:latin typeface="Times New Roman" pitchFamily="18" charset="0"/>
                <a:cs typeface="Times New Roman" pitchFamily="18" charset="0"/>
              </a:rPr>
              <a:t>ettiği </a:t>
            </a:r>
            <a:r>
              <a:rPr lang="tr-TR" dirty="0">
                <a:latin typeface="Times New Roman" pitchFamily="18" charset="0"/>
                <a:cs typeface="Times New Roman" pitchFamily="18" charset="0"/>
              </a:rPr>
              <a:t>mikropların hastalık yapıcı etkisini hayvanlarda kudurma oranının </a:t>
            </a:r>
            <a:r>
              <a:rPr lang="tr-TR" dirty="0" smtClean="0">
                <a:latin typeface="Times New Roman" pitchFamily="18" charset="0"/>
                <a:cs typeface="Times New Roman" pitchFamily="18" charset="0"/>
              </a:rPr>
              <a:t>azalmasıyla </a:t>
            </a:r>
            <a:r>
              <a:rPr lang="tr-TR" dirty="0">
                <a:latin typeface="Times New Roman" pitchFamily="18" charset="0"/>
                <a:cs typeface="Times New Roman" pitchFamily="18" charset="0"/>
              </a:rPr>
              <a:t>gördü. </a:t>
            </a:r>
            <a:endParaRPr lang="tr-TR" dirty="0" smtClean="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err="1">
                <a:latin typeface="Times New Roman" pitchFamily="18" charset="0"/>
                <a:cs typeface="Times New Roman" pitchFamily="18" charset="0"/>
              </a:rPr>
              <a:t>Pasteur</a:t>
            </a:r>
            <a:r>
              <a:rPr lang="tr-TR" dirty="0">
                <a:latin typeface="Times New Roman" pitchFamily="18" charset="0"/>
                <a:cs typeface="Times New Roman" pitchFamily="18" charset="0"/>
              </a:rPr>
              <a:t> hayvanlar üzerinde denediği ama henüz insanlar üzerinde denemediği aşısıyla tıp tarihinde yeni bir çığır </a:t>
            </a:r>
            <a:r>
              <a:rPr lang="tr-TR" dirty="0" smtClean="0">
                <a:latin typeface="Times New Roman" pitchFamily="18" charset="0"/>
                <a:cs typeface="Times New Roman" pitchFamily="18" charset="0"/>
              </a:rPr>
              <a:t>açtı. </a:t>
            </a:r>
          </a:p>
          <a:p>
            <a:pPr lvl="1" algn="just"/>
            <a:r>
              <a:rPr lang="tr-TR" dirty="0" smtClean="0">
                <a:latin typeface="Times New Roman" pitchFamily="18" charset="0"/>
                <a:cs typeface="Times New Roman" pitchFamily="18" charset="0"/>
              </a:rPr>
              <a:t>Bir gün </a:t>
            </a:r>
            <a:r>
              <a:rPr lang="tr-TR" dirty="0">
                <a:latin typeface="Times New Roman" pitchFamily="18" charset="0"/>
                <a:cs typeface="Times New Roman" pitchFamily="18" charset="0"/>
              </a:rPr>
              <a:t>14 yerinden kuduz bir köpek </a:t>
            </a:r>
            <a:r>
              <a:rPr lang="tr-TR" dirty="0" smtClean="0">
                <a:latin typeface="Times New Roman" pitchFamily="18" charset="0"/>
                <a:cs typeface="Times New Roman" pitchFamily="18" charset="0"/>
              </a:rPr>
              <a:t>tarafından </a:t>
            </a:r>
            <a:r>
              <a:rPr lang="tr-TR" dirty="0">
                <a:latin typeface="Times New Roman" pitchFamily="18" charset="0"/>
                <a:cs typeface="Times New Roman" pitchFamily="18" charset="0"/>
              </a:rPr>
              <a:t>ısırılan 9 yaşındaki bir çocuk </a:t>
            </a:r>
            <a:r>
              <a:rPr lang="tr-TR" dirty="0" err="1">
                <a:latin typeface="Times New Roman" pitchFamily="18" charset="0"/>
                <a:cs typeface="Times New Roman" pitchFamily="18" charset="0"/>
              </a:rPr>
              <a:t>Pasteur'e</a:t>
            </a:r>
            <a:r>
              <a:rPr lang="tr-TR" dirty="0">
                <a:latin typeface="Times New Roman" pitchFamily="18" charset="0"/>
                <a:cs typeface="Times New Roman" pitchFamily="18" charset="0"/>
              </a:rPr>
              <a:t> getirilir. Umutsuz annenin </a:t>
            </a:r>
            <a:r>
              <a:rPr lang="tr-TR" dirty="0" smtClean="0">
                <a:latin typeface="Times New Roman" pitchFamily="18" charset="0"/>
                <a:cs typeface="Times New Roman" pitchFamily="18" charset="0"/>
              </a:rPr>
              <a:t>çırpınışlarına </a:t>
            </a:r>
            <a:r>
              <a:rPr lang="tr-TR" dirty="0">
                <a:latin typeface="Times New Roman" pitchFamily="18" charset="0"/>
                <a:cs typeface="Times New Roman" pitchFamily="18" charset="0"/>
              </a:rPr>
              <a:t>dayanamayan </a:t>
            </a:r>
            <a:r>
              <a:rPr lang="tr-TR" dirty="0" err="1">
                <a:latin typeface="Times New Roman" pitchFamily="18" charset="0"/>
                <a:cs typeface="Times New Roman" pitchFamily="18" charset="0"/>
              </a:rPr>
              <a:t>Pasteur</a:t>
            </a:r>
            <a:r>
              <a:rPr lang="tr-TR" dirty="0">
                <a:latin typeface="Times New Roman" pitchFamily="18" charset="0"/>
                <a:cs typeface="Times New Roman" pitchFamily="18" charset="0"/>
              </a:rPr>
              <a:t> kuduz aşısını çocuk üzerinde denemeye karar verir. </a:t>
            </a:r>
            <a:r>
              <a:rPr lang="tr-TR" dirty="0" smtClean="0">
                <a:latin typeface="Times New Roman" pitchFamily="18" charset="0"/>
                <a:cs typeface="Times New Roman" pitchFamily="18" charset="0"/>
              </a:rPr>
              <a:t>Sonuç </a:t>
            </a:r>
            <a:r>
              <a:rPr lang="tr-TR" dirty="0">
                <a:latin typeface="Times New Roman" pitchFamily="18" charset="0"/>
                <a:cs typeface="Times New Roman" pitchFamily="18" charset="0"/>
              </a:rPr>
              <a:t>tam bir başarıdır.</a:t>
            </a:r>
          </a:p>
          <a:p>
            <a:pPr algn="just"/>
            <a:endParaRPr lang="tr-TR"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pPr algn="just"/>
            <a:r>
              <a:rPr lang="tr-TR" dirty="0">
                <a:solidFill>
                  <a:srgbClr val="FF0000"/>
                </a:solidFill>
                <a:latin typeface="Times New Roman" pitchFamily="18" charset="0"/>
                <a:cs typeface="Times New Roman" pitchFamily="18" charset="0"/>
              </a:rPr>
              <a:t>Robert </a:t>
            </a:r>
            <a:r>
              <a:rPr lang="tr-TR" dirty="0" err="1" smtClean="0">
                <a:solidFill>
                  <a:srgbClr val="FF0000"/>
                </a:solidFill>
                <a:latin typeface="Times New Roman" pitchFamily="18" charset="0"/>
                <a:cs typeface="Times New Roman" pitchFamily="18" charset="0"/>
              </a:rPr>
              <a:t>Koch</a:t>
            </a:r>
            <a:r>
              <a:rPr lang="tr-TR" dirty="0" smtClean="0">
                <a:solidFill>
                  <a:srgbClr val="FF0000"/>
                </a:solidFill>
                <a:latin typeface="Times New Roman" pitchFamily="18" charset="0"/>
                <a:cs typeface="Times New Roman" pitchFamily="18" charset="0"/>
              </a:rPr>
              <a:t> </a:t>
            </a:r>
            <a:r>
              <a:rPr lang="tr-TR" dirty="0">
                <a:latin typeface="Times New Roman" pitchFamily="18" charset="0"/>
                <a:cs typeface="Times New Roman" pitchFamily="18" charset="0"/>
              </a:rPr>
              <a:t>(</a:t>
            </a:r>
            <a:r>
              <a:rPr lang="tr-TR" dirty="0" smtClean="0">
                <a:latin typeface="Times New Roman" pitchFamily="18" charset="0"/>
                <a:cs typeface="Times New Roman" pitchFamily="18" charset="0"/>
              </a:rPr>
              <a:t>1843-1910) </a:t>
            </a:r>
            <a:r>
              <a:rPr lang="tr-TR" dirty="0" err="1" smtClean="0">
                <a:latin typeface="Times New Roman" pitchFamily="18" charset="0"/>
                <a:cs typeface="Times New Roman" pitchFamily="18" charset="0"/>
              </a:rPr>
              <a:t>Pasteur</a:t>
            </a:r>
            <a:r>
              <a:rPr lang="tr-TR" dirty="0" smtClean="0">
                <a:latin typeface="Times New Roman" pitchFamily="18" charset="0"/>
                <a:cs typeface="Times New Roman" pitchFamily="18" charset="0"/>
              </a:rPr>
              <a:t> gibi </a:t>
            </a:r>
            <a:r>
              <a:rPr lang="tr-TR" dirty="0">
                <a:latin typeface="Times New Roman" pitchFamily="18" charset="0"/>
                <a:cs typeface="Times New Roman" pitchFamily="18" charset="0"/>
              </a:rPr>
              <a:t>günlük problemlere çözüm yolları üretmeye çalışmıştır.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Mikroorganizmaları </a:t>
            </a:r>
            <a:r>
              <a:rPr lang="tr-TR" dirty="0">
                <a:latin typeface="Times New Roman" pitchFamily="18" charset="0"/>
                <a:cs typeface="Times New Roman" pitchFamily="18" charset="0"/>
              </a:rPr>
              <a:t>üreterek yaşam </a:t>
            </a:r>
            <a:r>
              <a:rPr lang="tr-TR" dirty="0" err="1">
                <a:latin typeface="Times New Roman" pitchFamily="18" charset="0"/>
                <a:cs typeface="Times New Roman" pitchFamily="18" charset="0"/>
              </a:rPr>
              <a:t>sikluslarını</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incelemiş. </a:t>
            </a:r>
          </a:p>
          <a:p>
            <a:pPr algn="just"/>
            <a:r>
              <a:rPr lang="tr-TR" dirty="0" smtClean="0">
                <a:latin typeface="Times New Roman" pitchFamily="18" charset="0"/>
                <a:cs typeface="Times New Roman" pitchFamily="18" charset="0"/>
              </a:rPr>
              <a:t>Yeni </a:t>
            </a:r>
            <a:r>
              <a:rPr lang="tr-TR" dirty="0">
                <a:latin typeface="Times New Roman" pitchFamily="18" charset="0"/>
                <a:cs typeface="Times New Roman" pitchFamily="18" charset="0"/>
              </a:rPr>
              <a:t>boyama teknikleri ve kültür yöntemleri ile çalışan </a:t>
            </a:r>
            <a:r>
              <a:rPr lang="tr-TR" dirty="0" err="1">
                <a:latin typeface="Times New Roman" pitchFamily="18" charset="0"/>
                <a:cs typeface="Times New Roman" pitchFamily="18" charset="0"/>
              </a:rPr>
              <a:t>Koch</a:t>
            </a:r>
            <a:r>
              <a:rPr lang="tr-TR" dirty="0">
                <a:latin typeface="Times New Roman" pitchFamily="18" charset="0"/>
                <a:cs typeface="Times New Roman" pitchFamily="18" charset="0"/>
              </a:rPr>
              <a:t> böylece tüberküloz (verem) hastalığının etkenini bularak tıbba büyük bir katkıda bulundu.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Tüberküloz </a:t>
            </a:r>
            <a:r>
              <a:rPr lang="tr-TR" dirty="0">
                <a:latin typeface="Times New Roman" pitchFamily="18" charset="0"/>
                <a:cs typeface="Times New Roman" pitchFamily="18" charset="0"/>
              </a:rPr>
              <a:t>basilini bulması nedeniyle 1905 yılında Nobel ödülünü kazandı.</a:t>
            </a:r>
          </a:p>
          <a:p>
            <a:pPr algn="just"/>
            <a:endParaRPr lang="tr-TR"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nvPr>
        </p:nvGraphicFramePr>
        <p:xfrm>
          <a:off x="179512" y="1340766"/>
          <a:ext cx="8784976" cy="4958292"/>
        </p:xfrm>
        <a:graphic>
          <a:graphicData uri="http://schemas.openxmlformats.org/drawingml/2006/table">
            <a:tbl>
              <a:tblPr firstRow="1" bandRow="1">
                <a:tableStyleId>{5C22544A-7EE6-4342-B048-85BDC9FD1C3A}</a:tableStyleId>
              </a:tblPr>
              <a:tblGrid>
                <a:gridCol w="1152128"/>
                <a:gridCol w="3240360"/>
                <a:gridCol w="864096"/>
                <a:gridCol w="3528392"/>
              </a:tblGrid>
              <a:tr h="552062">
                <a:tc>
                  <a:txBody>
                    <a:bodyPr/>
                    <a:lstStyle/>
                    <a:p>
                      <a:pPr marR="6350" algn="just">
                        <a:lnSpc>
                          <a:spcPct val="150000"/>
                        </a:lnSpc>
                        <a:spcAft>
                          <a:spcPts val="0"/>
                        </a:spcAft>
                      </a:pPr>
                      <a:r>
                        <a:rPr lang="tr-TR" sz="1200" b="1" spc="-10" dirty="0">
                          <a:latin typeface="Times New Roman"/>
                          <a:ea typeface="Times New Roman"/>
                          <a:cs typeface="Times New Roman"/>
                        </a:rPr>
                        <a:t>Tarih</a:t>
                      </a:r>
                      <a:endParaRPr lang="tr-TR" sz="1100" dirty="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b="1" spc="-10">
                          <a:latin typeface="Times New Roman"/>
                          <a:ea typeface="Times New Roman"/>
                          <a:cs typeface="Times New Roman"/>
                        </a:rPr>
                        <a:t>Mikroorganizma</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b="1" spc="-10">
                          <a:latin typeface="Times New Roman"/>
                          <a:ea typeface="Times New Roman"/>
                          <a:cs typeface="Times New Roman"/>
                        </a:rPr>
                        <a:t>Tarih</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b="1" spc="-10" dirty="0">
                          <a:latin typeface="Times New Roman"/>
                          <a:ea typeface="Times New Roman"/>
                          <a:cs typeface="Times New Roman"/>
                        </a:rPr>
                        <a:t>Mikroorganizma</a:t>
                      </a:r>
                      <a:endParaRPr lang="tr-TR" sz="1100" dirty="0">
                        <a:latin typeface="Calibri"/>
                        <a:ea typeface="Calibri"/>
                        <a:cs typeface="Times New Roman"/>
                      </a:endParaRPr>
                    </a:p>
                  </a:txBody>
                  <a:tcPr marL="68580" marR="68580" marT="0" marB="0"/>
                </a:tc>
              </a:tr>
              <a:tr h="552062">
                <a:tc>
                  <a:txBody>
                    <a:bodyPr/>
                    <a:lstStyle/>
                    <a:p>
                      <a:pPr marR="6350" algn="just">
                        <a:lnSpc>
                          <a:spcPct val="150000"/>
                        </a:lnSpc>
                        <a:spcAft>
                          <a:spcPts val="0"/>
                        </a:spcAft>
                      </a:pPr>
                      <a:r>
                        <a:rPr lang="tr-TR" sz="1200" spc="-10" dirty="0">
                          <a:latin typeface="Times New Roman"/>
                          <a:ea typeface="Times New Roman"/>
                          <a:cs typeface="Times New Roman"/>
                        </a:rPr>
                        <a:t>1875</a:t>
                      </a:r>
                      <a:endParaRPr lang="tr-TR" sz="1100" dirty="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Calibri"/>
                          <a:cs typeface="Times New Roman"/>
                        </a:rPr>
                        <a:t>Amipli dizanteri (Loesch)</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1889</a:t>
                      </a:r>
                      <a:endParaRPr lang="tr-TR" sz="1100">
                        <a:latin typeface="Calibri"/>
                        <a:ea typeface="Calibri"/>
                        <a:cs typeface="Times New Roman"/>
                      </a:endParaRPr>
                    </a:p>
                  </a:txBody>
                  <a:tcPr marL="68580" marR="68580" marT="0" marB="0"/>
                </a:tc>
                <a:tc>
                  <a:txBody>
                    <a:bodyPr/>
                    <a:lstStyle/>
                    <a:p>
                      <a:pPr marR="1024255" algn="just">
                        <a:lnSpc>
                          <a:spcPct val="150000"/>
                        </a:lnSpc>
                        <a:spcAft>
                          <a:spcPts val="0"/>
                        </a:spcAft>
                      </a:pPr>
                      <a:r>
                        <a:rPr lang="tr-TR" sz="1200" spc="-10">
                          <a:latin typeface="Times New Roman"/>
                          <a:ea typeface="Calibri"/>
                          <a:cs typeface="Times New Roman"/>
                        </a:rPr>
                        <a:t>Yumuşak Şankıroft Chancre (Ducrey)</a:t>
                      </a:r>
                      <a:endParaRPr lang="tr-TR" sz="1100">
                        <a:latin typeface="Calibri"/>
                        <a:ea typeface="Calibri"/>
                        <a:cs typeface="Times New Roman"/>
                      </a:endParaRPr>
                    </a:p>
                  </a:txBody>
                  <a:tcPr marL="68580" marR="68580" marT="0" marB="0"/>
                </a:tc>
              </a:tr>
              <a:tr h="552062">
                <a:tc>
                  <a:txBody>
                    <a:bodyPr/>
                    <a:lstStyle/>
                    <a:p>
                      <a:pPr marR="6350" algn="just">
                        <a:lnSpc>
                          <a:spcPct val="150000"/>
                        </a:lnSpc>
                        <a:spcAft>
                          <a:spcPts val="0"/>
                        </a:spcAft>
                      </a:pPr>
                      <a:r>
                        <a:rPr lang="tr-TR" sz="1200" spc="-10">
                          <a:latin typeface="Times New Roman"/>
                          <a:ea typeface="Times New Roman"/>
                          <a:cs typeface="Times New Roman"/>
                        </a:rPr>
                        <a:t>1879</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a:latin typeface="Times New Roman"/>
                          <a:ea typeface="Calibri"/>
                          <a:cs typeface="Times New Roman"/>
                        </a:rPr>
                        <a:t>Belso</a:t>
                      </a:r>
                      <a:r>
                        <a:rPr lang="tr-TR" sz="1200">
                          <a:latin typeface="Times New Roman"/>
                          <a:ea typeface="Times New Roman"/>
                          <a:cs typeface="Times New Roman"/>
                        </a:rPr>
                        <a:t>ğukluğu (gonore) (Neisser)</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1892</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Gazlı Gangren (Welch)</a:t>
                      </a:r>
                      <a:endParaRPr lang="tr-TR" sz="1100">
                        <a:latin typeface="Calibri"/>
                        <a:ea typeface="Calibri"/>
                        <a:cs typeface="Times New Roman"/>
                      </a:endParaRPr>
                    </a:p>
                  </a:txBody>
                  <a:tcPr marL="68580" marR="68580" marT="0" marB="0"/>
                </a:tc>
              </a:tr>
              <a:tr h="552062">
                <a:tc>
                  <a:txBody>
                    <a:bodyPr/>
                    <a:lstStyle/>
                    <a:p>
                      <a:pPr marR="6350" algn="just">
                        <a:lnSpc>
                          <a:spcPct val="150000"/>
                        </a:lnSpc>
                        <a:spcAft>
                          <a:spcPts val="0"/>
                        </a:spcAft>
                      </a:pPr>
                      <a:r>
                        <a:rPr lang="tr-TR" sz="1200" spc="-10">
                          <a:latin typeface="Times New Roman"/>
                          <a:ea typeface="Times New Roman"/>
                          <a:cs typeface="Times New Roman"/>
                        </a:rPr>
                        <a:t>1880</a:t>
                      </a:r>
                      <a:endParaRPr lang="tr-TR" sz="1100">
                        <a:latin typeface="Calibri"/>
                        <a:ea typeface="Calibri"/>
                        <a:cs typeface="Times New Roman"/>
                      </a:endParaRPr>
                    </a:p>
                  </a:txBody>
                  <a:tcPr marL="68580" marR="68580" marT="0" marB="0"/>
                </a:tc>
                <a:tc>
                  <a:txBody>
                    <a:bodyPr/>
                    <a:lstStyle/>
                    <a:p>
                      <a:pPr marL="27305" algn="just">
                        <a:lnSpc>
                          <a:spcPct val="150000"/>
                        </a:lnSpc>
                        <a:spcAft>
                          <a:spcPts val="0"/>
                        </a:spcAft>
                      </a:pPr>
                      <a:r>
                        <a:rPr lang="tr-TR" sz="1200" spc="-15">
                          <a:latin typeface="Times New Roman"/>
                          <a:ea typeface="Calibri"/>
                          <a:cs typeface="Times New Roman"/>
                        </a:rPr>
                        <a:t>Tifo (Ebert, Gaffky)</a:t>
                      </a:r>
                      <a:r>
                        <a:rPr lang="tr-TR" sz="1200" spc="-5">
                          <a:latin typeface="Times New Roman"/>
                          <a:ea typeface="Calibri"/>
                          <a:cs typeface="Times New Roman"/>
                        </a:rPr>
                        <a:t> </a:t>
                      </a:r>
                      <a:endParaRPr lang="tr-TR" sz="1100">
                        <a:latin typeface="Calibri"/>
                        <a:ea typeface="Calibri"/>
                        <a:cs typeface="Times New Roman"/>
                      </a:endParaRPr>
                    </a:p>
                    <a:p>
                      <a:pPr marL="27305" algn="just">
                        <a:lnSpc>
                          <a:spcPct val="150000"/>
                        </a:lnSpc>
                        <a:spcAft>
                          <a:spcPts val="0"/>
                        </a:spcAft>
                      </a:pPr>
                      <a:r>
                        <a:rPr lang="tr-TR" sz="1200" spc="-5">
                          <a:latin typeface="Times New Roman"/>
                          <a:ea typeface="Calibri"/>
                          <a:cs typeface="Times New Roman"/>
                        </a:rPr>
                        <a:t>C</a:t>
                      </a:r>
                      <a:r>
                        <a:rPr lang="tr-TR" sz="1200" spc="-5">
                          <a:latin typeface="Times New Roman"/>
                          <a:ea typeface="Times New Roman"/>
                          <a:cs typeface="Times New Roman"/>
                        </a:rPr>
                        <a:t>üzam-lepra (Hansen)</a:t>
                      </a:r>
                      <a:r>
                        <a:rPr lang="tr-TR" sz="1200" spc="-25">
                          <a:latin typeface="Times New Roman"/>
                          <a:ea typeface="Calibri"/>
                          <a:cs typeface="Times New Roman"/>
                        </a:rPr>
                        <a:t> </a:t>
                      </a:r>
                      <a:endParaRPr lang="tr-TR" sz="1100">
                        <a:latin typeface="Calibri"/>
                        <a:ea typeface="Calibri"/>
                        <a:cs typeface="Times New Roman"/>
                      </a:endParaRPr>
                    </a:p>
                    <a:p>
                      <a:pPr marL="21590" algn="just">
                        <a:lnSpc>
                          <a:spcPct val="150000"/>
                        </a:lnSpc>
                        <a:spcAft>
                          <a:spcPts val="0"/>
                        </a:spcAft>
                      </a:pPr>
                      <a:r>
                        <a:rPr lang="tr-TR" sz="1200" spc="-25">
                          <a:latin typeface="Times New Roman"/>
                          <a:ea typeface="Calibri"/>
                          <a:cs typeface="Times New Roman"/>
                        </a:rPr>
                        <a:t>S</a:t>
                      </a:r>
                      <a:r>
                        <a:rPr lang="tr-TR" sz="1200" spc="-25">
                          <a:latin typeface="Times New Roman"/>
                          <a:ea typeface="Times New Roman"/>
                          <a:cs typeface="Times New Roman"/>
                        </a:rPr>
                        <a:t>ıtma (Laveran)</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1894</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Veba (Yersin, Kitasato)</a:t>
                      </a:r>
                      <a:endParaRPr lang="tr-TR" sz="1100">
                        <a:latin typeface="Calibri"/>
                        <a:ea typeface="Calibri"/>
                        <a:cs typeface="Times New Roman"/>
                      </a:endParaRPr>
                    </a:p>
                    <a:p>
                      <a:pPr marR="6350" algn="just">
                        <a:lnSpc>
                          <a:spcPct val="150000"/>
                        </a:lnSpc>
                        <a:spcAft>
                          <a:spcPts val="0"/>
                        </a:spcAft>
                      </a:pPr>
                      <a:r>
                        <a:rPr lang="tr-TR" sz="1200">
                          <a:latin typeface="Times New Roman"/>
                          <a:ea typeface="Times New Roman"/>
                          <a:cs typeface="Times New Roman"/>
                        </a:rPr>
                        <a:t>Botulizm (van Ermengam)</a:t>
                      </a:r>
                      <a:endParaRPr lang="tr-TR" sz="1100">
                        <a:latin typeface="Calibri"/>
                        <a:ea typeface="Calibri"/>
                        <a:cs typeface="Times New Roman"/>
                      </a:endParaRPr>
                    </a:p>
                  </a:txBody>
                  <a:tcPr marL="68580" marR="68580" marT="0" marB="0"/>
                </a:tc>
              </a:tr>
              <a:tr h="552062">
                <a:tc>
                  <a:txBody>
                    <a:bodyPr/>
                    <a:lstStyle/>
                    <a:p>
                      <a:pPr marR="6350" algn="just">
                        <a:lnSpc>
                          <a:spcPct val="150000"/>
                        </a:lnSpc>
                        <a:spcAft>
                          <a:spcPts val="0"/>
                        </a:spcAft>
                      </a:pPr>
                      <a:r>
                        <a:rPr lang="tr-TR" sz="1200" spc="-10">
                          <a:latin typeface="Times New Roman"/>
                          <a:ea typeface="Times New Roman"/>
                          <a:cs typeface="Times New Roman"/>
                        </a:rPr>
                        <a:t>1882</a:t>
                      </a:r>
                      <a:endParaRPr lang="tr-TR" sz="1100">
                        <a:latin typeface="Calibri"/>
                        <a:ea typeface="Calibri"/>
                        <a:cs typeface="Times New Roman"/>
                      </a:endParaRPr>
                    </a:p>
                  </a:txBody>
                  <a:tcPr marL="68580" marR="68580" marT="0" marB="0"/>
                </a:tc>
                <a:tc>
                  <a:txBody>
                    <a:bodyPr/>
                    <a:lstStyle/>
                    <a:p>
                      <a:pPr marL="27305" algn="just">
                        <a:lnSpc>
                          <a:spcPct val="150000"/>
                        </a:lnSpc>
                        <a:spcAft>
                          <a:spcPts val="0"/>
                        </a:spcAft>
                      </a:pPr>
                      <a:r>
                        <a:rPr lang="tr-TR" sz="1200" spc="-5">
                          <a:latin typeface="Times New Roman"/>
                          <a:ea typeface="Calibri"/>
                          <a:cs typeface="Times New Roman"/>
                        </a:rPr>
                        <a:t>T</a:t>
                      </a:r>
                      <a:r>
                        <a:rPr lang="tr-TR" sz="1200" spc="-5">
                          <a:latin typeface="Times New Roman"/>
                          <a:ea typeface="Times New Roman"/>
                          <a:cs typeface="Times New Roman"/>
                        </a:rPr>
                        <a:t>überküloz (Koch)</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1898</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Bacillary dizenteri (Shiga)</a:t>
                      </a:r>
                      <a:endParaRPr lang="tr-TR" sz="1100">
                        <a:latin typeface="Calibri"/>
                        <a:ea typeface="Calibri"/>
                        <a:cs typeface="Times New Roman"/>
                      </a:endParaRPr>
                    </a:p>
                  </a:txBody>
                  <a:tcPr marL="68580" marR="68580" marT="0" marB="0"/>
                </a:tc>
              </a:tr>
              <a:tr h="552062">
                <a:tc>
                  <a:txBody>
                    <a:bodyPr/>
                    <a:lstStyle/>
                    <a:p>
                      <a:pPr marR="6350" algn="just">
                        <a:lnSpc>
                          <a:spcPct val="150000"/>
                        </a:lnSpc>
                        <a:spcAft>
                          <a:spcPts val="0"/>
                        </a:spcAft>
                      </a:pPr>
                      <a:r>
                        <a:rPr lang="tr-TR" sz="1200" spc="-10">
                          <a:latin typeface="Times New Roman"/>
                          <a:ea typeface="Times New Roman"/>
                          <a:cs typeface="Times New Roman"/>
                        </a:rPr>
                        <a:t>1883</a:t>
                      </a:r>
                      <a:endParaRPr lang="tr-TR" sz="1100">
                        <a:latin typeface="Calibri"/>
                        <a:ea typeface="Calibri"/>
                        <a:cs typeface="Times New Roman"/>
                      </a:endParaRPr>
                    </a:p>
                  </a:txBody>
                  <a:tcPr marL="68580" marR="68580" marT="0" marB="0"/>
                </a:tc>
                <a:tc>
                  <a:txBody>
                    <a:bodyPr/>
                    <a:lstStyle/>
                    <a:p>
                      <a:pPr marL="30480" algn="just">
                        <a:lnSpc>
                          <a:spcPct val="150000"/>
                        </a:lnSpc>
                        <a:spcAft>
                          <a:spcPts val="0"/>
                        </a:spcAft>
                      </a:pPr>
                      <a:r>
                        <a:rPr lang="tr-TR" sz="1200" spc="-10">
                          <a:latin typeface="Times New Roman"/>
                          <a:ea typeface="Calibri"/>
                          <a:cs typeface="Times New Roman"/>
                        </a:rPr>
                        <a:t>Erisipel (Fehleisen)</a:t>
                      </a:r>
                      <a:r>
                        <a:rPr lang="tr-TR" sz="1200" spc="-15">
                          <a:latin typeface="Times New Roman"/>
                          <a:ea typeface="Calibri"/>
                          <a:cs typeface="Times New Roman"/>
                        </a:rPr>
                        <a:t> </a:t>
                      </a:r>
                      <a:endParaRPr lang="tr-TR" sz="1100">
                        <a:latin typeface="Calibri"/>
                        <a:ea typeface="Calibri"/>
                        <a:cs typeface="Times New Roman"/>
                      </a:endParaRPr>
                    </a:p>
                    <a:p>
                      <a:pPr marL="30480" algn="just">
                        <a:lnSpc>
                          <a:spcPct val="150000"/>
                        </a:lnSpc>
                        <a:spcAft>
                          <a:spcPts val="0"/>
                        </a:spcAft>
                      </a:pPr>
                      <a:r>
                        <a:rPr lang="tr-TR" sz="1200" spc="-15">
                          <a:latin typeface="Times New Roman"/>
                          <a:ea typeface="Calibri"/>
                          <a:cs typeface="Times New Roman"/>
                        </a:rPr>
                        <a:t>Kolera (Koch)</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1901</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sleeping disease (Bruce, Dutton)</a:t>
                      </a:r>
                      <a:endParaRPr lang="tr-TR" sz="1100">
                        <a:latin typeface="Calibri"/>
                        <a:ea typeface="Calibri"/>
                        <a:cs typeface="Times New Roman"/>
                      </a:endParaRPr>
                    </a:p>
                  </a:txBody>
                  <a:tcPr marL="68580" marR="68580" marT="0" marB="0"/>
                </a:tc>
              </a:tr>
              <a:tr h="552062">
                <a:tc>
                  <a:txBody>
                    <a:bodyPr/>
                    <a:lstStyle/>
                    <a:p>
                      <a:pPr marR="6350" algn="just">
                        <a:lnSpc>
                          <a:spcPct val="150000"/>
                        </a:lnSpc>
                        <a:spcAft>
                          <a:spcPts val="0"/>
                        </a:spcAft>
                      </a:pPr>
                      <a:r>
                        <a:rPr lang="tr-TR" sz="1200" spc="-10">
                          <a:latin typeface="Times New Roman"/>
                          <a:ea typeface="Times New Roman"/>
                          <a:cs typeface="Times New Roman"/>
                        </a:rPr>
                        <a:t>1884</a:t>
                      </a:r>
                      <a:endParaRPr lang="tr-TR" sz="1100">
                        <a:latin typeface="Calibri"/>
                        <a:ea typeface="Calibri"/>
                        <a:cs typeface="Times New Roman"/>
                      </a:endParaRPr>
                    </a:p>
                  </a:txBody>
                  <a:tcPr marL="68580" marR="68580" marT="0" marB="0"/>
                </a:tc>
                <a:tc>
                  <a:txBody>
                    <a:bodyPr/>
                    <a:lstStyle/>
                    <a:p>
                      <a:pPr marL="27305" algn="just">
                        <a:lnSpc>
                          <a:spcPct val="150000"/>
                        </a:lnSpc>
                        <a:spcAft>
                          <a:spcPts val="0"/>
                        </a:spcAft>
                      </a:pPr>
                      <a:r>
                        <a:rPr lang="tr-TR" sz="1200" spc="-20">
                          <a:latin typeface="Times New Roman"/>
                          <a:ea typeface="Calibri"/>
                          <a:cs typeface="Times New Roman"/>
                        </a:rPr>
                        <a:t>Difteri (Klebs, Loeffler)</a:t>
                      </a:r>
                      <a:r>
                        <a:rPr lang="tr-TR" sz="1200" spc="-10">
                          <a:latin typeface="Times New Roman"/>
                          <a:ea typeface="Calibri"/>
                          <a:cs typeface="Times New Roman"/>
                        </a:rPr>
                        <a:t> </a:t>
                      </a:r>
                      <a:endParaRPr lang="tr-TR" sz="1100">
                        <a:latin typeface="Calibri"/>
                        <a:ea typeface="Calibri"/>
                        <a:cs typeface="Times New Roman"/>
                      </a:endParaRPr>
                    </a:p>
                    <a:p>
                      <a:pPr marL="27305" algn="just">
                        <a:lnSpc>
                          <a:spcPct val="150000"/>
                        </a:lnSpc>
                        <a:spcAft>
                          <a:spcPts val="0"/>
                        </a:spcAft>
                      </a:pPr>
                      <a:r>
                        <a:rPr lang="tr-TR" sz="1200" spc="-10">
                          <a:latin typeface="Times New Roman"/>
                          <a:ea typeface="Calibri"/>
                          <a:cs typeface="Times New Roman"/>
                        </a:rPr>
                        <a:t>Tetanoz (Nikolaier, Kitasato)</a:t>
                      </a:r>
                      <a:r>
                        <a:rPr lang="tr-TR" sz="1200" spc="-5">
                          <a:latin typeface="Times New Roman"/>
                          <a:ea typeface="Calibri"/>
                          <a:cs typeface="Times New Roman"/>
                        </a:rPr>
                        <a:t> Pn</a:t>
                      </a:r>
                      <a:r>
                        <a:rPr lang="tr-TR" sz="1200" spc="-5">
                          <a:latin typeface="Times New Roman"/>
                          <a:ea typeface="Times New Roman"/>
                          <a:cs typeface="Times New Roman"/>
                        </a:rPr>
                        <a:t>ömoni (A. Fraenkel)</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1905</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a:latin typeface="Times New Roman"/>
                          <a:ea typeface="Times New Roman"/>
                          <a:cs typeface="Times New Roman"/>
                        </a:rPr>
                        <a:t>Frengi (Schaudinn)</a:t>
                      </a:r>
                      <a:endParaRPr lang="tr-TR" sz="1100">
                        <a:latin typeface="Calibri"/>
                        <a:ea typeface="Calibri"/>
                        <a:cs typeface="Times New Roman"/>
                      </a:endParaRPr>
                    </a:p>
                  </a:txBody>
                  <a:tcPr marL="68580" marR="68580" marT="0" marB="0"/>
                </a:tc>
              </a:tr>
              <a:tr h="552062">
                <a:tc>
                  <a:txBody>
                    <a:bodyPr/>
                    <a:lstStyle/>
                    <a:p>
                      <a:pPr marR="6350" algn="just">
                        <a:lnSpc>
                          <a:spcPct val="150000"/>
                        </a:lnSpc>
                        <a:spcAft>
                          <a:spcPts val="0"/>
                        </a:spcAft>
                      </a:pPr>
                      <a:r>
                        <a:rPr lang="tr-TR" sz="1200" spc="-10">
                          <a:latin typeface="Times New Roman"/>
                          <a:ea typeface="Times New Roman"/>
                          <a:cs typeface="Times New Roman"/>
                        </a:rPr>
                        <a:t>1887</a:t>
                      </a:r>
                      <a:endParaRPr lang="tr-TR" sz="1100">
                        <a:latin typeface="Calibri"/>
                        <a:ea typeface="Calibri"/>
                        <a:cs typeface="Times New Roman"/>
                      </a:endParaRPr>
                    </a:p>
                  </a:txBody>
                  <a:tcPr marL="68580" marR="68580" marT="0" marB="0"/>
                </a:tc>
                <a:tc>
                  <a:txBody>
                    <a:bodyPr/>
                    <a:lstStyle/>
                    <a:p>
                      <a:pPr marL="27305" algn="just">
                        <a:lnSpc>
                          <a:spcPct val="150000"/>
                        </a:lnSpc>
                        <a:spcAft>
                          <a:spcPts val="0"/>
                        </a:spcAft>
                      </a:pPr>
                      <a:r>
                        <a:rPr lang="tr-TR" sz="1200" spc="-10">
                          <a:latin typeface="Times New Roman"/>
                          <a:ea typeface="Calibri"/>
                          <a:cs typeface="Times New Roman"/>
                        </a:rPr>
                        <a:t>Epidemik Menenjit (Weichselbaum)</a:t>
                      </a:r>
                      <a:r>
                        <a:rPr lang="tr-TR" sz="1200" spc="-20">
                          <a:latin typeface="Times New Roman"/>
                          <a:ea typeface="Calibri"/>
                          <a:cs typeface="Times New Roman"/>
                        </a:rPr>
                        <a:t> </a:t>
                      </a:r>
                      <a:endParaRPr lang="tr-TR" sz="1100">
                        <a:latin typeface="Calibri"/>
                        <a:ea typeface="Calibri"/>
                        <a:cs typeface="Times New Roman"/>
                      </a:endParaRPr>
                    </a:p>
                    <a:p>
                      <a:pPr marL="27305" algn="just">
                        <a:lnSpc>
                          <a:spcPct val="150000"/>
                        </a:lnSpc>
                        <a:spcAft>
                          <a:spcPts val="0"/>
                        </a:spcAft>
                      </a:pPr>
                      <a:r>
                        <a:rPr lang="tr-TR" sz="1200" spc="-20">
                          <a:latin typeface="Times New Roman"/>
                          <a:ea typeface="Calibri"/>
                          <a:cs typeface="Times New Roman"/>
                        </a:rPr>
                        <a:t>Malta Hummas</a:t>
                      </a:r>
                      <a:r>
                        <a:rPr lang="tr-TR" sz="1200" spc="-20">
                          <a:latin typeface="Times New Roman"/>
                          <a:ea typeface="Times New Roman"/>
                          <a:cs typeface="Times New Roman"/>
                        </a:rPr>
                        <a:t>ı (Bruce)</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spc="-10">
                          <a:latin typeface="Times New Roman"/>
                          <a:ea typeface="Times New Roman"/>
                          <a:cs typeface="Times New Roman"/>
                        </a:rPr>
                        <a:t>1906</a:t>
                      </a:r>
                      <a:endParaRPr lang="tr-TR" sz="1100">
                        <a:latin typeface="Calibri"/>
                        <a:ea typeface="Calibri"/>
                        <a:cs typeface="Times New Roman"/>
                      </a:endParaRPr>
                    </a:p>
                  </a:txBody>
                  <a:tcPr marL="68580" marR="68580" marT="0" marB="0"/>
                </a:tc>
                <a:tc>
                  <a:txBody>
                    <a:bodyPr/>
                    <a:lstStyle/>
                    <a:p>
                      <a:pPr marR="6350" algn="just">
                        <a:lnSpc>
                          <a:spcPct val="150000"/>
                        </a:lnSpc>
                        <a:spcAft>
                          <a:spcPts val="0"/>
                        </a:spcAft>
                      </a:pPr>
                      <a:r>
                        <a:rPr lang="tr-TR" sz="1200" dirty="0">
                          <a:latin typeface="Times New Roman"/>
                          <a:ea typeface="Times New Roman"/>
                          <a:cs typeface="Times New Roman"/>
                        </a:rPr>
                        <a:t>Boğmaca (</a:t>
                      </a:r>
                      <a:r>
                        <a:rPr lang="tr-TR" sz="1200" dirty="0" err="1">
                          <a:latin typeface="Times New Roman"/>
                          <a:ea typeface="Times New Roman"/>
                          <a:cs typeface="Times New Roman"/>
                        </a:rPr>
                        <a:t>Bordet</a:t>
                      </a:r>
                      <a:r>
                        <a:rPr lang="tr-TR" sz="1200" dirty="0">
                          <a:latin typeface="Times New Roman"/>
                          <a:ea typeface="Times New Roman"/>
                          <a:cs typeface="Times New Roman"/>
                        </a:rPr>
                        <a:t>)</a:t>
                      </a:r>
                      <a:endParaRPr lang="tr-TR" sz="1100" dirty="0">
                        <a:latin typeface="Calibri"/>
                        <a:ea typeface="Calibri"/>
                        <a:cs typeface="Times New Roman"/>
                      </a:endParaRPr>
                    </a:p>
                  </a:txBody>
                  <a:tcPr marL="68580" marR="68580" marT="0" marB="0"/>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Halk Sağlığı önceki dönemlerde….</a:t>
            </a:r>
          </a:p>
          <a:p>
            <a:pPr algn="just"/>
            <a:r>
              <a:rPr lang="tr-TR" dirty="0">
                <a:latin typeface="Times New Roman" pitchFamily="18" charset="0"/>
                <a:cs typeface="Times New Roman" pitchFamily="18" charset="0"/>
              </a:rPr>
              <a:t>Johann Peter Frank (1745-1821) ile </a:t>
            </a:r>
            <a:r>
              <a:rPr lang="tr-TR" dirty="0" err="1">
                <a:latin typeface="Times New Roman" pitchFamily="18" charset="0"/>
                <a:cs typeface="Times New Roman" pitchFamily="18" charset="0"/>
              </a:rPr>
              <a:t>EcKvin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Chawick</a:t>
            </a:r>
            <a:r>
              <a:rPr lang="tr-TR" dirty="0">
                <a:latin typeface="Times New Roman" pitchFamily="18" charset="0"/>
                <a:cs typeface="Times New Roman" pitchFamily="18" charset="0"/>
              </a:rPr>
              <a:t> (1800-1890) yazdıkları eserlerle toplumsal düzeyde alınması gereken tedbirlerin neler olabileceğini açıkladılar. </a:t>
            </a:r>
            <a:endParaRPr lang="tr-TR" dirty="0" smtClean="0">
              <a:latin typeface="Times New Roman" pitchFamily="18" charset="0"/>
              <a:cs typeface="Times New Roman" pitchFamily="18" charset="0"/>
            </a:endParaRPr>
          </a:p>
          <a:p>
            <a:pPr algn="just"/>
            <a:r>
              <a:rPr lang="tr-TR" dirty="0" err="1" smtClean="0">
                <a:latin typeface="Times New Roman" pitchFamily="18" charset="0"/>
                <a:cs typeface="Times New Roman" pitchFamily="18" charset="0"/>
              </a:rPr>
              <a:t>Sosyo</a:t>
            </a:r>
            <a:r>
              <a:rPr lang="tr-TR" dirty="0" smtClean="0">
                <a:latin typeface="Times New Roman" pitchFamily="18" charset="0"/>
                <a:cs typeface="Times New Roman" pitchFamily="18" charset="0"/>
              </a:rPr>
              <a:t>-ekonomik </a:t>
            </a:r>
            <a:r>
              <a:rPr lang="tr-TR" dirty="0">
                <a:latin typeface="Times New Roman" pitchFamily="18" charset="0"/>
                <a:cs typeface="Times New Roman" pitchFamily="18" charset="0"/>
              </a:rPr>
              <a:t>koşullardaki yetersizliklerin halkın sağlığında çok önemli rol oynadığı anlaşılmaya başladı. Böylelikle ülke yöneticilerinin, halkın </a:t>
            </a:r>
            <a:r>
              <a:rPr lang="tr-TR" dirty="0" smtClean="0">
                <a:latin typeface="Times New Roman" pitchFamily="18" charset="0"/>
                <a:cs typeface="Times New Roman" pitchFamily="18" charset="0"/>
              </a:rPr>
              <a:t>sağlığını </a:t>
            </a:r>
            <a:r>
              <a:rPr lang="tr-TR" dirty="0">
                <a:latin typeface="Times New Roman" pitchFamily="18" charset="0"/>
                <a:cs typeface="Times New Roman" pitchFamily="18" charset="0"/>
              </a:rPr>
              <a:t>korumak için koruyucu sağlık önlemleri almaları gerekliliği açıklığa kavuştu.</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pPr algn="just"/>
            <a:r>
              <a:rPr lang="tr-TR" dirty="0" err="1">
                <a:latin typeface="Times New Roman" pitchFamily="18" charset="0"/>
                <a:cs typeface="Times New Roman" pitchFamily="18" charset="0"/>
              </a:rPr>
              <a:t>Florance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Nightingale</a:t>
            </a:r>
            <a:r>
              <a:rPr lang="tr-TR" dirty="0">
                <a:latin typeface="Times New Roman" pitchFamily="18" charset="0"/>
                <a:cs typeface="Times New Roman" pitchFamily="18" charset="0"/>
              </a:rPr>
              <a:t> (1820-1910)  Modern Hemşirelik</a:t>
            </a:r>
          </a:p>
          <a:p>
            <a:pPr algn="just"/>
            <a:r>
              <a:rPr lang="tr-TR" dirty="0" err="1">
                <a:latin typeface="Times New Roman" pitchFamily="18" charset="0"/>
                <a:cs typeface="Times New Roman" pitchFamily="18" charset="0"/>
              </a:rPr>
              <a:t>Elie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Metchnikoff</a:t>
            </a:r>
            <a:r>
              <a:rPr lang="tr-TR" dirty="0">
                <a:latin typeface="Times New Roman" pitchFamily="18" charset="0"/>
                <a:cs typeface="Times New Roman" pitchFamily="18" charset="0"/>
              </a:rPr>
              <a:t> (1845-1916) Hücresel bağışıklık</a:t>
            </a:r>
          </a:p>
          <a:p>
            <a:pPr algn="just"/>
            <a:r>
              <a:rPr lang="tr-TR" dirty="0">
                <a:latin typeface="Times New Roman" pitchFamily="18" charset="0"/>
                <a:cs typeface="Times New Roman" pitchFamily="18" charset="0"/>
              </a:rPr>
              <a:t>Emil </a:t>
            </a:r>
            <a:r>
              <a:rPr lang="tr-TR" dirty="0" err="1">
                <a:latin typeface="Times New Roman" pitchFamily="18" charset="0"/>
                <a:cs typeface="Times New Roman" pitchFamily="18" charset="0"/>
              </a:rPr>
              <a:t>Von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Behring</a:t>
            </a:r>
            <a:r>
              <a:rPr lang="tr-TR" dirty="0">
                <a:latin typeface="Times New Roman" pitchFamily="18" charset="0"/>
                <a:cs typeface="Times New Roman" pitchFamily="18" charset="0"/>
              </a:rPr>
              <a:t> (1854-1917) </a:t>
            </a:r>
            <a:r>
              <a:rPr lang="tr-TR" dirty="0" err="1">
                <a:latin typeface="Times New Roman" pitchFamily="18" charset="0"/>
                <a:cs typeface="Times New Roman" pitchFamily="18" charset="0"/>
              </a:rPr>
              <a:t>Humoral</a:t>
            </a:r>
            <a:r>
              <a:rPr lang="tr-TR" dirty="0">
                <a:latin typeface="Times New Roman" pitchFamily="18" charset="0"/>
                <a:cs typeface="Times New Roman" pitchFamily="18" charset="0"/>
              </a:rPr>
              <a:t> bağışıklık</a:t>
            </a:r>
          </a:p>
          <a:p>
            <a:pPr algn="just"/>
            <a:r>
              <a:rPr lang="tr-TR" dirty="0" err="1">
                <a:latin typeface="Times New Roman" pitchFamily="18" charset="0"/>
                <a:cs typeface="Times New Roman" pitchFamily="18" charset="0"/>
              </a:rPr>
              <a:t>Frederick</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Banting</a:t>
            </a:r>
            <a:r>
              <a:rPr lang="tr-TR" dirty="0">
                <a:latin typeface="Times New Roman" pitchFamily="18" charset="0"/>
                <a:cs typeface="Times New Roman" pitchFamily="18" charset="0"/>
              </a:rPr>
              <a:t> (1891-1941) </a:t>
            </a:r>
            <a:r>
              <a:rPr lang="tr-TR" dirty="0" err="1">
                <a:latin typeface="Times New Roman" pitchFamily="18" charset="0"/>
                <a:cs typeface="Times New Roman" pitchFamily="18" charset="0"/>
              </a:rPr>
              <a:t>İnsülinin</a:t>
            </a:r>
            <a:r>
              <a:rPr lang="tr-TR" dirty="0">
                <a:latin typeface="Times New Roman" pitchFamily="18" charset="0"/>
                <a:cs typeface="Times New Roman" pitchFamily="18" charset="0"/>
              </a:rPr>
              <a:t> keşfi</a:t>
            </a:r>
          </a:p>
          <a:p>
            <a:pPr algn="just"/>
            <a:r>
              <a:rPr lang="tr-TR" dirty="0" err="1">
                <a:latin typeface="Times New Roman" pitchFamily="18" charset="0"/>
                <a:cs typeface="Times New Roman" pitchFamily="18" charset="0"/>
              </a:rPr>
              <a:t>Alexander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Fleming</a:t>
            </a:r>
            <a:r>
              <a:rPr lang="tr-TR" dirty="0">
                <a:latin typeface="Times New Roman" pitchFamily="18" charset="0"/>
                <a:cs typeface="Times New Roman" pitchFamily="18" charset="0"/>
              </a:rPr>
              <a:t> (1881-1955) Penisilinin Bulunuşu</a:t>
            </a:r>
          </a:p>
          <a:p>
            <a:pPr algn="just"/>
            <a:r>
              <a:rPr lang="tr-TR" dirty="0">
                <a:latin typeface="Times New Roman" pitchFamily="18" charset="0"/>
                <a:cs typeface="Times New Roman" pitchFamily="18" charset="0"/>
              </a:rPr>
              <a:t>Sigmund Freud (1856-1939)  Psikanalizin doğuşu</a:t>
            </a:r>
          </a:p>
          <a:p>
            <a:pPr algn="just"/>
            <a:endParaRPr lang="tr-TR"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pPr algn="just"/>
            <a:r>
              <a:rPr lang="tr-TR" dirty="0" err="1" smtClean="0">
                <a:latin typeface="Times New Roman" pitchFamily="18" charset="0"/>
                <a:cs typeface="Times New Roman" pitchFamily="18" charset="0"/>
              </a:rPr>
              <a:t>Bernardini</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Ramazzîni</a:t>
            </a:r>
            <a:r>
              <a:rPr lang="tr-TR" dirty="0" smtClean="0">
                <a:latin typeface="Times New Roman" pitchFamily="18" charset="0"/>
                <a:cs typeface="Times New Roman" pitchFamily="18" charset="0"/>
              </a:rPr>
              <a:t> 1700 yılında ilk kapsamlı meslek hastalıkları yapıtını yazdı ve haklı olarak 'meslek hastalıklarının babası' sanını aldı. </a:t>
            </a:r>
          </a:p>
          <a:p>
            <a:pPr algn="just"/>
            <a:r>
              <a:rPr lang="tr-TR" dirty="0" smtClean="0">
                <a:latin typeface="Times New Roman" pitchFamily="18" charset="0"/>
                <a:cs typeface="Times New Roman" pitchFamily="18" charset="0"/>
              </a:rPr>
              <a:t>Kendisi gibi düşünen ve düşünmeyen birçok hekimlerle 'beklenmeyen </a:t>
            </a:r>
            <a:r>
              <a:rPr lang="tr-TR" dirty="0" err="1" smtClean="0">
                <a:latin typeface="Times New Roman" pitchFamily="18" charset="0"/>
                <a:cs typeface="Times New Roman" pitchFamily="18" charset="0"/>
              </a:rPr>
              <a:t>olgular'ı</a:t>
            </a:r>
            <a:r>
              <a:rPr lang="tr-TR" dirty="0" smtClean="0">
                <a:latin typeface="Times New Roman" pitchFamily="18" charset="0"/>
                <a:cs typeface="Times New Roman" pitchFamily="18" charset="0"/>
              </a:rPr>
              <a:t> birbirlerine duyurmak üzere bir iletişim düzeni kurmuştu. </a:t>
            </a:r>
          </a:p>
          <a:p>
            <a:pPr lvl="1" algn="just"/>
            <a:r>
              <a:rPr lang="tr-TR" dirty="0" smtClean="0">
                <a:latin typeface="Times New Roman" pitchFamily="18" charset="0"/>
                <a:cs typeface="Times New Roman" pitchFamily="18" charset="0"/>
              </a:rPr>
              <a:t>Kaza geçiren her hastasına, özellikle iş koşulları konusunda kapsamlı sorular yöneltiyor ve işyerini gezip inceliyordu. Yapay hastalıklar, ya da daha doğru olarak 'İşçilerin Hastalıkları diye  kitap yazdı. </a:t>
            </a:r>
          </a:p>
          <a:p>
            <a:pPr algn="just"/>
            <a:endParaRPr lang="tr-TR"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r>
              <a:rPr lang="tr-TR" dirty="0" err="1" smtClean="0">
                <a:latin typeface="Times New Roman" pitchFamily="18" charset="0"/>
                <a:cs typeface="Times New Roman" pitchFamily="18" charset="0"/>
              </a:rPr>
              <a:t>Ramazzini</a:t>
            </a:r>
            <a:r>
              <a:rPr lang="tr-TR" dirty="0" smtClean="0">
                <a:latin typeface="Times New Roman" pitchFamily="18" charset="0"/>
                <a:cs typeface="Times New Roman" pitchFamily="18" charset="0"/>
              </a:rPr>
              <a:t>, hastalıkları yalnız tanımlamakla kalmamış, korunma ye iyileştirme yollarını da göstermişti. </a:t>
            </a:r>
            <a:r>
              <a:rPr lang="tr-TR" dirty="0" err="1" smtClean="0">
                <a:latin typeface="Times New Roman" pitchFamily="18" charset="0"/>
                <a:cs typeface="Times New Roman" pitchFamily="18" charset="0"/>
              </a:rPr>
              <a:t>Ramazzini</a:t>
            </a:r>
            <a:r>
              <a:rPr lang="tr-TR" dirty="0" smtClean="0">
                <a:latin typeface="Times New Roman" pitchFamily="18" charset="0"/>
                <a:cs typeface="Times New Roman" pitchFamily="18" charset="0"/>
              </a:rPr>
              <a:t> yapıtında işçi sağlığının düzeltilmesi için daha iyi beslen­me ve daha az zor iş ve iş koşulları öneriyordu. Önerileri arasında çalışma bitince yıkanmak, sık sık giysi değiştirmek, çalışırken bedeni işe uygun duruma getirmek (ergonomi) ve tozlu işlerde çalışırken ağzı ka­patmak gibi, koruyucu önlemler de vardı.</a:t>
            </a:r>
            <a:endParaRPr lang="tr-TR"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r>
              <a:rPr lang="tr-TR" dirty="0" smtClean="0">
                <a:latin typeface="Times New Roman" pitchFamily="18" charset="0"/>
                <a:cs typeface="Times New Roman" pitchFamily="18" charset="0"/>
              </a:rPr>
              <a:t>Sanayi devrimi = Çevre Kirliliği, Meslek Hastalıkları</a:t>
            </a:r>
          </a:p>
          <a:p>
            <a:pPr lvl="1"/>
            <a:r>
              <a:rPr lang="tr-TR" dirty="0" smtClean="0">
                <a:latin typeface="Times New Roman" pitchFamily="18" charset="0"/>
                <a:cs typeface="Times New Roman" pitchFamily="18" charset="0"/>
              </a:rPr>
              <a:t>Verem ve </a:t>
            </a:r>
            <a:r>
              <a:rPr lang="tr-TR" dirty="0" err="1" smtClean="0">
                <a:latin typeface="Times New Roman" pitchFamily="18" charset="0"/>
                <a:cs typeface="Times New Roman" pitchFamily="18" charset="0"/>
              </a:rPr>
              <a:t>ÜSYE’de</a:t>
            </a:r>
            <a:r>
              <a:rPr lang="tr-TR" dirty="0" smtClean="0">
                <a:latin typeface="Times New Roman" pitchFamily="18" charset="0"/>
                <a:cs typeface="Times New Roman" pitchFamily="18" charset="0"/>
              </a:rPr>
              <a:t> artış</a:t>
            </a:r>
          </a:p>
          <a:p>
            <a:pPr lvl="1"/>
            <a:r>
              <a:rPr lang="tr-TR" dirty="0" err="1" smtClean="0">
                <a:latin typeface="Times New Roman" pitchFamily="18" charset="0"/>
                <a:cs typeface="Times New Roman" pitchFamily="18" charset="0"/>
              </a:rPr>
              <a:t>Civa</a:t>
            </a:r>
            <a:r>
              <a:rPr lang="tr-TR" dirty="0" smtClean="0">
                <a:latin typeface="Times New Roman" pitchFamily="18" charset="0"/>
                <a:cs typeface="Times New Roman" pitchFamily="18" charset="0"/>
              </a:rPr>
              <a:t> zehirlenmesi</a:t>
            </a:r>
          </a:p>
          <a:p>
            <a:pPr lvl="1"/>
            <a:r>
              <a:rPr lang="tr-TR" dirty="0" smtClean="0">
                <a:latin typeface="Times New Roman" pitchFamily="18" charset="0"/>
                <a:cs typeface="Times New Roman" pitchFamily="18" charset="0"/>
              </a:rPr>
              <a:t>Kurşun zehirlenmesi</a:t>
            </a:r>
          </a:p>
          <a:p>
            <a:pPr lvl="1"/>
            <a:r>
              <a:rPr lang="tr-TR" dirty="0" smtClean="0">
                <a:latin typeface="Times New Roman" pitchFamily="18" charset="0"/>
                <a:cs typeface="Times New Roman" pitchFamily="18" charset="0"/>
              </a:rPr>
              <a:t>Kömür maden göçükleri</a:t>
            </a:r>
          </a:p>
          <a:p>
            <a:r>
              <a:rPr lang="tr-TR" dirty="0" smtClean="0">
                <a:latin typeface="Times New Roman" pitchFamily="18" charset="0"/>
                <a:cs typeface="Times New Roman" pitchFamily="18" charset="0"/>
              </a:rPr>
              <a:t>Kadın ve çocuk işçiler (14 yaşına gelmeden ölen çocuklar, her 10 canlı doğumdan 7’si ilk 5 gün içinde ölü)</a:t>
            </a:r>
          </a:p>
          <a:p>
            <a:endParaRPr lang="tr-TR"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Fransız devrimi sonunda yayınlanan Yurttaş ve İnsan Hakları Bildirisi, ilk önemli dönüm noktasını oluşturur. </a:t>
            </a:r>
          </a:p>
          <a:p>
            <a:pPr algn="just"/>
            <a:r>
              <a:rPr lang="tr-TR" dirty="0" smtClean="0">
                <a:latin typeface="Times New Roman" pitchFamily="18" charset="0"/>
                <a:cs typeface="Times New Roman" pitchFamily="18" charset="0"/>
              </a:rPr>
              <a:t>Fransa’da </a:t>
            </a:r>
            <a:r>
              <a:rPr lang="tr-TR" dirty="0" err="1" smtClean="0">
                <a:latin typeface="Times New Roman" pitchFamily="18" charset="0"/>
                <a:cs typeface="Times New Roman" pitchFamily="18" charset="0"/>
              </a:rPr>
              <a:t>Olympe</a:t>
            </a:r>
            <a:r>
              <a:rPr lang="tr-TR" dirty="0" smtClean="0">
                <a:latin typeface="Times New Roman" pitchFamily="18" charset="0"/>
                <a:cs typeface="Times New Roman" pitchFamily="18" charset="0"/>
              </a:rPr>
              <a:t> de </a:t>
            </a:r>
            <a:r>
              <a:rPr lang="tr-TR" dirty="0" err="1" smtClean="0">
                <a:latin typeface="Times New Roman" pitchFamily="18" charset="0"/>
                <a:cs typeface="Times New Roman" pitchFamily="18" charset="0"/>
              </a:rPr>
              <a:t>Gauge</a:t>
            </a:r>
            <a:r>
              <a:rPr lang="tr-TR" dirty="0" smtClean="0">
                <a:latin typeface="Times New Roman" pitchFamily="18" charset="0"/>
                <a:cs typeface="Times New Roman" pitchFamily="18" charset="0"/>
              </a:rPr>
              <a:t>,  İngiltere’de </a:t>
            </a:r>
            <a:r>
              <a:rPr lang="tr-TR" dirty="0" err="1" smtClean="0">
                <a:latin typeface="Times New Roman" pitchFamily="18" charset="0"/>
                <a:cs typeface="Times New Roman" pitchFamily="18" charset="0"/>
              </a:rPr>
              <a:t>Mary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Wollenstonecraft</a:t>
            </a:r>
            <a:r>
              <a:rPr lang="tr-TR" dirty="0" smtClean="0">
                <a:latin typeface="Times New Roman" pitchFamily="18" charset="0"/>
                <a:cs typeface="Times New Roman" pitchFamily="18" charset="0"/>
              </a:rPr>
              <a:t> kadın hareketinin öncüleridir.</a:t>
            </a:r>
          </a:p>
          <a:p>
            <a:pPr algn="just"/>
            <a:r>
              <a:rPr lang="tr-TR" dirty="0" smtClean="0">
                <a:latin typeface="Times New Roman" pitchFamily="18" charset="0"/>
                <a:cs typeface="Times New Roman" pitchFamily="18" charset="0"/>
              </a:rPr>
              <a:t>Kadınlar, ilk kez 19. yüzyılın ilk yarısında İngiltere’de </a:t>
            </a:r>
            <a:r>
              <a:rPr lang="tr-TR" dirty="0" err="1" smtClean="0">
                <a:latin typeface="Times New Roman" pitchFamily="18" charset="0"/>
                <a:cs typeface="Times New Roman" pitchFamily="18" charset="0"/>
              </a:rPr>
              <a:t>Chartist</a:t>
            </a:r>
            <a:r>
              <a:rPr lang="tr-TR" dirty="0" smtClean="0">
                <a:latin typeface="Times New Roman" pitchFamily="18" charset="0"/>
                <a:cs typeface="Times New Roman" pitchFamily="18" charset="0"/>
              </a:rPr>
              <a:t> hareket bünyesinde örgütlenmeye başlamıştır. </a:t>
            </a:r>
          </a:p>
          <a:p>
            <a:pPr algn="just"/>
            <a:r>
              <a:rPr lang="tr-TR" dirty="0" smtClean="0">
                <a:latin typeface="Times New Roman" pitchFamily="18" charset="0"/>
                <a:cs typeface="Times New Roman" pitchFamily="18" charset="0"/>
              </a:rPr>
              <a:t>A.B.D.’de ise, 1848 yılında ilk feminist kongre düzenlenmiş ve kongrenin sonunda bir Bağımsızlık Bildirisi yayınlanmıştır.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 </a:t>
            </a:r>
            <a:endParaRPr lang="tr-TR" b="1" dirty="0">
              <a:latin typeface="Times New Roman" pitchFamily="18" charset="0"/>
              <a:cs typeface="Times New Roman" pitchFamily="18" charset="0"/>
            </a:endParaRPr>
          </a:p>
        </p:txBody>
      </p:sp>
      <p:pic>
        <p:nvPicPr>
          <p:cNvPr id="4" name="3 İçerik Yer Tutucusu" descr="indir (3).jpg"/>
          <p:cNvPicPr>
            <a:picLocks noGrp="1" noChangeAspect="1"/>
          </p:cNvPicPr>
          <p:nvPr>
            <p:ph idx="1"/>
          </p:nvPr>
        </p:nvPicPr>
        <p:blipFill>
          <a:blip r:embed="rId2" cstate="print"/>
          <a:stretch>
            <a:fillRect/>
          </a:stretch>
        </p:blipFill>
        <p:spPr>
          <a:xfrm>
            <a:off x="323529" y="1340768"/>
            <a:ext cx="2664296" cy="2016224"/>
          </a:xfrm>
        </p:spPr>
      </p:pic>
      <p:pic>
        <p:nvPicPr>
          <p:cNvPr id="5" name="4 Resim" descr="indir (5).jpg"/>
          <p:cNvPicPr>
            <a:picLocks noChangeAspect="1"/>
          </p:cNvPicPr>
          <p:nvPr/>
        </p:nvPicPr>
        <p:blipFill>
          <a:blip r:embed="rId3" cstate="print"/>
          <a:stretch>
            <a:fillRect/>
          </a:stretch>
        </p:blipFill>
        <p:spPr>
          <a:xfrm>
            <a:off x="3347864" y="1412776"/>
            <a:ext cx="2628900" cy="1887091"/>
          </a:xfrm>
          <a:prstGeom prst="rect">
            <a:avLst/>
          </a:prstGeom>
        </p:spPr>
      </p:pic>
      <p:pic>
        <p:nvPicPr>
          <p:cNvPr id="7" name="6 Resim" descr="indir (1).jpg"/>
          <p:cNvPicPr>
            <a:picLocks noChangeAspect="1"/>
          </p:cNvPicPr>
          <p:nvPr/>
        </p:nvPicPr>
        <p:blipFill>
          <a:blip r:embed="rId4" cstate="print"/>
          <a:stretch>
            <a:fillRect/>
          </a:stretch>
        </p:blipFill>
        <p:spPr>
          <a:xfrm>
            <a:off x="6300192" y="1412776"/>
            <a:ext cx="2520280" cy="1895475"/>
          </a:xfrm>
          <a:prstGeom prst="rect">
            <a:avLst/>
          </a:prstGeom>
        </p:spPr>
      </p:pic>
      <p:pic>
        <p:nvPicPr>
          <p:cNvPr id="8" name="7 Resim" descr="indir (6).jpg"/>
          <p:cNvPicPr>
            <a:picLocks noChangeAspect="1"/>
          </p:cNvPicPr>
          <p:nvPr/>
        </p:nvPicPr>
        <p:blipFill>
          <a:blip r:embed="rId5" cstate="print"/>
          <a:stretch>
            <a:fillRect/>
          </a:stretch>
        </p:blipFill>
        <p:spPr>
          <a:xfrm>
            <a:off x="5940152" y="5373216"/>
            <a:ext cx="2987824" cy="1484784"/>
          </a:xfrm>
          <a:prstGeom prst="rect">
            <a:avLst/>
          </a:prstGeom>
        </p:spPr>
      </p:pic>
      <p:pic>
        <p:nvPicPr>
          <p:cNvPr id="9" name="8 Resim" descr="indir (7).jpg"/>
          <p:cNvPicPr>
            <a:picLocks noChangeAspect="1"/>
          </p:cNvPicPr>
          <p:nvPr/>
        </p:nvPicPr>
        <p:blipFill>
          <a:blip r:embed="rId6" cstate="print"/>
          <a:stretch>
            <a:fillRect/>
          </a:stretch>
        </p:blipFill>
        <p:spPr>
          <a:xfrm>
            <a:off x="0" y="5257800"/>
            <a:ext cx="2857500" cy="1600200"/>
          </a:xfrm>
          <a:prstGeom prst="rect">
            <a:avLst/>
          </a:prstGeom>
        </p:spPr>
      </p:pic>
      <p:pic>
        <p:nvPicPr>
          <p:cNvPr id="10" name="9 Resim" descr="images (2).jpg"/>
          <p:cNvPicPr>
            <a:picLocks noChangeAspect="1"/>
          </p:cNvPicPr>
          <p:nvPr/>
        </p:nvPicPr>
        <p:blipFill>
          <a:blip r:embed="rId7" cstate="print"/>
          <a:stretch>
            <a:fillRect/>
          </a:stretch>
        </p:blipFill>
        <p:spPr>
          <a:xfrm>
            <a:off x="2483768" y="3140968"/>
            <a:ext cx="3946282" cy="2592288"/>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1857 yılında New York’ta 40.000 dokuma işçisi, 14 saate varan çalışma süresinin kısaltılması ve insan onuruna yaraşır yaşam koşullarını olanaklı kılacak bir ücretin verilmesi istemiyle greve gitmiştir. -Çoğu kadın 129 işçi can verdi. 8 Mart Emekçi Kadınlar Günü-</a:t>
            </a:r>
            <a:endParaRPr lang="tr-TR" dirty="0">
              <a:latin typeface="Times New Roman" pitchFamily="18" charset="0"/>
              <a:cs typeface="Times New Roman" pitchFamily="18" charset="0"/>
            </a:endParaRPr>
          </a:p>
        </p:txBody>
      </p:sp>
      <p:pic>
        <p:nvPicPr>
          <p:cNvPr id="4" name="3 Resim" descr="indir.jpg"/>
          <p:cNvPicPr>
            <a:picLocks noChangeAspect="1"/>
          </p:cNvPicPr>
          <p:nvPr/>
        </p:nvPicPr>
        <p:blipFill>
          <a:blip r:embed="rId2" cstate="print"/>
          <a:stretch>
            <a:fillRect/>
          </a:stretch>
        </p:blipFill>
        <p:spPr>
          <a:xfrm>
            <a:off x="1115616" y="5010150"/>
            <a:ext cx="2808312" cy="1847850"/>
          </a:xfrm>
          <a:prstGeom prst="rect">
            <a:avLst/>
          </a:prstGeom>
        </p:spPr>
      </p:pic>
      <p:pic>
        <p:nvPicPr>
          <p:cNvPr id="5" name="4 Resim" descr="indir (1).jpg"/>
          <p:cNvPicPr>
            <a:picLocks noChangeAspect="1"/>
          </p:cNvPicPr>
          <p:nvPr/>
        </p:nvPicPr>
        <p:blipFill>
          <a:blip r:embed="rId3" cstate="print"/>
          <a:stretch>
            <a:fillRect/>
          </a:stretch>
        </p:blipFill>
        <p:spPr>
          <a:xfrm>
            <a:off x="5652120" y="4869160"/>
            <a:ext cx="2409825" cy="18002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853136"/>
          </a:xfrm>
        </p:spPr>
        <p:txBody>
          <a:bodyPr>
            <a:normAutofit fontScale="77500" lnSpcReduction="20000"/>
          </a:bodyPr>
          <a:lstStyle/>
          <a:p>
            <a:pPr algn="just"/>
            <a:r>
              <a:rPr lang="tr-TR" dirty="0" smtClean="0">
                <a:latin typeface="Times New Roman" pitchFamily="18" charset="0"/>
                <a:cs typeface="Times New Roman" pitchFamily="18" charset="0"/>
              </a:rPr>
              <a:t>Çocukların bakımı zor.</a:t>
            </a:r>
          </a:p>
          <a:p>
            <a:pPr lvl="1" algn="just"/>
            <a:r>
              <a:rPr lang="tr-TR" dirty="0" smtClean="0">
                <a:latin typeface="Times New Roman" pitchFamily="18" charset="0"/>
                <a:cs typeface="Times New Roman" pitchFamily="18" charset="0"/>
              </a:rPr>
              <a:t>Zengin kapısına bırakma</a:t>
            </a:r>
          </a:p>
          <a:p>
            <a:pPr lvl="1" algn="just"/>
            <a:r>
              <a:rPr lang="tr-TR" dirty="0" smtClean="0">
                <a:latin typeface="Times New Roman" pitchFamily="18" charset="0"/>
                <a:cs typeface="Times New Roman" pitchFamily="18" charset="0"/>
              </a:rPr>
              <a:t>Üzerine yatarak öldürme…</a:t>
            </a:r>
          </a:p>
          <a:p>
            <a:pPr algn="just"/>
            <a:r>
              <a:rPr lang="tr-TR" dirty="0" smtClean="0">
                <a:latin typeface="Times New Roman" pitchFamily="18" charset="0"/>
                <a:cs typeface="Times New Roman" pitchFamily="18" charset="0"/>
              </a:rPr>
              <a:t>Thomas </a:t>
            </a:r>
            <a:r>
              <a:rPr lang="tr-TR" dirty="0" err="1" smtClean="0">
                <a:latin typeface="Times New Roman" pitchFamily="18" charset="0"/>
                <a:cs typeface="Times New Roman" pitchFamily="18" charset="0"/>
              </a:rPr>
              <a:t>Goram</a:t>
            </a:r>
            <a:r>
              <a:rPr lang="tr-TR" dirty="0" smtClean="0">
                <a:latin typeface="Times New Roman" pitchFamily="18" charset="0"/>
                <a:cs typeface="Times New Roman" pitchFamily="18" charset="0"/>
              </a:rPr>
              <a:t> (1668-1751) başarılı bir deniz işadamı.</a:t>
            </a:r>
          </a:p>
          <a:p>
            <a:pPr algn="just"/>
            <a:r>
              <a:rPr lang="tr-TR" dirty="0" smtClean="0">
                <a:latin typeface="Times New Roman" pitchFamily="18" charset="0"/>
                <a:cs typeface="Times New Roman" pitchFamily="18" charset="0"/>
              </a:rPr>
              <a:t>Kapı aralarına, Londra'nın kentler arası yollarının kenarlarına bırakılmış çocukların toplanıp bakıldığı ilk hastaneyi, bu denizci kurdu. Kazandığı büyük paraları bebek ve çocuklar için harcadı.</a:t>
            </a:r>
          </a:p>
          <a:p>
            <a:pPr algn="just"/>
            <a:r>
              <a:rPr lang="tr-TR" dirty="0" err="1" smtClean="0">
                <a:latin typeface="Times New Roman" pitchFamily="18" charset="0"/>
                <a:cs typeface="Times New Roman" pitchFamily="18" charset="0"/>
              </a:rPr>
              <a:t>Goram</a:t>
            </a:r>
            <a:r>
              <a:rPr lang="tr-TR" dirty="0" smtClean="0">
                <a:latin typeface="Times New Roman" pitchFamily="18" charset="0"/>
                <a:cs typeface="Times New Roman" pitchFamily="18" charset="0"/>
              </a:rPr>
              <a:t> 1739 yılında '</a:t>
            </a:r>
            <a:r>
              <a:rPr lang="tr-TR" dirty="0" err="1" smtClean="0">
                <a:latin typeface="Times New Roman" pitchFamily="18" charset="0"/>
                <a:cs typeface="Times New Roman" pitchFamily="18" charset="0"/>
              </a:rPr>
              <a:t>London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Foundling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Hospital</a:t>
            </a:r>
            <a:r>
              <a:rPr lang="tr-TR" dirty="0" smtClean="0">
                <a:latin typeface="Times New Roman" pitchFamily="18" charset="0"/>
                <a:cs typeface="Times New Roman" pitchFamily="18" charset="0"/>
              </a:rPr>
              <a:t> (Londra, Bulunmuş Çocuklar </a:t>
            </a:r>
            <a:r>
              <a:rPr lang="tr-TR" dirty="0" err="1" smtClean="0">
                <a:latin typeface="Times New Roman" pitchFamily="18" charset="0"/>
                <a:cs typeface="Times New Roman" pitchFamily="18" charset="0"/>
              </a:rPr>
              <a:t>Hastahenesi</a:t>
            </a:r>
            <a:r>
              <a:rPr lang="tr-TR" dirty="0" smtClean="0">
                <a:latin typeface="Times New Roman" pitchFamily="18" charset="0"/>
                <a:cs typeface="Times New Roman" pitchFamily="18" charset="0"/>
              </a:rPr>
              <a:t>)'ı kurdu. </a:t>
            </a:r>
          </a:p>
          <a:p>
            <a:pPr algn="just"/>
            <a:r>
              <a:rPr lang="tr-TR" dirty="0" smtClean="0">
                <a:latin typeface="Times New Roman" pitchFamily="18" charset="0"/>
                <a:cs typeface="Times New Roman" pitchFamily="18" charset="0"/>
              </a:rPr>
              <a:t>Bu, günümüz anlayışına göre bir hastane değil, bebek ve çocuklar için daha çok bir sığınma, korunma yeriydi. </a:t>
            </a:r>
          </a:p>
          <a:p>
            <a:pPr algn="just"/>
            <a:r>
              <a:rPr lang="tr-TR" dirty="0" err="1" smtClean="0">
                <a:latin typeface="Times New Roman" pitchFamily="18" charset="0"/>
                <a:cs typeface="Times New Roman" pitchFamily="18" charset="0"/>
              </a:rPr>
              <a:t>Goram</a:t>
            </a:r>
            <a:r>
              <a:rPr lang="tr-TR" dirty="0" smtClean="0">
                <a:latin typeface="Times New Roman" pitchFamily="18" charset="0"/>
                <a:cs typeface="Times New Roman" pitchFamily="18" charset="0"/>
              </a:rPr>
              <a:t> bu kurumu 30 yıl başarıyla yönetti ve sonra İngiliz </a:t>
            </a:r>
            <a:r>
              <a:rPr lang="tr-TR" dirty="0" err="1" smtClean="0">
                <a:latin typeface="Times New Roman" pitchFamily="18" charset="0"/>
                <a:cs typeface="Times New Roman" pitchFamily="18" charset="0"/>
              </a:rPr>
              <a:t>Hükümeîi'ne</a:t>
            </a:r>
            <a:r>
              <a:rPr lang="tr-TR" dirty="0" smtClean="0">
                <a:latin typeface="Times New Roman" pitchFamily="18" charset="0"/>
                <a:cs typeface="Times New Roman" pitchFamily="18" charset="0"/>
              </a:rPr>
              <a:t> devretti</a:t>
            </a:r>
          </a:p>
          <a:p>
            <a:pPr algn="just"/>
            <a:endParaRPr lang="tr-TR"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pPr algn="just"/>
            <a:r>
              <a:rPr lang="tr-TR" dirty="0" smtClean="0">
                <a:latin typeface="Times New Roman" pitchFamily="18" charset="0"/>
                <a:cs typeface="Times New Roman" pitchFamily="18" charset="0"/>
              </a:rPr>
              <a:t>Sütnine hemşireliği (bakıcı) yaygındı. Bu hemşirelerin (bakıcıların) çoğu bilgisiz, donuk zekalı ve eğitimsizdi. </a:t>
            </a:r>
          </a:p>
          <a:p>
            <a:pPr algn="just"/>
            <a:r>
              <a:rPr lang="tr-TR" dirty="0" smtClean="0">
                <a:latin typeface="Times New Roman" pitchFamily="18" charset="0"/>
                <a:cs typeface="Times New Roman" pitchFamily="18" charset="0"/>
              </a:rPr>
              <a:t>Bunlar bebeklerin bakımını sıklıkla unutur ya da çok kabaca yaparlardı. </a:t>
            </a:r>
          </a:p>
          <a:p>
            <a:pPr algn="just"/>
            <a:r>
              <a:rPr lang="tr-TR" dirty="0" smtClean="0">
                <a:latin typeface="Times New Roman" pitchFamily="18" charset="0"/>
                <a:cs typeface="Times New Roman" pitchFamily="18" charset="0"/>
              </a:rPr>
              <a:t>Ağlayan, bağıran bebek ve çocuklara susmalarını sağlamak için likör (alkollü) içirirlerdi. </a:t>
            </a:r>
          </a:p>
          <a:p>
            <a:pPr algn="just"/>
            <a:r>
              <a:rPr lang="tr-TR" dirty="0" smtClean="0">
                <a:latin typeface="Times New Roman" pitchFamily="18" charset="0"/>
                <a:cs typeface="Times New Roman" pitchFamily="18" charset="0"/>
              </a:rPr>
              <a:t>Bebeklere inek sütü verilmezdi. Verilirse, bebeğin büyüdüğü zaman kişiliğinin inek kişiliği (!) gibi olacağına inanılırdı. </a:t>
            </a:r>
          </a:p>
          <a:p>
            <a:pPr algn="just"/>
            <a:endParaRPr lang="tr-TR"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pPr algn="just"/>
            <a:r>
              <a:rPr lang="tr-TR" dirty="0" smtClean="0">
                <a:latin typeface="Times New Roman" pitchFamily="18" charset="0"/>
                <a:cs typeface="Times New Roman" pitchFamily="18" charset="0"/>
              </a:rPr>
              <a:t>Bebekler uzun yıllar yetersiz olarak beslenir, bol bol su içirilirdi. Bu yüzden çok yüksek oranda (raşitizm) e rastlanırdı. Eğri bacaklı olmak, neredeyse kaçınılmaz bir şeydi. </a:t>
            </a:r>
          </a:p>
          <a:p>
            <a:pPr algn="just"/>
            <a:r>
              <a:rPr lang="tr-TR" dirty="0" smtClean="0">
                <a:latin typeface="Times New Roman" pitchFamily="18" charset="0"/>
                <a:cs typeface="Times New Roman" pitchFamily="18" charset="0"/>
              </a:rPr>
              <a:t>Bebekler öylesine sıkıca sarıp sarmalanırdı ki, tıpkı bir mumyaya benzerlerdi. Böyle, çok sıkı sarmakla bebeğin içindeki "doğal gelişme gücü' nün dışarı çıkmayacağına, dış ortamdaki kötü havanın da bebeğin bedenine girmeyeceğine inanılırdı.</a:t>
            </a:r>
          </a:p>
          <a:p>
            <a:pPr algn="just"/>
            <a:endParaRPr lang="tr-TR"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997152"/>
          </a:xfrm>
        </p:spPr>
        <p:txBody>
          <a:bodyPr>
            <a:normAutofit lnSpcReduction="10000"/>
          </a:bodyPr>
          <a:lstStyle/>
          <a:p>
            <a:pPr algn="just"/>
            <a:r>
              <a:rPr lang="tr-TR" dirty="0" smtClean="0">
                <a:latin typeface="Times New Roman" pitchFamily="18" charset="0"/>
                <a:cs typeface="Times New Roman" pitchFamily="18" charset="0"/>
              </a:rPr>
              <a:t>Doktorların çocuk sağlığına ilgileri çok azdı.</a:t>
            </a:r>
          </a:p>
          <a:p>
            <a:pPr algn="just"/>
            <a:r>
              <a:rPr lang="tr-TR" dirty="0" smtClean="0">
                <a:latin typeface="Times New Roman" pitchFamily="18" charset="0"/>
                <a:cs typeface="Times New Roman" pitchFamily="18" charset="0"/>
              </a:rPr>
              <a:t>Doktorlar bebekleri iyileştirirken (bu çok az görülen bir durumdu) tıpkı büyüklere yaptıkları iyileştirme yöntemlerini uygular ve büyüklere verilen ilaçların aynısı onlara da verilirdi.</a:t>
            </a:r>
          </a:p>
          <a:p>
            <a:pPr algn="just"/>
            <a:r>
              <a:rPr lang="tr-TR" dirty="0" smtClean="0">
                <a:latin typeface="Times New Roman" pitchFamily="18" charset="0"/>
                <a:cs typeface="Times New Roman" pitchFamily="18" charset="0"/>
              </a:rPr>
              <a:t>Çocuk doktorlarının sesi ilk kez 1748 yılında, Londralı Doktor </a:t>
            </a:r>
            <a:r>
              <a:rPr lang="tr-TR" dirty="0" err="1" smtClean="0">
                <a:latin typeface="Times New Roman" pitchFamily="18" charset="0"/>
                <a:cs typeface="Times New Roman" pitchFamily="18" charset="0"/>
              </a:rPr>
              <a:t>Wiliiam</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Cadogan'ın</a:t>
            </a:r>
            <a:r>
              <a:rPr lang="tr-TR" dirty="0" smtClean="0">
                <a:latin typeface="Times New Roman" pitchFamily="18" charset="0"/>
                <a:cs typeface="Times New Roman" pitchFamily="18" charset="0"/>
              </a:rPr>
              <a:t> yazdığı </a:t>
            </a:r>
            <a:r>
              <a:rPr lang="tr-TR" i="1" dirty="0" smtClean="0">
                <a:latin typeface="Times New Roman" pitchFamily="18" charset="0"/>
                <a:cs typeface="Times New Roman" pitchFamily="18" charset="0"/>
              </a:rPr>
              <a:t>'</a:t>
            </a:r>
            <a:r>
              <a:rPr lang="tr-TR" i="1" dirty="0" err="1" smtClean="0">
                <a:latin typeface="Times New Roman" pitchFamily="18" charset="0"/>
                <a:cs typeface="Times New Roman" pitchFamily="18" charset="0"/>
              </a:rPr>
              <a:t>Essay</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Upon</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Nursing</a:t>
            </a:r>
            <a:r>
              <a:rPr lang="tr-TR" i="1" dirty="0" smtClean="0">
                <a:latin typeface="Times New Roman" pitchFamily="18" charset="0"/>
                <a:cs typeface="Times New Roman" pitchFamily="18" charset="0"/>
              </a:rPr>
              <a:t> (Hemşirelik Üzerine Ders)'</a:t>
            </a:r>
            <a:r>
              <a:rPr lang="tr-TR" dirty="0" smtClean="0">
                <a:latin typeface="Times New Roman" pitchFamily="18" charset="0"/>
                <a:cs typeface="Times New Roman" pitchFamily="18" charset="0"/>
              </a:rPr>
              <a:t> adındaki yapıtı ile duyuldu. </a:t>
            </a:r>
          </a:p>
          <a:p>
            <a:pPr algn="just"/>
            <a:endParaRPr lang="tr-TR"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Yakın Çağ’da İşçi/Kadın/Çocuk Sağlığı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997152"/>
          </a:xfrm>
        </p:spPr>
        <p:txBody>
          <a:bodyPr>
            <a:normAutofit/>
          </a:bodyPr>
          <a:lstStyle/>
          <a:p>
            <a:pPr algn="just"/>
            <a:r>
              <a:rPr lang="tr-TR" dirty="0" err="1" smtClean="0">
                <a:latin typeface="Times New Roman" pitchFamily="18" charset="0"/>
                <a:cs typeface="Times New Roman" pitchFamily="18" charset="0"/>
              </a:rPr>
              <a:t>Cadohan</a:t>
            </a:r>
            <a:r>
              <a:rPr lang="tr-TR"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yapıtında annelere 'bebekleri sıkı sarmanın sakıncalı' olduğunu söylüyor, onları sağlığa uygun olmayan lapalarla beslememelerini, uzun süre emzirmelerini öğütlüyordu.</a:t>
            </a:r>
          </a:p>
          <a:p>
            <a:pPr algn="just"/>
            <a:r>
              <a:rPr lang="tr-TR" dirty="0" err="1" smtClean="0">
                <a:latin typeface="Times New Roman" pitchFamily="18" charset="0"/>
                <a:cs typeface="Times New Roman" pitchFamily="18" charset="0"/>
              </a:rPr>
              <a:t>Cadohan'ın</a:t>
            </a:r>
            <a:r>
              <a:rPr lang="tr-TR" dirty="0" smtClean="0">
                <a:latin typeface="Times New Roman" pitchFamily="18" charset="0"/>
                <a:cs typeface="Times New Roman" pitchFamily="18" charset="0"/>
              </a:rPr>
              <a:t> bu girişimi çocuk doktorluğuna ve çocuk sağlığına ilgiyi artırdı.</a:t>
            </a:r>
          </a:p>
          <a:p>
            <a:pPr algn="just"/>
            <a:r>
              <a:rPr lang="tr-TR" dirty="0" smtClean="0">
                <a:latin typeface="Times New Roman" pitchFamily="18" charset="0"/>
                <a:cs typeface="Times New Roman" pitchFamily="18" charset="0"/>
              </a:rPr>
              <a:t>Pek çok hekim bu alanda çalışmaya başladı.</a:t>
            </a:r>
          </a:p>
          <a:p>
            <a:pPr algn="just"/>
            <a:endParaRPr lang="tr-TR"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 (2).jpg"/>
          <p:cNvPicPr>
            <a:picLocks noGrp="1" noChangeAspect="1"/>
          </p:cNvPicPr>
          <p:nvPr>
            <p:ph idx="1"/>
          </p:nvPr>
        </p:nvPicPr>
        <p:blipFill>
          <a:blip r:embed="rId2" cstate="print"/>
          <a:stretch>
            <a:fillRect/>
          </a:stretch>
        </p:blipFill>
        <p:spPr>
          <a:xfrm>
            <a:off x="611560" y="764704"/>
            <a:ext cx="4248472" cy="5616624"/>
          </a:xfrm>
        </p:spPr>
      </p:pic>
      <p:pic>
        <p:nvPicPr>
          <p:cNvPr id="5" name="4 Resim" descr="indir (8).jpg"/>
          <p:cNvPicPr>
            <a:picLocks noChangeAspect="1"/>
          </p:cNvPicPr>
          <p:nvPr/>
        </p:nvPicPr>
        <p:blipFill>
          <a:blip r:embed="rId3" cstate="print"/>
          <a:stretch>
            <a:fillRect/>
          </a:stretch>
        </p:blipFill>
        <p:spPr>
          <a:xfrm>
            <a:off x="5076056" y="764704"/>
            <a:ext cx="3672408" cy="5544616"/>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09120"/>
          </a:xfrm>
        </p:spPr>
        <p:txBody>
          <a:bodyPr>
            <a:normAutofit fontScale="92500" lnSpcReduction="10000"/>
          </a:bodyPr>
          <a:lstStyle/>
          <a:p>
            <a:pPr algn="just">
              <a:lnSpc>
                <a:spcPct val="150000"/>
              </a:lnSpc>
            </a:pPr>
            <a:r>
              <a:rPr lang="tr-TR" dirty="0">
                <a:latin typeface="Times New Roman" pitchFamily="18" charset="0"/>
                <a:cs typeface="Times New Roman" pitchFamily="18" charset="0"/>
              </a:rPr>
              <a:t>Sanayileşmenin hızlanması ve fabrikalarda çalışanlarının sağlık koşullarının kötülüğü,  kentleşme ile artan nüfus ve kentlerde kötü yaşam koşulları, savaşlarla birlikte hemşireliğe olan ihtiyacın artması ve özgürlük hareketleri; kadın hakları için yaşanan olaylar hemşireliğin yeniden canlanmasında etkili olan faktörlerdir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a:latin typeface="Times New Roman" pitchFamily="18" charset="0"/>
                <a:cs typeface="Times New Roman" pitchFamily="18" charset="0"/>
              </a:rPr>
              <a:t>19. yüzyılın ortalarına dek profesyonel görevler ve kamu hizmetlerinde kadına yer yoktu.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İngiltere’de </a:t>
            </a:r>
            <a:r>
              <a:rPr lang="tr-TR" dirty="0" err="1">
                <a:latin typeface="Times New Roman" pitchFamily="18" charset="0"/>
                <a:cs typeface="Times New Roman" pitchFamily="18" charset="0"/>
              </a:rPr>
              <a:t>Burlington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Hotel</a:t>
            </a:r>
            <a:r>
              <a:rPr lang="tr-TR" dirty="0">
                <a:latin typeface="Times New Roman" pitchFamily="18" charset="0"/>
                <a:cs typeface="Times New Roman" pitchFamily="18" charset="0"/>
              </a:rPr>
              <a:t> adındaki hastanede tek tük hemşireye rastlanıyordu. O dönemde toplum sadece hemşirelik mesleğine değil hekimlik mesleğine kadınların girmeye başlaması da çok büyük tepki </a:t>
            </a:r>
            <a:r>
              <a:rPr lang="tr-TR" dirty="0" smtClean="0">
                <a:latin typeface="Times New Roman" pitchFamily="18" charset="0"/>
                <a:cs typeface="Times New Roman" pitchFamily="18" charset="0"/>
              </a:rPr>
              <a:t>göstermiştir.</a:t>
            </a:r>
            <a:endParaRPr lang="tr-TR"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err="1">
                <a:latin typeface="Times New Roman" pitchFamily="18" charset="0"/>
                <a:cs typeface="Times New Roman" pitchFamily="18" charset="0"/>
              </a:rPr>
              <a:t>Florance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Nightingale</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modern </a:t>
            </a:r>
            <a:r>
              <a:rPr lang="tr-TR" dirty="0">
                <a:latin typeface="Times New Roman" pitchFamily="18" charset="0"/>
                <a:cs typeface="Times New Roman" pitchFamily="18" charset="0"/>
              </a:rPr>
              <a:t>hemşireliğin kurucusudur. </a:t>
            </a:r>
          </a:p>
          <a:p>
            <a:pPr algn="just"/>
            <a:r>
              <a:rPr lang="tr-TR" dirty="0">
                <a:latin typeface="Times New Roman" pitchFamily="18" charset="0"/>
                <a:cs typeface="Times New Roman" pitchFamily="18" charset="0"/>
              </a:rPr>
              <a:t>Varlıklı, kültürlü, olağanüstü idealleri olan bir ailenin 12 Mayıs 1820’de İtalya’nın Floransa kentinde doğan </a:t>
            </a:r>
            <a:r>
              <a:rPr lang="tr-TR" dirty="0" err="1">
                <a:latin typeface="Times New Roman" pitchFamily="18" charset="0"/>
                <a:cs typeface="Times New Roman" pitchFamily="18" charset="0"/>
              </a:rPr>
              <a:t>Nightingale</a:t>
            </a:r>
            <a:r>
              <a:rPr lang="tr-TR" dirty="0">
                <a:latin typeface="Times New Roman" pitchFamily="18" charset="0"/>
                <a:cs typeface="Times New Roman" pitchFamily="18" charset="0"/>
              </a:rPr>
              <a:t> yirmi yaşına </a:t>
            </a:r>
            <a:r>
              <a:rPr lang="tr-TR" dirty="0" smtClean="0">
                <a:latin typeface="Times New Roman" pitchFamily="18" charset="0"/>
                <a:cs typeface="Times New Roman" pitchFamily="18" charset="0"/>
              </a:rPr>
              <a:t>gelince, </a:t>
            </a:r>
            <a:r>
              <a:rPr lang="tr-TR" dirty="0">
                <a:latin typeface="Times New Roman" pitchFamily="18" charset="0"/>
                <a:cs typeface="Times New Roman" pitchFamily="18" charset="0"/>
              </a:rPr>
              <a:t>ailesinden hemşire olmak amacı ile hastaneye gidebilmesi için izin istemiştir.</a:t>
            </a:r>
          </a:p>
          <a:p>
            <a:pPr algn="just"/>
            <a:endParaRPr lang="tr-TR"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Bilim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412776"/>
            <a:ext cx="8229600" cy="5184576"/>
          </a:xfrm>
        </p:spPr>
        <p:txBody>
          <a:bodyPr>
            <a:normAutofit fontScale="70000" lnSpcReduction="20000"/>
          </a:bodyPr>
          <a:lstStyle/>
          <a:p>
            <a:r>
              <a:rPr lang="tr-TR" dirty="0" smtClean="0">
                <a:latin typeface="Times New Roman" pitchFamily="18" charset="0"/>
                <a:cs typeface="Times New Roman" pitchFamily="18" charset="0"/>
              </a:rPr>
              <a:t>Bilim ve teknoloji yakınlaşması</a:t>
            </a:r>
          </a:p>
          <a:p>
            <a:r>
              <a:rPr lang="tr-TR" b="1" dirty="0" smtClean="0">
                <a:latin typeface="Times New Roman" pitchFamily="18" charset="0"/>
                <a:cs typeface="Times New Roman" pitchFamily="18" charset="0"/>
              </a:rPr>
              <a:t>Matematik: </a:t>
            </a:r>
            <a:r>
              <a:rPr lang="tr-TR" dirty="0" err="1" smtClean="0">
                <a:latin typeface="Times New Roman" pitchFamily="18" charset="0"/>
                <a:cs typeface="Times New Roman" pitchFamily="18" charset="0"/>
              </a:rPr>
              <a:t>Fourier</a:t>
            </a:r>
            <a:r>
              <a:rPr lang="tr-TR" dirty="0" smtClean="0">
                <a:latin typeface="Times New Roman" pitchFamily="18" charset="0"/>
                <a:cs typeface="Times New Roman" pitchFamily="18" charset="0"/>
              </a:rPr>
              <a:t>.</a:t>
            </a:r>
          </a:p>
          <a:p>
            <a:r>
              <a:rPr lang="tr-TR" b="1" dirty="0" smtClean="0">
                <a:latin typeface="Times New Roman" pitchFamily="18" charset="0"/>
                <a:cs typeface="Times New Roman" pitchFamily="18" charset="0"/>
              </a:rPr>
              <a:t>Fizik </a:t>
            </a:r>
            <a:r>
              <a:rPr lang="tr-TR" dirty="0" smtClean="0">
                <a:latin typeface="Times New Roman" pitchFamily="18" charset="0"/>
                <a:cs typeface="Times New Roman" pitchFamily="18" charset="0"/>
              </a:rPr>
              <a:t>:Elektrokimya’nın doğuşu, 19. yüzyılın ortalarında elektronun keşfi.</a:t>
            </a:r>
          </a:p>
          <a:p>
            <a:r>
              <a:rPr lang="tr-TR" b="1" dirty="0" smtClean="0">
                <a:latin typeface="Times New Roman" pitchFamily="18" charset="0"/>
                <a:cs typeface="Times New Roman" pitchFamily="18" charset="0"/>
              </a:rPr>
              <a:t>Atom Teorisi</a:t>
            </a:r>
            <a:r>
              <a:rPr lang="tr-TR" dirty="0" smtClean="0">
                <a:latin typeface="Times New Roman" pitchFamily="18" charset="0"/>
                <a:cs typeface="Times New Roman" pitchFamily="18" charset="0"/>
              </a:rPr>
              <a:t>: </a:t>
            </a:r>
          </a:p>
          <a:p>
            <a:pPr lvl="1"/>
            <a:r>
              <a:rPr lang="tr-TR" dirty="0" smtClean="0">
                <a:latin typeface="Times New Roman" pitchFamily="18" charset="0"/>
                <a:cs typeface="Times New Roman" pitchFamily="18" charset="0"/>
              </a:rPr>
              <a:t>Birkaç yıl sonra Jean Perin bu ışınların negatif yüklü olduklarını bulur. Bunlara elektron adı verilir. </a:t>
            </a:r>
          </a:p>
          <a:p>
            <a:pPr lvl="1"/>
            <a:r>
              <a:rPr lang="tr-TR" dirty="0" err="1" smtClean="0">
                <a:latin typeface="Times New Roman" pitchFamily="18" charset="0"/>
                <a:cs typeface="Times New Roman" pitchFamily="18" charset="0"/>
              </a:rPr>
              <a:t>Thomson</a:t>
            </a:r>
            <a:r>
              <a:rPr lang="tr-TR" dirty="0" smtClean="0">
                <a:latin typeface="Times New Roman" pitchFamily="18" charset="0"/>
                <a:cs typeface="Times New Roman" pitchFamily="18" charset="0"/>
              </a:rPr>
              <a:t> bu parçacığın ağırlığını ölçmeyi başardı. </a:t>
            </a:r>
          </a:p>
          <a:p>
            <a:pPr lvl="1"/>
            <a:r>
              <a:rPr lang="tr-TR" dirty="0" smtClean="0">
                <a:latin typeface="Times New Roman" pitchFamily="18" charset="0"/>
                <a:cs typeface="Times New Roman" pitchFamily="18" charset="0"/>
              </a:rPr>
              <a:t>1896 yılında </a:t>
            </a:r>
            <a:r>
              <a:rPr lang="tr-TR" dirty="0" err="1" smtClean="0">
                <a:latin typeface="Times New Roman" pitchFamily="18" charset="0"/>
                <a:cs typeface="Times New Roman" pitchFamily="18" charset="0"/>
              </a:rPr>
              <a:t>Henri</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Becquerel</a:t>
            </a:r>
            <a:r>
              <a:rPr lang="tr-TR" dirty="0" smtClean="0">
                <a:latin typeface="Times New Roman" pitchFamily="18" charset="0"/>
                <a:cs typeface="Times New Roman" pitchFamily="18" charset="0"/>
              </a:rPr>
              <a:t> tesadüf sonucu çekmeceye attığı uranyumun fotoğraf plağını kararttığını fark eder ve ilk radyoaktiflik belirtilerini gözlemler.</a:t>
            </a:r>
          </a:p>
          <a:p>
            <a:pPr lvl="1"/>
            <a:r>
              <a:rPr lang="tr-TR" dirty="0" smtClean="0">
                <a:latin typeface="Times New Roman" pitchFamily="18" charset="0"/>
                <a:cs typeface="Times New Roman" pitchFamily="18" charset="0"/>
              </a:rPr>
              <a:t>1910 yılında </a:t>
            </a:r>
            <a:r>
              <a:rPr lang="tr-TR" dirty="0" err="1" smtClean="0">
                <a:latin typeface="Times New Roman" pitchFamily="18" charset="0"/>
                <a:cs typeface="Times New Roman" pitchFamily="18" charset="0"/>
              </a:rPr>
              <a:t>Lord</a:t>
            </a:r>
            <a:r>
              <a:rPr lang="tr-TR" dirty="0" smtClean="0">
                <a:latin typeface="Times New Roman" pitchFamily="18" charset="0"/>
                <a:cs typeface="Times New Roman" pitchFamily="18" charset="0"/>
              </a:rPr>
              <a:t> Ernest </a:t>
            </a:r>
            <a:r>
              <a:rPr lang="tr-TR" dirty="0" err="1" smtClean="0">
                <a:latin typeface="Times New Roman" pitchFamily="18" charset="0"/>
                <a:cs typeface="Times New Roman" pitchFamily="18" charset="0"/>
              </a:rPr>
              <a:t>Rutterford</a:t>
            </a:r>
            <a:r>
              <a:rPr lang="tr-TR" dirty="0" smtClean="0">
                <a:latin typeface="Times New Roman" pitchFamily="18" charset="0"/>
                <a:cs typeface="Times New Roman" pitchFamily="18" charset="0"/>
              </a:rPr>
              <a:t> protonu keşfeder.</a:t>
            </a:r>
          </a:p>
          <a:p>
            <a:pPr lvl="1"/>
            <a:r>
              <a:rPr lang="tr-TR" dirty="0" smtClean="0">
                <a:latin typeface="Times New Roman" pitchFamily="18" charset="0"/>
                <a:cs typeface="Times New Roman" pitchFamily="18" charset="0"/>
              </a:rPr>
              <a:t>1932’de </a:t>
            </a:r>
            <a:r>
              <a:rPr lang="tr-TR" dirty="0" err="1" smtClean="0">
                <a:latin typeface="Times New Roman" pitchFamily="18" charset="0"/>
                <a:cs typeface="Times New Roman" pitchFamily="18" charset="0"/>
              </a:rPr>
              <a:t>Sir</a:t>
            </a:r>
            <a:r>
              <a:rPr lang="tr-TR" dirty="0" smtClean="0">
                <a:latin typeface="Times New Roman" pitchFamily="18" charset="0"/>
                <a:cs typeface="Times New Roman" pitchFamily="18" charset="0"/>
              </a:rPr>
              <a:t> James </a:t>
            </a:r>
            <a:r>
              <a:rPr lang="tr-TR" dirty="0" err="1" smtClean="0">
                <a:latin typeface="Times New Roman" pitchFamily="18" charset="0"/>
                <a:cs typeface="Times New Roman" pitchFamily="18" charset="0"/>
              </a:rPr>
              <a:t>Chadwick</a:t>
            </a:r>
            <a:r>
              <a:rPr lang="tr-TR" dirty="0" smtClean="0">
                <a:latin typeface="Times New Roman" pitchFamily="18" charset="0"/>
                <a:cs typeface="Times New Roman" pitchFamily="18" charset="0"/>
              </a:rPr>
              <a:t> bunun nötr taneciklerden oluşan bir demet olduğunu açıklar. Buna nötron adı verilir.</a:t>
            </a:r>
          </a:p>
          <a:p>
            <a:pPr lvl="1"/>
            <a:r>
              <a:rPr lang="tr-TR" dirty="0" smtClean="0">
                <a:latin typeface="Times New Roman" pitchFamily="18" charset="0"/>
                <a:cs typeface="Times New Roman" pitchFamily="18" charset="0"/>
              </a:rPr>
              <a:t>1932 yılında </a:t>
            </a:r>
            <a:r>
              <a:rPr lang="tr-TR" dirty="0" err="1" smtClean="0">
                <a:latin typeface="Times New Roman" pitchFamily="18" charset="0"/>
                <a:cs typeface="Times New Roman" pitchFamily="18" charset="0"/>
              </a:rPr>
              <a:t>Rutherford’un</a:t>
            </a:r>
            <a:r>
              <a:rPr lang="tr-TR" dirty="0" smtClean="0">
                <a:latin typeface="Times New Roman" pitchFamily="18" charset="0"/>
                <a:cs typeface="Times New Roman" pitchFamily="18" charset="0"/>
              </a:rPr>
              <a:t> öğrencilerinden biri John </a:t>
            </a:r>
            <a:r>
              <a:rPr lang="tr-TR" dirty="0" err="1" smtClean="0">
                <a:latin typeface="Times New Roman" pitchFamily="18" charset="0"/>
                <a:cs typeface="Times New Roman" pitchFamily="18" charset="0"/>
              </a:rPr>
              <a:t>Cockroft</a:t>
            </a:r>
            <a:r>
              <a:rPr lang="tr-TR" dirty="0" smtClean="0">
                <a:latin typeface="Times New Roman" pitchFamily="18" charset="0"/>
                <a:cs typeface="Times New Roman" pitchFamily="18" charset="0"/>
              </a:rPr>
              <a:t>, E.T.S. </a:t>
            </a:r>
            <a:r>
              <a:rPr lang="tr-TR" dirty="0" err="1" smtClean="0">
                <a:latin typeface="Times New Roman" pitchFamily="18" charset="0"/>
                <a:cs typeface="Times New Roman" pitchFamily="18" charset="0"/>
              </a:rPr>
              <a:t>Wolton</a:t>
            </a:r>
            <a:r>
              <a:rPr lang="tr-TR" dirty="0" smtClean="0">
                <a:latin typeface="Times New Roman" pitchFamily="18" charset="0"/>
                <a:cs typeface="Times New Roman" pitchFamily="18" charset="0"/>
              </a:rPr>
              <a:t> ile proton ışınlarıyla nükleer trans mutasyonlar yarattır ve çekirdeği delmeyi başardı. Onun çalışmaları nükleer fiziğin modern çağının başlangıcını gösteriyor.</a:t>
            </a:r>
          </a:p>
          <a:p>
            <a:endParaRPr lang="tr-TR"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92500"/>
          </a:bodyPr>
          <a:lstStyle/>
          <a:p>
            <a:pPr algn="just"/>
            <a:r>
              <a:rPr lang="tr-TR" dirty="0">
                <a:latin typeface="Times New Roman" pitchFamily="18" charset="0"/>
                <a:cs typeface="Times New Roman" pitchFamily="18" charset="0"/>
              </a:rPr>
              <a:t>1854–1856 tarihleri arasında Rusya’nın, İngiltere, Fransa ve Türkiye’ye karşı savaştığı bu sırada Rusya ve Fransa’nın yaralılara bakacak rahibeleri varken, İngiltere’nin yaralı ve hasta askerlerine eğitilmemiş erkek bakıcılar </a:t>
            </a:r>
            <a:r>
              <a:rPr lang="tr-TR" dirty="0" smtClean="0">
                <a:latin typeface="Times New Roman" pitchFamily="18" charset="0"/>
                <a:cs typeface="Times New Roman" pitchFamily="18" charset="0"/>
              </a:rPr>
              <a:t>bakmaktadır. </a:t>
            </a:r>
            <a:r>
              <a:rPr lang="tr-TR" dirty="0">
                <a:latin typeface="Times New Roman" pitchFamily="18" charset="0"/>
                <a:cs typeface="Times New Roman" pitchFamily="18" charset="0"/>
              </a:rPr>
              <a:t>O sırada savaş sekreteri </a:t>
            </a:r>
            <a:r>
              <a:rPr lang="tr-TR" dirty="0" err="1">
                <a:latin typeface="Times New Roman" pitchFamily="18" charset="0"/>
                <a:cs typeface="Times New Roman" pitchFamily="18" charset="0"/>
              </a:rPr>
              <a:t>Sidney</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Herbert’tır</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Nightingale’in</a:t>
            </a:r>
            <a:r>
              <a:rPr lang="tr-TR" dirty="0">
                <a:latin typeface="Times New Roman" pitchFamily="18" charset="0"/>
                <a:cs typeface="Times New Roman" pitchFamily="18" charset="0"/>
              </a:rPr>
              <a:t> arkadaşıdır. Aralarında geçen yazışmalardan sonra </a:t>
            </a:r>
            <a:r>
              <a:rPr lang="tr-TR" dirty="0" err="1">
                <a:latin typeface="Times New Roman" pitchFamily="18" charset="0"/>
                <a:cs typeface="Times New Roman" pitchFamily="18" charset="0"/>
              </a:rPr>
              <a:t>Nightingale</a:t>
            </a:r>
            <a:r>
              <a:rPr lang="tr-TR" dirty="0">
                <a:latin typeface="Times New Roman" pitchFamily="18" charset="0"/>
                <a:cs typeface="Times New Roman" pitchFamily="18" charset="0"/>
              </a:rPr>
              <a:t> 1854 tarihinde Rahibelerden oluşan 38 kişilik bir hemşire grubu ile savaş bölgesine gitmiştir.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a:bodyPr>
          <a:lstStyle/>
          <a:p>
            <a:pPr algn="just"/>
            <a:r>
              <a:rPr lang="tr-TR" dirty="0" err="1" smtClean="0">
                <a:latin typeface="Times New Roman" pitchFamily="18" charset="0"/>
                <a:cs typeface="Times New Roman" pitchFamily="18" charset="0"/>
              </a:rPr>
              <a:t>Nightingale</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ve ekibi Üsküdar’daki yaralı ve hastaların bakımını üstlenmiş, %48 olan ölüm oranı %2’lere kadar düşmüştür.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1856 </a:t>
            </a:r>
            <a:r>
              <a:rPr lang="tr-TR" dirty="0">
                <a:latin typeface="Times New Roman" pitchFamily="18" charset="0"/>
                <a:cs typeface="Times New Roman" pitchFamily="18" charset="0"/>
              </a:rPr>
              <a:t>yılında barışın ilanından sonra </a:t>
            </a:r>
            <a:r>
              <a:rPr lang="tr-TR" dirty="0" err="1">
                <a:latin typeface="Times New Roman" pitchFamily="18" charset="0"/>
                <a:cs typeface="Times New Roman" pitchFamily="18" charset="0"/>
              </a:rPr>
              <a:t>Nightingale</a:t>
            </a:r>
            <a:r>
              <a:rPr lang="tr-TR" dirty="0">
                <a:latin typeface="Times New Roman" pitchFamily="18" charset="0"/>
                <a:cs typeface="Times New Roman" pitchFamily="18" charset="0"/>
              </a:rPr>
              <a:t> ve ekibi ülkelerine geri </a:t>
            </a:r>
            <a:r>
              <a:rPr lang="tr-TR" dirty="0" smtClean="0">
                <a:latin typeface="Times New Roman" pitchFamily="18" charset="0"/>
                <a:cs typeface="Times New Roman" pitchFamily="18" charset="0"/>
              </a:rPr>
              <a:t>dönmüşlerdir. </a:t>
            </a:r>
          </a:p>
          <a:p>
            <a:pPr algn="just"/>
            <a:r>
              <a:rPr lang="tr-TR" dirty="0" smtClean="0">
                <a:latin typeface="Times New Roman" pitchFamily="18" charset="0"/>
                <a:cs typeface="Times New Roman" pitchFamily="18" charset="0"/>
              </a:rPr>
              <a:t>Hasta </a:t>
            </a:r>
            <a:r>
              <a:rPr lang="tr-TR" dirty="0">
                <a:latin typeface="Times New Roman" pitchFamily="18" charset="0"/>
                <a:cs typeface="Times New Roman" pitchFamily="18" charset="0"/>
              </a:rPr>
              <a:t>ve yaralılara büyük moral sağlayan gece </a:t>
            </a:r>
            <a:r>
              <a:rPr lang="tr-TR" dirty="0" err="1">
                <a:latin typeface="Times New Roman" pitchFamily="18" charset="0"/>
                <a:cs typeface="Times New Roman" pitchFamily="18" charset="0"/>
              </a:rPr>
              <a:t>vizitlerinden</a:t>
            </a:r>
            <a:r>
              <a:rPr lang="tr-TR" dirty="0">
                <a:latin typeface="Times New Roman" pitchFamily="18" charset="0"/>
                <a:cs typeface="Times New Roman" pitchFamily="18" charset="0"/>
              </a:rPr>
              <a:t> esinlenerek </a:t>
            </a:r>
            <a:r>
              <a:rPr lang="tr-TR" dirty="0" err="1">
                <a:latin typeface="Times New Roman" pitchFamily="18" charset="0"/>
                <a:cs typeface="Times New Roman" pitchFamily="18" charset="0"/>
              </a:rPr>
              <a:t>Nightingale’e</a:t>
            </a:r>
            <a:r>
              <a:rPr lang="tr-TR" dirty="0">
                <a:latin typeface="Times New Roman" pitchFamily="18" charset="0"/>
                <a:cs typeface="Times New Roman" pitchFamily="18" charset="0"/>
              </a:rPr>
              <a:t> “Lambalı Kadın” lakabı takılmıştır</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lnSpc>
                <a:spcPct val="150000"/>
              </a:lnSpc>
            </a:pPr>
            <a:r>
              <a:rPr lang="tr-TR" dirty="0">
                <a:latin typeface="Times New Roman" pitchFamily="18" charset="0"/>
                <a:cs typeface="Times New Roman" pitchFamily="18" charset="0"/>
              </a:rPr>
              <a:t>FN matematik ve istatistik bilgisini hemşirelikte uygulayarak, hem kayıt tutmanın önemini ve yaptığı uygulamaları da görünür kılmayı hemşirelere göstermiştir.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Yaptıklarını </a:t>
            </a:r>
            <a:r>
              <a:rPr lang="tr-TR" dirty="0">
                <a:latin typeface="Times New Roman" pitchFamily="18" charset="0"/>
                <a:cs typeface="Times New Roman" pitchFamily="18" charset="0"/>
              </a:rPr>
              <a:t>da kanıt olarak sunmuştur. </a:t>
            </a:r>
          </a:p>
          <a:p>
            <a:pPr algn="just">
              <a:lnSpc>
                <a:spcPct val="150000"/>
              </a:lnSpc>
            </a:pPr>
            <a:endParaRPr lang="tr-TR"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a:latin typeface="Times New Roman" pitchFamily="18" charset="0"/>
                <a:cs typeface="Times New Roman" pitchFamily="18" charset="0"/>
              </a:rPr>
              <a:t>FN 1860 yılında Londra’da ST. Thomas Hastanesine bağlı </a:t>
            </a:r>
            <a:r>
              <a:rPr lang="tr-TR" dirty="0" err="1">
                <a:latin typeface="Times New Roman" pitchFamily="18" charset="0"/>
                <a:cs typeface="Times New Roman" pitchFamily="18" charset="0"/>
              </a:rPr>
              <a:t>Nihgtingale</a:t>
            </a:r>
            <a:r>
              <a:rPr lang="tr-TR" dirty="0">
                <a:latin typeface="Times New Roman" pitchFamily="18" charset="0"/>
                <a:cs typeface="Times New Roman" pitchFamily="18" charset="0"/>
              </a:rPr>
              <a:t> Hemşire Okulunu açtı</a:t>
            </a:r>
          </a:p>
          <a:p>
            <a:pPr algn="just">
              <a:lnSpc>
                <a:spcPct val="150000"/>
              </a:lnSpc>
            </a:pPr>
            <a:r>
              <a:rPr lang="tr-TR" dirty="0">
                <a:latin typeface="Times New Roman" pitchFamily="18" charset="0"/>
                <a:cs typeface="Times New Roman" pitchFamily="18" charset="0"/>
              </a:rPr>
              <a:t>Bu okul, modern anlayışla açılan ilk sivil okul olması açısından hemşirelik tarihinde önemli bir yere sahiptir.</a:t>
            </a:r>
          </a:p>
          <a:p>
            <a:pPr algn="just">
              <a:lnSpc>
                <a:spcPct val="150000"/>
              </a:lnSpc>
            </a:pPr>
            <a:endParaRPr lang="tr-TR"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latin typeface="Times New Roman" pitchFamily="18" charset="0"/>
                <a:cs typeface="Times New Roman" pitchFamily="18" charset="0"/>
              </a:rPr>
              <a:t>Olumsuz yönleri</a:t>
            </a:r>
            <a:r>
              <a:rPr lang="tr-TR" dirty="0">
                <a:latin typeface="Times New Roman" pitchFamily="18" charset="0"/>
                <a:cs typeface="Times New Roman" pitchFamily="18" charset="0"/>
              </a:rPr>
              <a:t>; -hastalıkların oluşmasında mikrop kuramını reddetmiştir. Hastalıkların nedeni nem ve pisliktir.</a:t>
            </a:r>
          </a:p>
          <a:p>
            <a:pPr algn="just">
              <a:lnSpc>
                <a:spcPct val="150000"/>
              </a:lnSpc>
            </a:pPr>
            <a:r>
              <a:rPr lang="tr-TR" dirty="0">
                <a:latin typeface="Times New Roman" pitchFamily="18" charset="0"/>
                <a:cs typeface="Times New Roman" pitchFamily="18" charset="0"/>
              </a:rPr>
              <a:t>H</a:t>
            </a:r>
            <a:r>
              <a:rPr lang="tr-TR" dirty="0" smtClean="0">
                <a:latin typeface="Times New Roman" pitchFamily="18" charset="0"/>
                <a:cs typeface="Times New Roman" pitchFamily="18" charset="0"/>
              </a:rPr>
              <a:t>ekimlere </a:t>
            </a:r>
            <a:r>
              <a:rPr lang="tr-TR" dirty="0">
                <a:latin typeface="Times New Roman" pitchFamily="18" charset="0"/>
                <a:cs typeface="Times New Roman" pitchFamily="18" charset="0"/>
              </a:rPr>
              <a:t>kör bir boyun eğme ve alt hizmet önermiştir. Bu nedenle hemşireliği bir meslek olarak değil de bir iş olarak görmüştür.</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dirty="0">
                <a:latin typeface="Times New Roman" pitchFamily="18" charset="0"/>
                <a:cs typeface="Times New Roman" pitchFamily="18" charset="0"/>
              </a:rPr>
              <a:t>Bunun yanında; hemşirelik bakımının niteliğini yükseltmiş, modern hemşirelik eğitiminin başlatıcısı ve saygın bir iş düzeyine yükseltmiştir.</a:t>
            </a:r>
          </a:p>
          <a:p>
            <a:pPr algn="just"/>
            <a:r>
              <a:rPr lang="tr-TR" dirty="0">
                <a:latin typeface="Times New Roman" pitchFamily="18" charset="0"/>
                <a:cs typeface="Times New Roman" pitchFamily="18" charset="0"/>
              </a:rPr>
              <a:t>FN 1859 yılında ‘Hemşirelik Üzerine Notlar’ kitabında şunları </a:t>
            </a:r>
            <a:r>
              <a:rPr lang="tr-TR" dirty="0" smtClean="0">
                <a:latin typeface="Times New Roman" pitchFamily="18" charset="0"/>
                <a:cs typeface="Times New Roman" pitchFamily="18" charset="0"/>
              </a:rPr>
              <a:t>önermektedir:</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-hemşireliğin hemşirelik eğitimi görmüş kişilerce </a:t>
            </a:r>
            <a:r>
              <a:rPr lang="tr-TR" dirty="0" smtClean="0">
                <a:latin typeface="Times New Roman" pitchFamily="18" charset="0"/>
                <a:cs typeface="Times New Roman" pitchFamily="18" charset="0"/>
              </a:rPr>
              <a:t>yaptırılması</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-hemşirelik eğitiminin de eğitim görmüş hemşireler tarafından verilmesini</a:t>
            </a:r>
          </a:p>
          <a:p>
            <a:pPr algn="just"/>
            <a:r>
              <a:rPr lang="tr-TR" dirty="0">
                <a:latin typeface="Times New Roman" pitchFamily="18" charset="0"/>
                <a:cs typeface="Times New Roman" pitchFamily="18" charset="0"/>
              </a:rPr>
              <a:t>-öğrenci hemşirelerin iyi ailelerin eğitimli  kızlarından seçilmesi</a:t>
            </a:r>
          </a:p>
          <a:p>
            <a:pPr algn="just"/>
            <a:endParaRPr lang="tr-TR"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Hemşirelik </a:t>
            </a:r>
            <a:endParaRPr lang="tr-TR" b="1" dirty="0">
              <a:latin typeface="Times New Roman" pitchFamily="18" charset="0"/>
              <a:cs typeface="Times New Roman" pitchFamily="18" charset="0"/>
            </a:endParaRPr>
          </a:p>
        </p:txBody>
      </p:sp>
      <p:sp>
        <p:nvSpPr>
          <p:cNvPr id="3" name="2 İçerik Yer Tutucusu"/>
          <p:cNvSpPr>
            <a:spLocks noGrp="1"/>
          </p:cNvSpPr>
          <p:nvPr>
            <p:ph sz="half" idx="1"/>
          </p:nvPr>
        </p:nvSpPr>
        <p:spPr/>
        <p:txBody>
          <a:bodyPr/>
          <a:lstStyle/>
          <a:p>
            <a:pPr algn="just"/>
            <a:r>
              <a:rPr lang="tr-TR" dirty="0" err="1" smtClean="0">
                <a:latin typeface="Times New Roman" pitchFamily="18" charset="0"/>
                <a:cs typeface="Times New Roman" pitchFamily="18" charset="0"/>
              </a:rPr>
              <a:t>Elizabeth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Fry</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1780-1845</a:t>
            </a:r>
          </a:p>
          <a:p>
            <a:pPr algn="just"/>
            <a:r>
              <a:rPr lang="tr-TR" dirty="0" smtClean="0">
                <a:latin typeface="Times New Roman" pitchFamily="18" charset="0"/>
                <a:cs typeface="Times New Roman" pitchFamily="18" charset="0"/>
              </a:rPr>
              <a:t>“Hapishane Meleği”</a:t>
            </a:r>
          </a:p>
          <a:p>
            <a:pPr algn="just"/>
            <a:r>
              <a:rPr lang="tr-TR" dirty="0" smtClean="0">
                <a:latin typeface="Times New Roman" pitchFamily="18" charset="0"/>
                <a:cs typeface="Times New Roman" pitchFamily="18" charset="0"/>
              </a:rPr>
              <a:t>Toplum sağlığı çalışmaları - </a:t>
            </a:r>
            <a:r>
              <a:rPr lang="en-US" dirty="0" smtClean="0">
                <a:latin typeface="Times New Roman" pitchFamily="18" charset="0"/>
                <a:cs typeface="Times New Roman" pitchFamily="18" charset="0"/>
              </a:rPr>
              <a:t>Brighton District Visiting Society</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 1840’ta hemşireler için bir okul açtı.</a:t>
            </a:r>
          </a:p>
          <a:p>
            <a:pPr algn="just"/>
            <a:endParaRPr lang="tr-TR" dirty="0" smtClean="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
        <p:nvSpPr>
          <p:cNvPr id="5" name="4 İçerik Yer Tutucusu"/>
          <p:cNvSpPr>
            <a:spLocks noGrp="1"/>
          </p:cNvSpPr>
          <p:nvPr>
            <p:ph sz="half" idx="2"/>
          </p:nvPr>
        </p:nvSpPr>
        <p:spPr/>
        <p:txBody>
          <a:bodyPr/>
          <a:lstStyle/>
          <a:p>
            <a:endParaRPr lang="tr-TR"/>
          </a:p>
        </p:txBody>
      </p:sp>
      <p:pic>
        <p:nvPicPr>
          <p:cNvPr id="4" name="3 Resim" descr="indir (2).jpg"/>
          <p:cNvPicPr>
            <a:picLocks noChangeAspect="1"/>
          </p:cNvPicPr>
          <p:nvPr/>
        </p:nvPicPr>
        <p:blipFill>
          <a:blip r:embed="rId2" cstate="print"/>
          <a:stretch>
            <a:fillRect/>
          </a:stretch>
        </p:blipFill>
        <p:spPr>
          <a:xfrm>
            <a:off x="4716016" y="1556792"/>
            <a:ext cx="3816424" cy="4536504"/>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smtClean="0"/>
              <a:t>Sorular….</a:t>
            </a:r>
          </a:p>
          <a:p>
            <a:r>
              <a:rPr lang="tr-TR" dirty="0" smtClean="0"/>
              <a:t>Katkılar….</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png"/>
          <p:cNvPicPr>
            <a:picLocks noGrp="1" noChangeAspect="1"/>
          </p:cNvPicPr>
          <p:nvPr>
            <p:ph idx="1"/>
          </p:nvPr>
        </p:nvPicPr>
        <p:blipFill>
          <a:blip r:embed="rId2" cstate="print"/>
          <a:stretch>
            <a:fillRect/>
          </a:stretch>
        </p:blipFill>
        <p:spPr>
          <a:xfrm>
            <a:off x="539552" y="404664"/>
            <a:ext cx="8064896" cy="5904656"/>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Bilim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395536" y="1412776"/>
            <a:ext cx="8424936" cy="5184576"/>
          </a:xfrm>
        </p:spPr>
        <p:txBody>
          <a:bodyPr>
            <a:normAutofit fontScale="70000" lnSpcReduction="20000"/>
          </a:bodyPr>
          <a:lstStyle/>
          <a:p>
            <a:pPr algn="just"/>
            <a:r>
              <a:rPr lang="tr-TR" b="1" dirty="0" smtClean="0">
                <a:latin typeface="Times New Roman" pitchFamily="18" charset="0"/>
                <a:cs typeface="Times New Roman" pitchFamily="18" charset="0"/>
              </a:rPr>
              <a:t>Charles </a:t>
            </a:r>
            <a:r>
              <a:rPr lang="tr-TR" b="1" dirty="0" err="1" smtClean="0">
                <a:latin typeface="Times New Roman" pitchFamily="18" charset="0"/>
                <a:cs typeface="Times New Roman" pitchFamily="18" charset="0"/>
              </a:rPr>
              <a:t>Darwin</a:t>
            </a:r>
            <a:r>
              <a:rPr lang="tr-TR" dirty="0" smtClean="0">
                <a:latin typeface="Times New Roman" pitchFamily="18" charset="0"/>
                <a:cs typeface="Times New Roman" pitchFamily="18" charset="0"/>
              </a:rPr>
              <a:t>: “Türlerin Kökeni”. Evrim teorisi olarak adlandırılan teoriye göre koşulların değişmesine bağlı olarak canlı ya hemen değişir ya da uzun zaman içinde değişim gösterir. Eğer canlı değişmezse yaşam şansını kaybeder. </a:t>
            </a:r>
          </a:p>
          <a:p>
            <a:pPr algn="just"/>
            <a:r>
              <a:rPr lang="tr-TR" b="1" dirty="0" smtClean="0">
                <a:latin typeface="Times New Roman" pitchFamily="18" charset="0"/>
                <a:cs typeface="Times New Roman" pitchFamily="18" charset="0"/>
              </a:rPr>
              <a:t>Uzayın Keşfi</a:t>
            </a:r>
            <a:r>
              <a:rPr lang="tr-TR" dirty="0" smtClean="0">
                <a:latin typeface="Times New Roman" pitchFamily="18" charset="0"/>
                <a:cs typeface="Times New Roman" pitchFamily="18" charset="0"/>
              </a:rPr>
              <a:t>: </a:t>
            </a:r>
          </a:p>
          <a:p>
            <a:pPr lvl="1" algn="just"/>
            <a:r>
              <a:rPr lang="tr-TR" dirty="0" smtClean="0">
                <a:latin typeface="Times New Roman" pitchFamily="18" charset="0"/>
                <a:cs typeface="Times New Roman" pitchFamily="18" charset="0"/>
              </a:rPr>
              <a:t>İlk roketin ne zaman yapıldığı bilinmemekte fakat onun bir Çin buluşu olduğunu söylüyorlar. Büyük Britanyalı </a:t>
            </a:r>
            <a:r>
              <a:rPr lang="tr-TR" dirty="0" err="1" smtClean="0">
                <a:latin typeface="Times New Roman" pitchFamily="18" charset="0"/>
                <a:cs typeface="Times New Roman" pitchFamily="18" charset="0"/>
              </a:rPr>
              <a:t>Sir</a:t>
            </a:r>
            <a:r>
              <a:rPr lang="tr-TR" dirty="0" smtClean="0">
                <a:latin typeface="Times New Roman" pitchFamily="18" charset="0"/>
                <a:cs typeface="Times New Roman" pitchFamily="18" charset="0"/>
              </a:rPr>
              <a:t> William </a:t>
            </a:r>
            <a:r>
              <a:rPr lang="tr-TR" dirty="0" err="1" smtClean="0">
                <a:latin typeface="Times New Roman" pitchFamily="18" charset="0"/>
                <a:cs typeface="Times New Roman" pitchFamily="18" charset="0"/>
              </a:rPr>
              <a:t>Congrave</a:t>
            </a:r>
            <a:r>
              <a:rPr lang="tr-TR" dirty="0" smtClean="0">
                <a:latin typeface="Times New Roman" pitchFamily="18" charset="0"/>
                <a:cs typeface="Times New Roman" pitchFamily="18" charset="0"/>
              </a:rPr>
              <a:t> Napolyon savaşlarında ve 1812 savaşında katı yakıtlı itici kuvvetle çalışan bir roket geliştirmiştir.</a:t>
            </a:r>
          </a:p>
          <a:p>
            <a:pPr lvl="1" algn="just"/>
            <a:r>
              <a:rPr lang="tr-TR" dirty="0" smtClean="0">
                <a:latin typeface="Times New Roman" pitchFamily="18" charset="0"/>
                <a:cs typeface="Times New Roman" pitchFamily="18" charset="0"/>
              </a:rPr>
              <a:t>Robert H.</a:t>
            </a:r>
            <a:r>
              <a:rPr lang="tr-TR" dirty="0" err="1" smtClean="0">
                <a:latin typeface="Times New Roman" pitchFamily="18" charset="0"/>
                <a:cs typeface="Times New Roman" pitchFamily="18" charset="0"/>
              </a:rPr>
              <a:t>Goddart</a:t>
            </a:r>
            <a:r>
              <a:rPr lang="tr-TR" dirty="0" smtClean="0">
                <a:latin typeface="Times New Roman" pitchFamily="18" charset="0"/>
                <a:cs typeface="Times New Roman" pitchFamily="18" charset="0"/>
              </a:rPr>
              <a:t> adına bir Amerikalı ve </a:t>
            </a:r>
            <a:r>
              <a:rPr lang="tr-TR" dirty="0" err="1" smtClean="0">
                <a:latin typeface="Times New Roman" pitchFamily="18" charset="0"/>
                <a:cs typeface="Times New Roman" pitchFamily="18" charset="0"/>
              </a:rPr>
              <a:t>Hermann</a:t>
            </a:r>
            <a:r>
              <a:rPr lang="tr-TR" dirty="0" smtClean="0">
                <a:latin typeface="Times New Roman" pitchFamily="18" charset="0"/>
                <a:cs typeface="Times New Roman" pitchFamily="18" charset="0"/>
              </a:rPr>
              <a:t> adında Romanya asıllı bir Alman ayrı ayrı çalışarak modern roket biliminin temellerini atmışlardır. 1926’da bir deney roketi hazırlanmış ve 60 metre kadar havalanmıştır.</a:t>
            </a:r>
          </a:p>
          <a:p>
            <a:pPr lvl="1" algn="just"/>
            <a:r>
              <a:rPr lang="tr-TR" dirty="0" smtClean="0">
                <a:latin typeface="Times New Roman" pitchFamily="18" charset="0"/>
                <a:cs typeface="Times New Roman" pitchFamily="18" charset="0"/>
              </a:rPr>
              <a:t> Füzecilik ve uzay yolculuğu denildiğinde ilk akla gelen isim </a:t>
            </a:r>
            <a:r>
              <a:rPr lang="tr-TR" dirty="0" err="1" smtClean="0">
                <a:latin typeface="Times New Roman" pitchFamily="18" charset="0"/>
                <a:cs typeface="Times New Roman" pitchFamily="18" charset="0"/>
              </a:rPr>
              <a:t>Wernher’dir</a:t>
            </a:r>
            <a:r>
              <a:rPr lang="tr-TR" dirty="0" smtClean="0">
                <a:latin typeface="Times New Roman" pitchFamily="18" charset="0"/>
                <a:cs typeface="Times New Roman" pitchFamily="18" charset="0"/>
              </a:rPr>
              <a:t> bu çalışmalar sonucunda 2. Dünya savaşının en güçlü silahı olan V-2 roketleri doğdu. </a:t>
            </a:r>
          </a:p>
          <a:p>
            <a:pPr lvl="1" algn="just"/>
            <a:r>
              <a:rPr lang="tr-TR" dirty="0" smtClean="0">
                <a:latin typeface="Times New Roman" pitchFamily="18" charset="0"/>
                <a:cs typeface="Times New Roman" pitchFamily="18" charset="0"/>
              </a:rPr>
              <a:t>4 ekim 1957’de Ruslar dünyanın ilk yapay uydusun olan </a:t>
            </a:r>
            <a:r>
              <a:rPr lang="tr-TR" dirty="0" err="1" smtClean="0">
                <a:latin typeface="Times New Roman" pitchFamily="18" charset="0"/>
                <a:cs typeface="Times New Roman" pitchFamily="18" charset="0"/>
              </a:rPr>
              <a:t>Suputnik</a:t>
            </a:r>
            <a:r>
              <a:rPr lang="tr-TR" dirty="0" smtClean="0">
                <a:latin typeface="Times New Roman" pitchFamily="18" charset="0"/>
                <a:cs typeface="Times New Roman" pitchFamily="18" charset="0"/>
              </a:rPr>
              <a:t>-1’i dünyanın yörüngesine oturtmayı başardılar. 31 ocak 1958’de ilk </a:t>
            </a:r>
            <a:r>
              <a:rPr lang="tr-TR" dirty="0" err="1" smtClean="0">
                <a:latin typeface="Times New Roman" pitchFamily="18" charset="0"/>
                <a:cs typeface="Times New Roman" pitchFamily="18" charset="0"/>
              </a:rPr>
              <a:t>amerikan</a:t>
            </a:r>
            <a:r>
              <a:rPr lang="tr-TR" dirty="0" smtClean="0">
                <a:latin typeface="Times New Roman" pitchFamily="18" charset="0"/>
                <a:cs typeface="Times New Roman" pitchFamily="18" charset="0"/>
              </a:rPr>
              <a:t> yapay uydusu yörüngeye oturtuldu.</a:t>
            </a:r>
          </a:p>
          <a:p>
            <a:pPr algn="just"/>
            <a:endParaRPr lang="tr-TR"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Yakın Çağ’da Bilim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67544" y="1412776"/>
            <a:ext cx="8352928" cy="5184576"/>
          </a:xfrm>
        </p:spPr>
        <p:txBody>
          <a:bodyPr>
            <a:normAutofit fontScale="92500" lnSpcReduction="20000"/>
          </a:bodyPr>
          <a:lstStyle/>
          <a:p>
            <a:pPr algn="just"/>
            <a:r>
              <a:rPr lang="tr-TR" b="1" dirty="0" smtClean="0">
                <a:latin typeface="Times New Roman" pitchFamily="18" charset="0"/>
                <a:cs typeface="Times New Roman" pitchFamily="18" charset="0"/>
              </a:rPr>
              <a:t>Bilgisayar</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Hesaplamada elektronik sistemin öncüsü İngiliz bilim adamı </a:t>
            </a:r>
            <a:r>
              <a:rPr lang="tr-TR" b="1" dirty="0" smtClean="0">
                <a:solidFill>
                  <a:srgbClr val="FF0000"/>
                </a:solidFill>
                <a:latin typeface="Times New Roman" pitchFamily="18" charset="0"/>
                <a:cs typeface="Times New Roman" pitchFamily="18" charset="0"/>
              </a:rPr>
              <a:t>Charles </a:t>
            </a:r>
            <a:r>
              <a:rPr lang="tr-TR" b="1" dirty="0" err="1" smtClean="0">
                <a:solidFill>
                  <a:srgbClr val="FF0000"/>
                </a:solidFill>
                <a:latin typeface="Times New Roman" pitchFamily="18" charset="0"/>
                <a:cs typeface="Times New Roman" pitchFamily="18" charset="0"/>
              </a:rPr>
              <a:t>Babbage’dir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Babbage’nin</a:t>
            </a:r>
            <a:r>
              <a:rPr lang="tr-TR" dirty="0" smtClean="0">
                <a:latin typeface="Times New Roman" pitchFamily="18" charset="0"/>
                <a:cs typeface="Times New Roman" pitchFamily="18" charset="0"/>
              </a:rPr>
              <a:t> analitik motor adını verdiği cihaz belli bir program içerisinde hesapları otomatik olarak yapabilmekteydi.</a:t>
            </a:r>
          </a:p>
          <a:p>
            <a:pPr algn="just"/>
            <a:r>
              <a:rPr lang="tr-TR" dirty="0" smtClean="0">
                <a:latin typeface="Times New Roman" pitchFamily="18" charset="0"/>
                <a:cs typeface="Times New Roman" pitchFamily="18" charset="0"/>
              </a:rPr>
              <a:t>Gerçek anlamda bilgisayarlar 1941 yılında Berlin’de </a:t>
            </a:r>
            <a:r>
              <a:rPr lang="tr-TR" b="1" dirty="0" err="1" smtClean="0">
                <a:solidFill>
                  <a:srgbClr val="FF0000"/>
                </a:solidFill>
                <a:latin typeface="Times New Roman" pitchFamily="18" charset="0"/>
                <a:cs typeface="Times New Roman" pitchFamily="18" charset="0"/>
              </a:rPr>
              <a:t>Kondrad</a:t>
            </a:r>
            <a:r>
              <a:rPr lang="tr-TR" b="1" dirty="0" smtClean="0">
                <a:solidFill>
                  <a:srgbClr val="FF0000"/>
                </a:solidFill>
                <a:latin typeface="Times New Roman" pitchFamily="18" charset="0"/>
                <a:cs typeface="Times New Roman" pitchFamily="18" charset="0"/>
              </a:rPr>
              <a:t> </a:t>
            </a:r>
            <a:r>
              <a:rPr lang="tr-TR" b="1" dirty="0" err="1" smtClean="0">
                <a:solidFill>
                  <a:srgbClr val="FF0000"/>
                </a:solidFill>
                <a:latin typeface="Times New Roman" pitchFamily="18" charset="0"/>
                <a:cs typeface="Times New Roman" pitchFamily="18" charset="0"/>
              </a:rPr>
              <a:t>Zuse</a:t>
            </a:r>
            <a:r>
              <a:rPr lang="tr-TR" b="1" dirty="0" smtClean="0">
                <a:solidFill>
                  <a:srgbClr val="FF0000"/>
                </a:solidFill>
                <a:latin typeface="Times New Roman" pitchFamily="18" charset="0"/>
                <a:cs typeface="Times New Roman" pitchFamily="18" charset="0"/>
              </a:rPr>
              <a:t> </a:t>
            </a:r>
            <a:r>
              <a:rPr lang="tr-TR" dirty="0" smtClean="0">
                <a:latin typeface="Times New Roman" pitchFamily="18" charset="0"/>
                <a:cs typeface="Times New Roman" pitchFamily="18" charset="0"/>
              </a:rPr>
              <a:t>tarafından geliştirilmiştir. </a:t>
            </a:r>
          </a:p>
          <a:p>
            <a:pPr algn="just"/>
            <a:r>
              <a:rPr lang="tr-TR" dirty="0" smtClean="0">
                <a:latin typeface="Times New Roman" pitchFamily="18" charset="0"/>
                <a:cs typeface="Times New Roman" pitchFamily="18" charset="0"/>
              </a:rPr>
              <a:t>1941’da Amerikalı </a:t>
            </a:r>
            <a:r>
              <a:rPr lang="tr-TR" b="1" dirty="0" smtClean="0">
                <a:solidFill>
                  <a:srgbClr val="FF0000"/>
                </a:solidFill>
                <a:latin typeface="Times New Roman" pitchFamily="18" charset="0"/>
                <a:cs typeface="Times New Roman" pitchFamily="18" charset="0"/>
              </a:rPr>
              <a:t>J. </a:t>
            </a:r>
            <a:r>
              <a:rPr lang="tr-TR" b="1" dirty="0" err="1" smtClean="0">
                <a:solidFill>
                  <a:srgbClr val="FF0000"/>
                </a:solidFill>
                <a:latin typeface="Times New Roman" pitchFamily="18" charset="0"/>
                <a:cs typeface="Times New Roman" pitchFamily="18" charset="0"/>
              </a:rPr>
              <a:t>Presper</a:t>
            </a:r>
            <a:r>
              <a:rPr lang="tr-TR" b="1" dirty="0" smtClean="0">
                <a:solidFill>
                  <a:srgbClr val="FF0000"/>
                </a:solidFill>
                <a:latin typeface="Times New Roman" pitchFamily="18" charset="0"/>
                <a:cs typeface="Times New Roman" pitchFamily="18" charset="0"/>
              </a:rPr>
              <a:t> </a:t>
            </a:r>
            <a:r>
              <a:rPr lang="tr-TR" b="1" dirty="0" err="1" smtClean="0">
                <a:solidFill>
                  <a:srgbClr val="FF0000"/>
                </a:solidFill>
                <a:latin typeface="Times New Roman" pitchFamily="18" charset="0"/>
                <a:cs typeface="Times New Roman" pitchFamily="18" charset="0"/>
              </a:rPr>
              <a:t>Erchert</a:t>
            </a:r>
            <a:r>
              <a:rPr lang="tr-TR" b="1" dirty="0" smtClean="0">
                <a:solidFill>
                  <a:srgbClr val="FF0000"/>
                </a:solidFill>
                <a:latin typeface="Times New Roman" pitchFamily="18" charset="0"/>
                <a:cs typeface="Times New Roman" pitchFamily="18" charset="0"/>
              </a:rPr>
              <a:t> </a:t>
            </a:r>
            <a:r>
              <a:rPr lang="tr-TR" dirty="0" smtClean="0">
                <a:latin typeface="Times New Roman" pitchFamily="18" charset="0"/>
                <a:cs typeface="Times New Roman" pitchFamily="18" charset="0"/>
              </a:rPr>
              <a:t>ve</a:t>
            </a:r>
            <a:r>
              <a:rPr lang="tr-TR" b="1" dirty="0" smtClean="0">
                <a:solidFill>
                  <a:srgbClr val="FF0000"/>
                </a:solidFill>
                <a:latin typeface="Times New Roman" pitchFamily="18" charset="0"/>
                <a:cs typeface="Times New Roman" pitchFamily="18" charset="0"/>
              </a:rPr>
              <a:t> John W. </a:t>
            </a:r>
            <a:r>
              <a:rPr lang="tr-TR" b="1" dirty="0" err="1" smtClean="0">
                <a:solidFill>
                  <a:srgbClr val="FF0000"/>
                </a:solidFill>
                <a:latin typeface="Times New Roman" pitchFamily="18" charset="0"/>
                <a:cs typeface="Times New Roman" pitchFamily="18" charset="0"/>
              </a:rPr>
              <a:t>Mauchly</a:t>
            </a:r>
            <a:r>
              <a:rPr lang="tr-TR" b="1" dirty="0" smtClean="0">
                <a:solidFill>
                  <a:srgbClr val="FF0000"/>
                </a:solidFill>
                <a:latin typeface="Times New Roman" pitchFamily="18" charset="0"/>
                <a:cs typeface="Times New Roman" pitchFamily="18" charset="0"/>
              </a:rPr>
              <a:t> </a:t>
            </a:r>
            <a:r>
              <a:rPr lang="tr-TR" dirty="0" smtClean="0">
                <a:latin typeface="Times New Roman" pitchFamily="18" charset="0"/>
                <a:cs typeface="Times New Roman" pitchFamily="18" charset="0"/>
              </a:rPr>
              <a:t>yüksek işlem hızına sahip tam elektronik ilk sayısal bilgisayarı geliştirdiler.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Sağlık Uygulamaları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a:latin typeface="Times New Roman" pitchFamily="18" charset="0"/>
                <a:cs typeface="Times New Roman" pitchFamily="18" charset="0"/>
              </a:rPr>
              <a:t>Pinel, 1794'de, </a:t>
            </a:r>
            <a:r>
              <a:rPr lang="tr-TR" dirty="0" smtClean="0">
                <a:latin typeface="Times New Roman" pitchFamily="18" charset="0"/>
                <a:cs typeface="Times New Roman" pitchFamily="18" charset="0"/>
              </a:rPr>
              <a:t>Paris'teki </a:t>
            </a:r>
            <a:r>
              <a:rPr lang="tr-TR" dirty="0">
                <a:latin typeface="Times New Roman" pitchFamily="18" charset="0"/>
                <a:cs typeface="Times New Roman" pitchFamily="18" charset="0"/>
              </a:rPr>
              <a:t>akıl hastalıkları hastanesindeki </a:t>
            </a:r>
            <a:r>
              <a:rPr lang="tr-TR" dirty="0" smtClean="0">
                <a:latin typeface="Times New Roman" pitchFamily="18" charset="0"/>
                <a:cs typeface="Times New Roman" pitchFamily="18" charset="0"/>
              </a:rPr>
              <a:t>12 hastanın zincirlerini çözdü. </a:t>
            </a:r>
            <a:endParaRPr lang="tr-TR" dirty="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Çözdüğü </a:t>
            </a:r>
            <a:r>
              <a:rPr lang="tr-TR" dirty="0">
                <a:latin typeface="Times New Roman" pitchFamily="18" charset="0"/>
                <a:cs typeface="Times New Roman" pitchFamily="18" charset="0"/>
              </a:rPr>
              <a:t>ilk hastasına yaklaşarak "</a:t>
            </a:r>
            <a:r>
              <a:rPr lang="tr-TR" i="1" dirty="0">
                <a:solidFill>
                  <a:schemeClr val="tx2"/>
                </a:solidFill>
                <a:latin typeface="Times New Roman" pitchFamily="18" charset="0"/>
                <a:cs typeface="Times New Roman" pitchFamily="18" charset="0"/>
              </a:rPr>
              <a:t>Yumuşak olun ve bize güvenin. Sizi serbest bırakacağım</a:t>
            </a:r>
            <a:r>
              <a:rPr lang="tr-TR" dirty="0">
                <a:latin typeface="Times New Roman" pitchFamily="18" charset="0"/>
                <a:cs typeface="Times New Roman" pitchFamily="18" charset="0"/>
              </a:rPr>
              <a:t>" dedi.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Pinel'in </a:t>
            </a:r>
            <a:r>
              <a:rPr lang="tr-TR" dirty="0">
                <a:latin typeface="Times New Roman" pitchFamily="18" charset="0"/>
                <a:cs typeface="Times New Roman" pitchFamily="18" charset="0"/>
              </a:rPr>
              <a:t>"zincir </a:t>
            </a:r>
            <a:r>
              <a:rPr lang="tr-TR" dirty="0" smtClean="0">
                <a:latin typeface="Times New Roman" pitchFamily="18" charset="0"/>
                <a:cs typeface="Times New Roman" pitchFamily="18" charset="0"/>
              </a:rPr>
              <a:t>çözme</a:t>
            </a:r>
            <a:r>
              <a:rPr lang="tr-TR" dirty="0">
                <a:latin typeface="Times New Roman" pitchFamily="18" charset="0"/>
                <a:cs typeface="Times New Roman" pitchFamily="18" charset="0"/>
              </a:rPr>
              <a:t>" hareketi bir efsane </a:t>
            </a:r>
            <a:r>
              <a:rPr lang="tr-TR" dirty="0" smtClean="0">
                <a:latin typeface="Times New Roman" pitchFamily="18" charset="0"/>
                <a:cs typeface="Times New Roman" pitchFamily="18" charset="0"/>
              </a:rPr>
              <a:t>olarak </a:t>
            </a:r>
            <a:r>
              <a:rPr lang="tr-TR" dirty="0">
                <a:latin typeface="Times New Roman" pitchFamily="18" charset="0"/>
                <a:cs typeface="Times New Roman" pitchFamily="18" charset="0"/>
              </a:rPr>
              <a:t>tarihe geçmiş ve o gün psikiyatri sanatının doğduğu gün olarak kabul </a:t>
            </a:r>
            <a:r>
              <a:rPr lang="tr-TR" dirty="0" smtClean="0">
                <a:latin typeface="Times New Roman" pitchFamily="18" charset="0"/>
                <a:cs typeface="Times New Roman" pitchFamily="18" charset="0"/>
              </a:rPr>
              <a:t>edilmiştir.</a:t>
            </a:r>
            <a:endParaRPr lang="tr-TR"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Sağlık Uygulamaları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b="1" dirty="0" err="1" smtClean="0">
                <a:solidFill>
                  <a:srgbClr val="FF0000"/>
                </a:solidFill>
                <a:latin typeface="Times New Roman" pitchFamily="18" charset="0"/>
                <a:cs typeface="Times New Roman" pitchFamily="18" charset="0"/>
              </a:rPr>
              <a:t>Lazzora</a:t>
            </a:r>
            <a:r>
              <a:rPr lang="tr-TR" b="1" dirty="0" smtClean="0">
                <a:solidFill>
                  <a:srgbClr val="FF0000"/>
                </a:solidFill>
                <a:latin typeface="Times New Roman" pitchFamily="18" charset="0"/>
                <a:cs typeface="Times New Roman" pitchFamily="18" charset="0"/>
              </a:rPr>
              <a:t> </a:t>
            </a:r>
            <a:r>
              <a:rPr lang="tr-TR" b="1" dirty="0" err="1">
                <a:solidFill>
                  <a:srgbClr val="FF0000"/>
                </a:solidFill>
                <a:latin typeface="Times New Roman" pitchFamily="18" charset="0"/>
                <a:cs typeface="Times New Roman" pitchFamily="18" charset="0"/>
              </a:rPr>
              <a:t>Spallanzani</a:t>
            </a:r>
            <a:r>
              <a:rPr lang="tr-TR" b="1" dirty="0">
                <a:solidFill>
                  <a:srgbClr val="FF0000"/>
                </a:solidFill>
                <a:latin typeface="Times New Roman" pitchFamily="18" charset="0"/>
                <a:cs typeface="Times New Roman" pitchFamily="18" charset="0"/>
              </a:rPr>
              <a:t> </a:t>
            </a:r>
            <a:r>
              <a:rPr lang="tr-TR" dirty="0">
                <a:latin typeface="Times New Roman" pitchFamily="18" charset="0"/>
                <a:cs typeface="Times New Roman" pitchFamily="18" charset="0"/>
              </a:rPr>
              <a:t>(1729-1799) kurbağa üzerinde yaptığı araştırmalar sonucunda </a:t>
            </a:r>
            <a:r>
              <a:rPr lang="tr-TR" dirty="0" smtClean="0">
                <a:latin typeface="Times New Roman" pitchFamily="18" charset="0"/>
                <a:cs typeface="Times New Roman" pitchFamily="18" charset="0"/>
              </a:rPr>
              <a:t>yumurtanın </a:t>
            </a:r>
            <a:r>
              <a:rPr lang="tr-TR" dirty="0">
                <a:latin typeface="Times New Roman" pitchFamily="18" charset="0"/>
                <a:cs typeface="Times New Roman" pitchFamily="18" charset="0"/>
              </a:rPr>
              <a:t>döllenebilmesi için spermin gerekli olduğunu kanıtlamıştır. </a:t>
            </a:r>
          </a:p>
          <a:p>
            <a:pPr algn="just"/>
            <a:r>
              <a:rPr lang="tr-TR" b="1" dirty="0" err="1">
                <a:solidFill>
                  <a:srgbClr val="FF0000"/>
                </a:solidFill>
                <a:latin typeface="Times New Roman" pitchFamily="18" charset="0"/>
                <a:cs typeface="Times New Roman" pitchFamily="18" charset="0"/>
              </a:rPr>
              <a:t>Antoine</a:t>
            </a:r>
            <a:r>
              <a:rPr lang="tr-TR" b="1" dirty="0">
                <a:solidFill>
                  <a:srgbClr val="FF0000"/>
                </a:solidFill>
                <a:latin typeface="Times New Roman" pitchFamily="18" charset="0"/>
                <a:cs typeface="Times New Roman" pitchFamily="18" charset="0"/>
              </a:rPr>
              <a:t>-</a:t>
            </a:r>
            <a:r>
              <a:rPr lang="tr-TR" b="1" dirty="0" err="1">
                <a:solidFill>
                  <a:srgbClr val="FF0000"/>
                </a:solidFill>
                <a:latin typeface="Times New Roman" pitchFamily="18" charset="0"/>
                <a:cs typeface="Times New Roman" pitchFamily="18" charset="0"/>
              </a:rPr>
              <a:t>Laurent</a:t>
            </a:r>
            <a:r>
              <a:rPr lang="tr-TR" b="1" dirty="0">
                <a:solidFill>
                  <a:srgbClr val="FF0000"/>
                </a:solidFill>
                <a:latin typeface="Times New Roman" pitchFamily="18" charset="0"/>
                <a:cs typeface="Times New Roman" pitchFamily="18" charset="0"/>
              </a:rPr>
              <a:t> </a:t>
            </a:r>
            <a:r>
              <a:rPr lang="tr-TR" b="1" dirty="0" err="1">
                <a:solidFill>
                  <a:srgbClr val="FF0000"/>
                </a:solidFill>
                <a:latin typeface="Times New Roman" pitchFamily="18" charset="0"/>
                <a:cs typeface="Times New Roman" pitchFamily="18" charset="0"/>
              </a:rPr>
              <a:t>Lavoisier</a:t>
            </a:r>
            <a:r>
              <a:rPr lang="tr-TR" b="1" dirty="0">
                <a:solidFill>
                  <a:srgbClr val="FF0000"/>
                </a:solidFill>
                <a:latin typeface="Times New Roman" pitchFamily="18" charset="0"/>
                <a:cs typeface="Times New Roman" pitchFamily="18" charset="0"/>
              </a:rPr>
              <a:t> </a:t>
            </a:r>
            <a:r>
              <a:rPr lang="tr-TR" dirty="0">
                <a:latin typeface="Times New Roman" pitchFamily="18" charset="0"/>
                <a:cs typeface="Times New Roman" pitchFamily="18" charset="0"/>
              </a:rPr>
              <a:t>(1743-1794) </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gerçekleştirdiği bilimsel </a:t>
            </a:r>
            <a:r>
              <a:rPr lang="tr-TR" dirty="0" smtClean="0">
                <a:latin typeface="Times New Roman" pitchFamily="18" charset="0"/>
                <a:cs typeface="Times New Roman" pitchFamily="18" charset="0"/>
              </a:rPr>
              <a:t>çalışmalarla </a:t>
            </a:r>
            <a:r>
              <a:rPr lang="tr-TR" dirty="0">
                <a:latin typeface="Times New Roman" pitchFamily="18" charset="0"/>
                <a:cs typeface="Times New Roman" pitchFamily="18" charset="0"/>
              </a:rPr>
              <a:t>solunumun, oksijenin yanması ve karbondioksitin üretilmesiyle </a:t>
            </a:r>
            <a:r>
              <a:rPr lang="tr-TR" dirty="0" smtClean="0">
                <a:latin typeface="Times New Roman" pitchFamily="18" charset="0"/>
                <a:cs typeface="Times New Roman" pitchFamily="18" charset="0"/>
              </a:rPr>
              <a:t>meydana </a:t>
            </a:r>
            <a:r>
              <a:rPr lang="tr-TR" dirty="0">
                <a:latin typeface="Times New Roman" pitchFamily="18" charset="0"/>
                <a:cs typeface="Times New Roman" pitchFamily="18" charset="0"/>
              </a:rPr>
              <a:t>gelen bir yanma işlemi olduğunu bulmuş; kapalı mekanlarda kişi başına belli bir miktarda hava bulunması gerektiğini açıklamıştır.</a:t>
            </a:r>
          </a:p>
          <a:p>
            <a:pPr algn="just"/>
            <a:endParaRPr lang="tr-TR"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19. Yüzyılda Avrupa’da Tıp</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r>
              <a:rPr lang="tr-TR" dirty="0">
                <a:latin typeface="Times New Roman" pitchFamily="18" charset="0"/>
                <a:cs typeface="Times New Roman" pitchFamily="18" charset="0"/>
              </a:rPr>
              <a:t>Tıbbın teorik ve pratik olarak bilimsel </a:t>
            </a:r>
            <a:r>
              <a:rPr lang="tr-TR" dirty="0" smtClean="0">
                <a:latin typeface="Times New Roman" pitchFamily="18" charset="0"/>
                <a:cs typeface="Times New Roman" pitchFamily="18" charset="0"/>
              </a:rPr>
              <a:t>metodoloji </a:t>
            </a:r>
            <a:r>
              <a:rPr lang="tr-TR" dirty="0">
                <a:latin typeface="Times New Roman" pitchFamily="18" charset="0"/>
                <a:cs typeface="Times New Roman" pitchFamily="18" charset="0"/>
              </a:rPr>
              <a:t>kazanması bağlamında bu bölümde söz edilmesi gereken isim kuşkusuz </a:t>
            </a:r>
            <a:r>
              <a:rPr lang="tr-TR" b="1" dirty="0" err="1">
                <a:solidFill>
                  <a:srgbClr val="FF0000"/>
                </a:solidFill>
                <a:latin typeface="Times New Roman" pitchFamily="18" charset="0"/>
                <a:cs typeface="Times New Roman" pitchFamily="18" charset="0"/>
              </a:rPr>
              <a:t>Claude</a:t>
            </a:r>
            <a:r>
              <a:rPr lang="tr-TR" b="1" dirty="0">
                <a:solidFill>
                  <a:srgbClr val="FF0000"/>
                </a:solidFill>
                <a:latin typeface="Times New Roman" pitchFamily="18" charset="0"/>
                <a:cs typeface="Times New Roman" pitchFamily="18" charset="0"/>
              </a:rPr>
              <a:t> </a:t>
            </a:r>
            <a:r>
              <a:rPr lang="tr-TR" b="1" dirty="0" err="1">
                <a:solidFill>
                  <a:srgbClr val="FF0000"/>
                </a:solidFill>
                <a:latin typeface="Times New Roman" pitchFamily="18" charset="0"/>
                <a:cs typeface="Times New Roman" pitchFamily="18" charset="0"/>
              </a:rPr>
              <a:t>Bernard'</a:t>
            </a:r>
            <a:r>
              <a:rPr lang="tr-TR" dirty="0" err="1">
                <a:latin typeface="Times New Roman" pitchFamily="18" charset="0"/>
                <a:cs typeface="Times New Roman" pitchFamily="18" charset="0"/>
              </a:rPr>
              <a:t>dır</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r>
              <a:rPr lang="tr-TR" dirty="0" err="1" smtClean="0">
                <a:latin typeface="Times New Roman" pitchFamily="18" charset="0"/>
                <a:cs typeface="Times New Roman" pitchFamily="18" charset="0"/>
              </a:rPr>
              <a:t>Bernard</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deneysel fizyolojinin teorik ve pratik temellerini atmıştır ve organizmadaki birbirine bağlı hormon ve işlemler dengesinin oluşturduğu "</a:t>
            </a:r>
            <a:r>
              <a:rPr lang="tr-TR" dirty="0" err="1">
                <a:latin typeface="Times New Roman" pitchFamily="18" charset="0"/>
                <a:cs typeface="Times New Roman" pitchFamily="18" charset="0"/>
              </a:rPr>
              <a:t>Homeostaz</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kavramının </a:t>
            </a:r>
            <a:r>
              <a:rPr lang="tr-TR" dirty="0">
                <a:latin typeface="Times New Roman" pitchFamily="18" charset="0"/>
                <a:cs typeface="Times New Roman" pitchFamily="18" charset="0"/>
              </a:rPr>
              <a:t>onun tarafından açıklamıştır. </a:t>
            </a:r>
          </a:p>
          <a:p>
            <a:pPr algn="just"/>
            <a:endParaRPr lang="tr-TR"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2825</Words>
  <Application>Microsoft Office PowerPoint</Application>
  <PresentationFormat>Ekran Gösterisi (4:3)</PresentationFormat>
  <Paragraphs>244</Paragraphs>
  <Slides>48</Slides>
  <Notes>0</Notes>
  <HiddenSlides>0</HiddenSlides>
  <MMClips>0</MMClips>
  <ScaleCrop>false</ScaleCrop>
  <HeadingPairs>
    <vt:vector size="4" baseType="variant">
      <vt:variant>
        <vt:lpstr>Tema</vt:lpstr>
      </vt:variant>
      <vt:variant>
        <vt:i4>1</vt:i4>
      </vt:variant>
      <vt:variant>
        <vt:lpstr>Slayt Başlıkları</vt:lpstr>
      </vt:variant>
      <vt:variant>
        <vt:i4>48</vt:i4>
      </vt:variant>
    </vt:vector>
  </HeadingPairs>
  <TitlesOfParts>
    <vt:vector size="49" baseType="lpstr">
      <vt:lpstr>Ofis Teması</vt:lpstr>
      <vt:lpstr>Yakın Çağ’da Sağlık Uygulamaları </vt:lpstr>
      <vt:lpstr>Slayt 2</vt:lpstr>
      <vt:lpstr>Yakın Çağ </vt:lpstr>
      <vt:lpstr>Yakın Çağ’da Bilim </vt:lpstr>
      <vt:lpstr>Yakın Çağ’da Bilim </vt:lpstr>
      <vt:lpstr>Yakın Çağ’da Bilim </vt:lpstr>
      <vt:lpstr>Sağlık Uygulamaları</vt:lpstr>
      <vt:lpstr>Sağlık Uygulamaları</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19. Yüzyılda Avrupa’da Tıp</vt:lpstr>
      <vt:lpstr>Yakın Çağ’da İşçi/Kadın/Çocuk Sağlığı</vt:lpstr>
      <vt:lpstr>Yakın Çağ’da İşçi/Kadın/Çocuk Sağlığı</vt:lpstr>
      <vt:lpstr>Yakın Çağ’da İşçi/Kadın/Çocuk Sağlığı</vt:lpstr>
      <vt:lpstr>Yakın Çağ’da İşçi/Kadın/Çocuk Sağlığı</vt:lpstr>
      <vt:lpstr>Yakın Çağ’da İşçi/Kadın/Çocuk Sağlığı</vt:lpstr>
      <vt:lpstr>Yakın Çağ’da İşçi/Kadın/Çocuk Sağlığı</vt:lpstr>
      <vt:lpstr>Yakın Çağ’da İşçi/Kadın/Çocuk Sağlığı</vt:lpstr>
      <vt:lpstr>Yakın Çağ’da İşçi/Kadın/Çocuk Sağlığı</vt:lpstr>
      <vt:lpstr>Yakın Çağ’da İşçi/Kadın/Çocuk Sağlığı</vt:lpstr>
      <vt:lpstr>Yakın Çağ’da İşçi/Kadın/Çocuk Sağlığı</vt:lpstr>
      <vt:lpstr>Slayt 36</vt:lpstr>
      <vt:lpstr>Yakın Çağ’da Hemşirelik </vt:lpstr>
      <vt:lpstr>Yakın Çağ’da Hemşirelik </vt:lpstr>
      <vt:lpstr>Yakın Çağ’da Hemşirelik </vt:lpstr>
      <vt:lpstr>Yakın Çağ’da Hemşirelik </vt:lpstr>
      <vt:lpstr>Yakın Çağ’da Hemşirelik </vt:lpstr>
      <vt:lpstr>Yakın Çağ’da Hemşirelik </vt:lpstr>
      <vt:lpstr>Yakın Çağ’da Hemşirelik </vt:lpstr>
      <vt:lpstr>Yakın Çağ’da Hemşirelik </vt:lpstr>
      <vt:lpstr>Yakın Çağ’da Hemşirelik </vt:lpstr>
      <vt:lpstr>Yakın Çağ’da Hemşirelik </vt:lpstr>
      <vt:lpstr>Slayt 47</vt:lpstr>
      <vt:lpstr>Slayt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Yakın Çağ’da Sağlık Uygulamaları</dc:title>
  <dc:creator>Kemal Toprak KILIÇ</dc:creator>
  <cp:lastModifiedBy>Kemal Toprak KILIÇ</cp:lastModifiedBy>
  <cp:revision>20</cp:revision>
  <dcterms:created xsi:type="dcterms:W3CDTF">2019-10-13T12:28:00Z</dcterms:created>
  <dcterms:modified xsi:type="dcterms:W3CDTF">2020-01-19T20:32:43Z</dcterms:modified>
</cp:coreProperties>
</file>